
<file path=[Content_Types].xml><?xml version="1.0" encoding="utf-8"?>
<Types xmlns="http://schemas.openxmlformats.org/package/2006/content-types">
  <Default Extension="xml" ContentType="application/xml"/>
  <Default Extension="svg" ContentType="image/svg+xml"/>
  <Default Extension="jpg" ContentType="image/jpeg"/>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105.xml" ContentType="application/vnd.openxmlformats-officedocument.presentationml.notesSlide+xml"/>
  <Override PartName="/ppt/notesSlides/notesSlide104.xml" ContentType="application/vnd.openxmlformats-officedocument.presentationml.notesSlide+xml"/>
  <Override PartName="/ppt/notesSlides/notesSlide101.xml" ContentType="application/vnd.openxmlformats-officedocument.presentationml.notesSlide+xml"/>
  <Override PartName="/ppt/notesSlides/notesSlide100.xml" ContentType="application/vnd.openxmlformats-officedocument.presentationml.notesSlide+xml"/>
  <Override PartName="/ppt/notesSlides/notesSlide97.xml" ContentType="application/vnd.openxmlformats-officedocument.presentationml.notesSlide+xml"/>
  <Override PartName="/ppt/notesSlides/notesSlide96.xml" ContentType="application/vnd.openxmlformats-officedocument.presentationml.notesSlide+xml"/>
  <Override PartName="/ppt/notesSlides/notesSlide95.xml" ContentType="application/vnd.openxmlformats-officedocument.presentationml.notesSlide+xml"/>
  <Override PartName="/ppt/notesSlides/notesSlide94.xml" ContentType="application/vnd.openxmlformats-officedocument.presentationml.notesSlide+xml"/>
  <Override PartName="/ppt/notesSlides/notesSlide90.xml" ContentType="application/vnd.openxmlformats-officedocument.presentationml.notesSlide+xml"/>
  <Override PartName="/ppt/notesSlides/notesSlide87.xml" ContentType="application/vnd.openxmlformats-officedocument.presentationml.notesSlide+xml"/>
  <Override PartName="/ppt/notesSlides/notesSlide86.xml" ContentType="application/vnd.openxmlformats-officedocument.presentationml.notesSlide+xml"/>
  <Override PartName="/ppt/notesSlides/notesSlide85.xml" ContentType="application/vnd.openxmlformats-officedocument.presentationml.notesSlide+xml"/>
  <Override PartName="/ppt/notesSlides/notesSlide84.xml" ContentType="application/vnd.openxmlformats-officedocument.presentationml.notesSlide+xml"/>
  <Override PartName="/ppt/notesSlides/notesSlide83.xml" ContentType="application/vnd.openxmlformats-officedocument.presentationml.notesSlide+xml"/>
  <Override PartName="/ppt/notesSlides/notesSlide82.xml" ContentType="application/vnd.openxmlformats-officedocument.presentationml.notesSlide+xml"/>
  <Override PartName="/ppt/slides/slide84.xml" ContentType="application/vnd.openxmlformats-officedocument.presentationml.slide+xml"/>
  <Override PartName="/ppt/slides/slide83.xml" ContentType="application/vnd.openxmlformats-officedocument.presentationml.slide+xml"/>
  <Override PartName="/ppt/slides/slide54.xml" ContentType="application/vnd.openxmlformats-officedocument.presentationml.slide+xml"/>
  <Override PartName="/ppt/slides/slide78.xml" ContentType="application/vnd.openxmlformats-officedocument.presentationml.slide+xml"/>
  <Override PartName="/ppt/slides/slide89.xml" ContentType="application/vnd.openxmlformats-officedocument.presentationml.slide+xml"/>
  <Override PartName="/ppt/slides/slide75.xml" ContentType="application/vnd.openxmlformats-officedocument.presentationml.slide+xml"/>
  <Override PartName="/ppt/slideMasters/slideMaster1.xml" ContentType="application/vnd.openxmlformats-officedocument.presentationml.slideMaster+xml"/>
  <Override PartName="/ppt/slides/slide14.xml" ContentType="application/vnd.openxmlformats-officedocument.presentationml.slide+xml"/>
  <Override PartName="/ppt/slides/slide66.xml" ContentType="application/vnd.openxmlformats-officedocument.presentationml.slide+xml"/>
  <Override PartName="/ppt/slides/slide72.xml" ContentType="application/vnd.openxmlformats-officedocument.presentationml.slide+xml"/>
  <Override PartName="/ppt/slides/slide64.xml" ContentType="application/vnd.openxmlformats-officedocument.presentationml.slide+xml"/>
  <Override PartName="/ppt/notesSlides/notesSlide78.xml" ContentType="application/vnd.openxmlformats-officedocument.presentationml.notesSlide+xml"/>
  <Override PartName="/ppt/slides/slide62.xml" ContentType="application/vnd.openxmlformats-officedocument.presentationml.slide+xml"/>
  <Override PartName="/ppt/slides/slide60.xml" ContentType="application/vnd.openxmlformats-officedocument.presentationml.slide+xml"/>
  <Override PartName="/ppt/slides/slide55.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notesSlides/notesSlide99.xml" ContentType="application/vnd.openxmlformats-officedocument.presentationml.notesSlide+xml"/>
  <Override PartName="/ppt/slides/slide82.xml" ContentType="application/vnd.openxmlformats-officedocument.presentationml.slide+xml"/>
  <Override PartName="/ppt/slides/slide57.xml" ContentType="application/vnd.openxmlformats-officedocument.presentationml.slide+xml"/>
  <Override PartName="/ppt/notesSlides/notesSlide34.xml" ContentType="application/vnd.openxmlformats-officedocument.presentationml.notesSlide+xml"/>
  <Override PartName="/ppt/slides/slide51.xml" ContentType="application/vnd.openxmlformats-officedocument.presentationml.slide+xml"/>
  <Override PartName="/ppt/slides/slide9.xml" ContentType="application/vnd.openxmlformats-officedocument.presentationml.slide+xml"/>
  <Override PartName="/ppt/notesSlides/notesSlide9.xml" ContentType="application/vnd.openxmlformats-officedocument.presentationml.notesSlide+xml"/>
  <Override PartName="/ppt/notesSlides/notesSlide44.xml" ContentType="application/vnd.openxmlformats-officedocument.presentationml.notesSlide+xml"/>
  <Override PartName="/ppt/notesSlides/notesSlide65.xml" ContentType="application/vnd.openxmlformats-officedocument.presentationml.notesSlide+xml"/>
  <Override PartName="/ppt/slides/slide80.xml" ContentType="application/vnd.openxmlformats-officedocument.presentationml.slide+xml"/>
  <Override PartName="/ppt/slides/slide48.xml" ContentType="application/vnd.openxmlformats-officedocument.presentationml.slide+xml"/>
  <Override PartName="/ppt/slides/slide79.xml" ContentType="application/vnd.openxmlformats-officedocument.presentationml.slide+xml"/>
  <Override PartName="/ppt/slides/slide46.xml" ContentType="application/vnd.openxmlformats-officedocument.presentationml.slide+xml"/>
  <Override PartName="/ppt/slides/slide53.xml" ContentType="application/vnd.openxmlformats-officedocument.presentationml.slide+xml"/>
  <Override PartName="/ppt/notesSlides/notesSlide48.xml" ContentType="application/vnd.openxmlformats-officedocument.presentationml.notesSlide+xml"/>
  <Override PartName="/ppt/slides/slide44.xml" ContentType="application/vnd.openxmlformats-officedocument.presentationml.slide+xml"/>
  <Override PartName="/ppt/slides/slide42.xml" ContentType="application/vnd.openxmlformats-officedocument.presentationml.slide+xml"/>
  <Override PartName="/ppt/presentation.xml" ContentType="application/vnd.openxmlformats-officedocument.presentationml.presentation.main+xml"/>
  <Override PartName="/ppt/slides/slide33.xml" ContentType="application/vnd.openxmlformats-officedocument.presentationml.slide+xml"/>
  <Override PartName="/ppt/slides/slide39.xml" ContentType="application/vnd.openxmlformats-officedocument.presentationml.slide+xml"/>
  <Override PartName="/ppt/slides/slide91.xml" ContentType="application/vnd.openxmlformats-officedocument.presentationml.slide+xml"/>
  <Override PartName="/ppt/slides/slide103.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81.xml" ContentType="application/vnd.openxmlformats-officedocument.presentationml.slide+xml"/>
  <Override PartName="/ppt/notesSlides/notesSlide10.xml" ContentType="application/vnd.openxmlformats-officedocument.presentationml.notesSlide+xml"/>
  <Override PartName="/ppt/notesSlides/notesSlide81.xml" ContentType="application/vnd.openxmlformats-officedocument.presentationml.notesSlide+xml"/>
  <Override PartName="/ppt/notesSlides/notesSlide92.xml" ContentType="application/vnd.openxmlformats-officedocument.presentationml.notesSlide+xml"/>
  <Override PartName="/ppt/slides/slide35.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slides/slide70.xml" ContentType="application/vnd.openxmlformats-officedocument.presentationml.slide+xml"/>
  <Override PartName="/ppt/slides/slide19.xml" ContentType="application/vnd.openxmlformats-officedocument.presentationml.slide+xml"/>
  <Override PartName="/ppt/notesSlides/notesSlide46.xml" ContentType="application/vnd.openxmlformats-officedocument.presentationml.notesSlide+xml"/>
  <Override PartName="/ppt/tableStyles.xml" ContentType="application/vnd.openxmlformats-officedocument.presentationml.tableStyles+xml"/>
  <Override PartName="/docProps/app.xml" ContentType="application/vnd.openxmlformats-officedocument.extended-properties+xml"/>
  <Override PartName="/ppt/slides/slide58.xml" ContentType="application/vnd.openxmlformats-officedocument.presentationml.slide+xml"/>
  <Override PartName="/ppt/notesSlides/notesSlide103.xml" ContentType="application/vnd.openxmlformats-officedocument.presentationml.notesSlide+xml"/>
  <Override PartName="/ppt/notesSlides/notesSlide2.xml" ContentType="application/vnd.openxmlformats-officedocument.presentationml.notesSlide+xml"/>
  <Override PartName="/ppt/slides/slide90.xml" ContentType="application/vnd.openxmlformats-officedocument.presentationml.slide+xml"/>
  <Override PartName="/ppt/notesSlides/notesSlide70.xml" ContentType="application/vnd.openxmlformats-officedocument.presentationml.notesSlide+xml"/>
  <Override PartName="/ppt/slides/slide17.xml" ContentType="application/vnd.openxmlformats-officedocument.presentationml.slide+xml"/>
  <Override PartName="/ppt/slides/slide63.xml" ContentType="application/vnd.openxmlformats-officedocument.presentationml.slide+xml"/>
  <Override PartName="/ppt/viewProps.xml" ContentType="application/vnd.openxmlformats-officedocument.presentationml.viewProps+xml"/>
  <Override PartName="/ppt/slides/slide3.xml" ContentType="application/vnd.openxmlformats-officedocument.presentationml.slide+xml"/>
  <Override PartName="/ppt/slides/slide47.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slides/slide21.xml" ContentType="application/vnd.openxmlformats-officedocument.presentationml.slide+xml"/>
  <Override PartName="/ppt/notesSlides/notesSlide27.xml" ContentType="application/vnd.openxmlformats-officedocument.presentationml.notesSlide+xml"/>
  <Override PartName="/ppt/theme/theme2.xml" ContentType="application/vnd.openxmlformats-officedocument.theme+xml"/>
  <Override PartName="/ppt/slides/slide30.xml" ContentType="application/vnd.openxmlformats-officedocument.presentationml.slide+xml"/>
  <Override PartName="/ppt/slides/slide61.xml" ContentType="application/vnd.openxmlformats-officedocument.presentationml.slide+xml"/>
  <Override PartName="/ppt/slides/slide13.xml" ContentType="application/vnd.openxmlformats-officedocument.presentationml.slide+xml"/>
  <Override PartName="/ppt/notesSlides/notesSlide89.xml" ContentType="application/vnd.openxmlformats-officedocument.presentationml.notesSlide+xml"/>
  <Override PartName="/ppt/slides/slide104.xml" ContentType="application/vnd.openxmlformats-officedocument.presentationml.slide+xml"/>
  <Override PartName="/ppt/notesSlides/notesSlide49.xml" ContentType="application/vnd.openxmlformats-officedocument.presentationml.notesSlide+xml"/>
  <Override PartName="/ppt/notesSlides/notesSlide15.xml" ContentType="application/vnd.openxmlformats-officedocument.presentationml.notesSlide+xml"/>
  <Override PartName="/ppt/slides/slide28.xml" ContentType="application/vnd.openxmlformats-officedocument.presentationml.slide+xml"/>
  <Override PartName="/ppt/notesSlides/notesSlide102.xml" ContentType="application/vnd.openxmlformats-officedocument.presentationml.notesSlide+xml"/>
  <Override PartName="/ppt/slides/slide10.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25.xml" ContentType="application/vnd.openxmlformats-officedocument.presentationml.slide+xml"/>
  <Override PartName="/docProps/core.xml" ContentType="application/vnd.openxmlformats-package.core-properties+xml"/>
  <Override PartName="/ppt/slides/slide38.xml" ContentType="application/vnd.openxmlformats-officedocument.presentationml.slide+xml"/>
  <Override PartName="/ppt/slides/slide11.xml" ContentType="application/vnd.openxmlformats-officedocument.presentationml.slide+xml"/>
  <Override PartName="/ppt/notesSlides/notesSlide98.xml" ContentType="application/vnd.openxmlformats-officedocument.presentationml.notesSlide+xml"/>
  <Override PartName="/ppt/slides/slide96.xml" ContentType="application/vnd.openxmlformats-officedocument.presentationml.slide+xml"/>
  <Override PartName="/ppt/slides/slide99.xml" ContentType="application/vnd.openxmlformats-officedocument.presentationml.slide+xml"/>
  <Override PartName="/ppt/notesSlides/notesSlide12.xml" ContentType="application/vnd.openxmlformats-officedocument.presentationml.notesSlide+xml"/>
  <Override PartName="/ppt/slides/slide16.xml" ContentType="application/vnd.openxmlformats-officedocument.presentationml.slide+xml"/>
  <Override PartName="/ppt/slides/slide100.xml" ContentType="application/vnd.openxmlformats-officedocument.presentationml.slide+xml"/>
  <Override PartName="/ppt/notesSlides/notesSlide30.xml" ContentType="application/vnd.openxmlformats-officedocument.presentationml.notesSlide+xml"/>
  <Override PartName="/ppt/slides/slide74.xml" ContentType="application/vnd.openxmlformats-officedocument.presentationml.slide+xml"/>
  <Override PartName="/ppt/slides/slide68.xml" ContentType="application/vnd.openxmlformats-officedocument.presentationml.slide+xml"/>
  <Override PartName="/ppt/slides/slide56.xml" ContentType="application/vnd.openxmlformats-officedocument.presentationml.slide+xml"/>
  <Override PartName="/ppt/notesSlides/notesSlide40.xml" ContentType="application/vnd.openxmlformats-officedocument.presentationml.notesSlide+xml"/>
  <Override PartName="/ppt/slides/slide85.xml" ContentType="application/vnd.openxmlformats-officedocument.presentationml.slide+xml"/>
  <Override PartName="/ppt/slides/slide23.xml" ContentType="application/vnd.openxmlformats-officedocument.presentationml.slide+xml"/>
  <Override PartName="/ppt/slides/slide18.xml" ContentType="application/vnd.openxmlformats-officedocument.presentationml.slide+xml"/>
  <Override PartName="/ppt/slides/slide69.xml" ContentType="application/vnd.openxmlformats-officedocument.presentationml.slide+xml"/>
  <Override PartName="/ppt/slides/slide24.xml" ContentType="application/vnd.openxmlformats-officedocument.presentationml.slide+xml"/>
  <Override PartName="/ppt/slides/slide15.xml" ContentType="application/vnd.openxmlformats-officedocument.presentationml.slide+xml"/>
  <Override PartName="/ppt/slides/slide29.xml" ContentType="application/vnd.openxmlformats-officedocument.presentationml.slide+xml"/>
  <Override PartName="/ppt/slides/slide73.xml" ContentType="application/vnd.openxmlformats-officedocument.presentationml.slide+xml"/>
  <Override PartName="/ppt/slideLayouts/slideLayout2.xml" ContentType="application/vnd.openxmlformats-officedocument.presentationml.slideLayout+xml"/>
  <Override PartName="/ppt/slides/slide32.xml" ContentType="application/vnd.openxmlformats-officedocument.presentationml.slide+xml"/>
  <Override PartName="/ppt/slides/slide77.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notesSlides/notesSlide75.xml" ContentType="application/vnd.openxmlformats-officedocument.presentationml.notesSlide+xml"/>
  <Override PartName="/ppt/notesSlides/notesSlide73.xml" ContentType="application/vnd.openxmlformats-officedocument.presentationml.notesSlide+xml"/>
  <Override PartName="/ppt/slides/slide34.xml" ContentType="application/vnd.openxmlformats-officedocument.presentationml.slide+xml"/>
  <Override PartName="/ppt/notesSlides/notesSlide47.xml" ContentType="application/vnd.openxmlformats-officedocument.presentationml.notes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2.xml" ContentType="application/vnd.openxmlformats-officedocument.presentationml.slide+xml"/>
  <Override PartName="/ppt/slides/slide26.xml" ContentType="application/vnd.openxmlformats-officedocument.presentationml.slide+xml"/>
  <Override PartName="/ppt/notesSlides/notesSlide17.xml" ContentType="application/vnd.openxmlformats-officedocument.presentationml.notesSlide+xml"/>
  <Override PartName="/ppt/slides/slide93.xml" ContentType="application/vnd.openxmlformats-officedocument.presentationml.slide+xml"/>
  <Override PartName="/ppt/slides/slide95.xml" ContentType="application/vnd.openxmlformats-officedocument.presentationml.slide+xml"/>
  <Override PartName="/ppt/notesSlides/notesSlide1.xml" ContentType="application/vnd.openxmlformats-officedocument.presentationml.notesSlide+xml"/>
  <Override PartName="/ppt/slides/slide98.xml" ContentType="application/vnd.openxmlformats-officedocument.presentationml.slide+xml"/>
  <Override PartName="/ppt/slideLayouts/slideLayout1.xml" ContentType="application/vnd.openxmlformats-officedocument.presentationml.slideLayout+xml"/>
  <Override PartName="/ppt/slides/slide101.xml" ContentType="application/vnd.openxmlformats-officedocument.presentationml.slide+xml"/>
  <Override PartName="/ppt/notesSlides/notesSlide36.xml" ContentType="application/vnd.openxmlformats-officedocument.presentationml.notesSlide+xml"/>
  <Override PartName="/ppt/slides/slide102.xml" ContentType="application/vnd.openxmlformats-officedocument.presentationml.slide+xml"/>
  <Override PartName="/ppt/slides/slide49.xml" ContentType="application/vnd.openxmlformats-officedocument.presentationml.slide+xml"/>
  <Override PartName="/ppt/slides/slide105.xml" ContentType="application/vnd.openxmlformats-officedocument.presentationml.slide+xml"/>
  <Override PartName="/ppt/notesSlides/notesSlide6.xml" ContentType="application/vnd.openxmlformats-officedocument.presentationml.notesSlide+xml"/>
  <Override PartName="/ppt/notesSlides/notesSlide61.xml" ContentType="application/vnd.openxmlformats-officedocument.presentationml.notesSlide+xml"/>
  <Override PartName="/ppt/slides/slide92.xml" ContentType="application/vnd.openxmlformats-officedocument.presentationml.slide+xml"/>
  <Override PartName="/ppt/notesSlides/notesSlide7.xml" ContentType="application/vnd.openxmlformats-officedocument.presentationml.notesSlide+xml"/>
  <Override PartName="/ppt/notesSlides/notesSlide88.xml" ContentType="application/vnd.openxmlformats-officedocument.presentationml.notesSlide+xml"/>
  <Override PartName="/ppt/slides/slide27.xml" ContentType="application/vnd.openxmlformats-officedocument.presentationml.slide+xml"/>
  <Override PartName="/ppt/notesSlides/notesSlide5.xml" ContentType="application/vnd.openxmlformats-officedocument.presentationml.notesSlide+xml"/>
  <Override PartName="/ppt/notesSlides/notesSlide8.xml" ContentType="application/vnd.openxmlformats-officedocument.presentationml.notesSlide+xml"/>
  <Override PartName="/ppt/notesSlides/notesSlide33.xml" ContentType="application/vnd.openxmlformats-officedocument.presentationml.notesSlide+xml"/>
  <Override PartName="/ppt/notesSlides/notesSlide91.xml" ContentType="application/vnd.openxmlformats-officedocument.presentationml.notesSlide+xml"/>
  <Override PartName="/ppt/notesSlides/notesSlide72.xml" ContentType="application/vnd.openxmlformats-officedocument.presentationml.notesSlide+xml"/>
  <Override PartName="/ppt/notesSlides/notesSlide11.xml" ContentType="application/vnd.openxmlformats-officedocument.presentationml.notesSlide+xml"/>
  <Override PartName="/ppt/slides/slide50.xml" ContentType="application/vnd.openxmlformats-officedocument.presentationml.slide+xml"/>
  <Override PartName="/ppt/notesSlides/notesSlide55.xml" ContentType="application/vnd.openxmlformats-officedocument.presentationml.notesSlide+xml"/>
  <Override PartName="/ppt/slides/slide97.xml" ContentType="application/vnd.openxmlformats-officedocument.presentationml.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4.xml" ContentType="application/vnd.openxmlformats-officedocument.presentationml.notesSlide+xml"/>
  <Override PartName="/ppt/slides/slide59.xml" ContentType="application/vnd.openxmlformats-officedocument.presentationml.slide+xml"/>
  <Override PartName="/ppt/notesSlides/notesSlide42.xml" ContentType="application/vnd.openxmlformats-officedocument.presentationml.notesSlide+xml"/>
  <Override PartName="/ppt/notesSlides/notesSlide18.xml" ContentType="application/vnd.openxmlformats-officedocument.presentationml.notesSlide+xml"/>
  <Override PartName="/ppt/notesSlides/notesSlide52.xml" ContentType="application/vnd.openxmlformats-officedocument.presentationml.notesSlide+xml"/>
  <Override PartName="/ppt/notesSlides/notesSlide68.xml" ContentType="application/vnd.openxmlformats-officedocument.presentationml.notesSlide+xml"/>
  <Override PartName="/ppt/notesSlides/notesSlide76.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67.xml" ContentType="application/vnd.openxmlformats-officedocument.presentationml.notesSlide+xml"/>
  <Override PartName="/ppt/slides/slide71.xml" ContentType="application/vnd.openxmlformats-officedocument.presentationml.slide+xml"/>
  <Override PartName="/ppt/notesSlides/notesSlide22.xml" ContentType="application/vnd.openxmlformats-officedocument.presentationml.notesSlide+xml"/>
  <Override PartName="/ppt/notesSlides/notesSlide56.xml" ContentType="application/vnd.openxmlformats-officedocument.presentationml.notesSlide+xml"/>
  <Override PartName="/ppt/slides/slide65.xml" ContentType="application/vnd.openxmlformats-officedocument.presentationml.slide+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slides/slide76.xml" ContentType="application/vnd.openxmlformats-officedocument.presentationml.slide+xml"/>
  <Override PartName="/ppt/notesSlides/notesSlide26.xml" ContentType="application/vnd.openxmlformats-officedocument.presentationml.notesSlide+xml"/>
  <Override PartName="/ppt/notesSlides/notesSlide28.xml" ContentType="application/vnd.openxmlformats-officedocument.presentationml.notesSlide+xml"/>
  <Override PartName="/ppt/slides/slide8.xml" ContentType="application/vnd.openxmlformats-officedocument.presentationml.slide+xml"/>
  <Override PartName="/ppt/theme/theme1.xml" ContentType="application/vnd.openxmlformats-officedocument.theme+xml"/>
  <Override PartName="/ppt/notesSlides/notesSlide74.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slides/slide40.xml" ContentType="application/vnd.openxmlformats-officedocument.presentationml.slide+xml"/>
  <Override PartName="/ppt/notesSlides/notesSlide35.xml" ContentType="application/vnd.openxmlformats-officedocument.presentationml.notesSlide+xml"/>
  <Override PartName="/ppt/notesSlides/notesSlide62.xml" ContentType="application/vnd.openxmlformats-officedocument.presentationml.notesSlide+xml"/>
  <Override PartName="/ppt/notesSlides/notesSlide20.xml" ContentType="application/vnd.openxmlformats-officedocument.presentationml.notesSlide+xml"/>
  <Override PartName="/ppt/notesSlides/notesSlide38.xml" ContentType="application/vnd.openxmlformats-officedocument.presentationml.notesSlide+xml"/>
  <Override PartName="/ppt/slides/slide22.xml" ContentType="application/vnd.openxmlformats-officedocument.presentationml.slide+xml"/>
  <Override PartName="/ppt/notesSlides/notesSlide39.xml" ContentType="application/vnd.openxmlformats-officedocument.presentationml.notesSlide+xml"/>
  <Override PartName="/ppt/notesSlides/notesSlide53.xml" ContentType="application/vnd.openxmlformats-officedocument.presentationml.notesSlide+xml"/>
  <Override PartName="/ppt/notesSlides/notesSlide45.xml" ContentType="application/vnd.openxmlformats-officedocument.presentationml.notesSlide+xml"/>
  <Override PartName="/ppt/notesSlides/notesSlide41.xml" ContentType="application/vnd.openxmlformats-officedocument.presentationml.notesSlide+xml"/>
  <Override PartName="/ppt/notesSlides/notesSlide16.xml" ContentType="application/vnd.openxmlformats-officedocument.presentationml.notesSlide+xml"/>
  <Override PartName="/ppt/notesSlides/notesSlide43.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4.xml" ContentType="application/vnd.openxmlformats-officedocument.presentationml.notesSlide+xml"/>
  <Override PartName="/ppt/notesSlides/notesSlide57.xml" ContentType="application/vnd.openxmlformats-officedocument.presentationml.notesSlide+xml"/>
  <Override PartName="/ppt/slides/slide43.xml" ContentType="application/vnd.openxmlformats-officedocument.presentationml.slide+xml"/>
  <Override PartName="/ppt/slides/slide94.xml" ContentType="application/vnd.openxmlformats-officedocument.presentationml.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29.xml" ContentType="application/vnd.openxmlformats-officedocument.presentationml.notesSlide+xml"/>
  <Override PartName="/ppt/notesSlides/notesSlide60.xml" ContentType="application/vnd.openxmlformats-officedocument.presentationml.notesSlide+xml"/>
  <Override PartName="/ppt/slides/slide45.xml" ContentType="application/vnd.openxmlformats-officedocument.presentationml.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37.xml" ContentType="application/vnd.openxmlformats-officedocument.presentationml.notesSlide+xml"/>
  <Override PartName="/ppt/notesSlides/notesSlide66.xml" ContentType="application/vnd.openxmlformats-officedocument.presentationml.notesSlide+xml"/>
  <Override PartName="/ppt/notesSlides/notesSlide93.xml" ContentType="application/vnd.openxmlformats-officedocument.presentationml.notesSlide+xml"/>
  <Override PartName="/ppt/notesSlides/notesSlide69.xml" ContentType="application/vnd.openxmlformats-officedocument.presentationml.notesSlide+xml"/>
  <Override PartName="/ppt/slides/slide12.xml" ContentType="application/vnd.openxmlformats-officedocument.presentationml.slide+xml"/>
  <Override PartName="/ppt/notesSlides/notesSlide71.xml" ContentType="application/vnd.openxmlformats-officedocument.presentationml.notesSlide+xml"/>
  <Override PartName="/ppt/notesSlides/notesSlide77.xml" ContentType="application/vnd.openxmlformats-officedocument.presentationml.notesSlide+xml"/>
  <Override PartName="/ppt/notesSlides/notesSlide79.xml" ContentType="application/vnd.openxmlformats-officedocument.presentationml.notesSlide+xml"/>
  <Override PartName="/ppt/slides/slide7.xml" ContentType="application/vnd.openxmlformats-officedocument.presentationml.slide+xml"/>
  <Override PartName="/ppt/notesSlides/notesSlide80.xml" ContentType="application/vnd.openxmlformats-officedocument.presentationml.notes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showSpecialPlsOnTitleSld="0">
  <p:sldMasterIdLst>
    <p:sldMasterId id="2147483648" r:id="rId1"/>
  </p:sldMasterIdLst>
  <p:notesMasterIdLst>
    <p:notesMasterId r:id="rId10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Lst>
  <p:sldSz cx="12192000" cy="6858000"/>
  <p:notesSz cx="6799263" cy="9985375"/>
  <p:defaultTextStyle>
    <a:defPPr>
      <a:defRPr lang="fr-FR"/>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93296810-A885-4BE3-A3E7-6D5BEEA58F35}">
  <a:tblStyle styleId="{2D5ABB26-0587-4C30-8999-92F81FD0307C}" styleName="Aucun style, aucune grille">
    <a:wholeTbl>
      <a:tcTxStyle>
        <a:fontRef idx="minor">
          <a:srgbClr val="000000"/>
        </a:fontRef>
        <a:schemeClr val="tx1"/>
      </a:tcTxStyle>
      <a:tcStyle>
        <a:tcBdr>
          <a:left>
            <a:ln w="12700">
              <a:noFill/>
            </a:ln>
          </a:left>
          <a:right>
            <a:ln w="12700">
              <a:noFill/>
            </a:ln>
          </a:right>
          <a:top>
            <a:ln w="12700">
              <a:noFill/>
            </a:ln>
          </a:top>
          <a:bottom>
            <a:ln w="12700">
              <a:noFill/>
            </a:ln>
          </a:bottom>
          <a:insideH>
            <a:ln w="12700">
              <a:noFill/>
            </a:ln>
          </a:insideH>
          <a:insideV>
            <a:ln w="12700">
              <a:noFill/>
            </a:ln>
          </a:insideV>
        </a:tcBdr>
        <a:fill>
          <a:no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5940675A-B579-460E-94D1-54222C63F5DA}" styleName="Aucun style, grille du tableau">
    <a:wholeTbl>
      <a:tcTxStyle>
        <a:fontRef idx="minor">
          <a:srgbClr val="000000"/>
        </a:fontRef>
        <a:schemeClr val="tx1"/>
      </a:tcTxStyle>
      <a:tcStyle>
        <a:tcBdr>
          <a:left>
            <a:ln w="12700">
              <a:solidFill>
                <a:schemeClr val="tx1"/>
              </a:solidFill>
            </a:ln>
          </a:left>
          <a:right>
            <a:ln w="12700">
              <a:solidFill>
                <a:schemeClr val="tx1"/>
              </a:solidFill>
            </a:ln>
          </a:right>
          <a:top>
            <a:ln w="12700">
              <a:solidFill>
                <a:schemeClr val="tx1"/>
              </a:solidFill>
            </a:ln>
          </a:top>
          <a:bottom>
            <a:ln w="12700">
              <a:solidFill>
                <a:schemeClr val="tx1"/>
              </a:solidFill>
            </a:ln>
          </a:bottom>
          <a:insideH>
            <a:ln w="12700">
              <a:solidFill>
                <a:schemeClr val="tx1"/>
              </a:solidFill>
            </a:ln>
          </a:insideH>
          <a:insideV>
            <a:ln w="12700">
              <a:solidFill>
                <a:schemeClr val="tx1"/>
              </a:solidFill>
            </a:ln>
          </a:insideV>
        </a:tcBdr>
        <a:fill>
          <a:no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93296810-A885-4BE3-A3E7-6D5BEEA58F35}" styleName="Medium Style 2 - Accent 6">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fill>
          <a:solidFill>
            <a:schemeClr val="accent6">
              <a:tint val="40000"/>
            </a:schemeClr>
          </a:solidFill>
        </a:fill>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a:solidFill>
                <a:schemeClr val="lt1"/>
              </a:solidFill>
            </a:ln>
          </a:top>
        </a:tcBdr>
        <a:fill>
          <a:solidFill>
            <a:schemeClr val="accent6"/>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6"/>
          </a:solidFill>
        </a:fill>
      </a:tcStyle>
    </a:firstRow>
    <a:neCell>
      <a:tcStyle>
        <a:tcBdr/>
      </a:tcStyle>
    </a:neCell>
    <a:nwCell>
      <a:tcStyle>
        <a:tcBdr/>
      </a:tcStyle>
    </a:nwCell>
  </a:tblStyle>
  <a:tblStyle styleId="{9D7B26C5-4107-4FEC-AEDC-1716B250A1EF}" styleName="Style clair 1">
    <a:wholeTbl>
      <a:tcTxStyle>
        <a:fontRef idx="minor">
          <a:srgbClr val="000000"/>
        </a:fontRef>
        <a:schemeClr val="tx1"/>
      </a:tcTxStyle>
      <a:tcStyle>
        <a:tcBdr>
          <a:left>
            <a:ln w="12700">
              <a:noFill/>
            </a:ln>
          </a:left>
          <a:right>
            <a:ln w="12700">
              <a:noFill/>
            </a:ln>
          </a:right>
          <a:top>
            <a:ln w="12700">
              <a:solidFill>
                <a:schemeClr val="tx1"/>
              </a:solidFill>
            </a:ln>
          </a:top>
          <a:bottom>
            <a:ln w="12700">
              <a:solidFill>
                <a:schemeClr val="tx1"/>
              </a:solidFill>
            </a:ln>
          </a:bottom>
          <a:insideH>
            <a:ln w="12700">
              <a:noFill/>
            </a:ln>
          </a:insideH>
          <a:insideV>
            <a:ln w="12700">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band2V>
      <a:tcStyle>
        <a:tcBdr/>
        <a:fill>
          <a:solidFill>
            <a:schemeClr val="tx1">
              <a:alpha val="20000"/>
            </a:schemeClr>
          </a:solidFill>
        </a:fill>
      </a:tcStyle>
    </a:band2V>
    <a:lastCol>
      <a:tcStyle>
        <a:tcBdr/>
      </a:tcStyle>
    </a:lastCol>
    <a:firstCol>
      <a:tcStyle>
        <a:tcBdr/>
      </a:tcStyle>
    </a:firstCol>
    <a:lastRow>
      <a:tcStyle>
        <a:tcBdr>
          <a:top>
            <a:ln w="12700">
              <a:solidFill>
                <a:schemeClr val="tx1"/>
              </a:solidFill>
            </a:ln>
          </a:top>
        </a:tcBdr>
        <a:fill>
          <a:noFill/>
        </a:fill>
      </a:tcStyle>
    </a:lastRow>
    <a:seCell>
      <a:tcStyle>
        <a:tcBdr/>
      </a:tcStyle>
    </a:seCell>
    <a:swCell>
      <a:tcStyle>
        <a:tcBdr/>
      </a:tcStyle>
    </a:swCell>
    <a:firstRow>
      <a:tcStyle>
        <a:tcBdr>
          <a:bottom>
            <a:ln w="12700">
              <a:solidFill>
                <a:schemeClr val="tx1"/>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p:cViewPr varScale="1">
        <p:scale>
          <a:sx n="108" d="100"/>
          <a:sy n="108" d="100"/>
        </p:scale>
        <p:origin x="984" y="96"/>
      </p:cViewPr>
      <p:guideLst>
        <p:guide pos="2160" orient="horz"/>
        <p:guide pos="3840"/>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00" Type="http://schemas.openxmlformats.org/officeDocument/2006/relationships/slide" Target="slides/slide97.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notesMaster" Target="notesMasters/notesMaster1.xml"/><Relationship Id="rId110" Type="http://schemas.openxmlformats.org/officeDocument/2006/relationships/presProps" Target="presProps.xml" /><Relationship Id="rId111" Type="http://schemas.openxmlformats.org/officeDocument/2006/relationships/tableStyles" Target="tableStyles.xml" /><Relationship Id="rId112"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1226802610" name="Espace réservé de l'en-tête 1"/>
          <p:cNvSpPr>
            <a:spLocks noGrp="1"/>
          </p:cNvSpPr>
          <p:nvPr>
            <p:ph type="hdr" sz="quarter"/>
          </p:nvPr>
        </p:nvSpPr>
        <p:spPr bwMode="auto">
          <a:xfrm>
            <a:off x="0" y="0"/>
            <a:ext cx="2946346" cy="499269"/>
          </a:xfrm>
          <a:prstGeom prst="rect">
            <a:avLst/>
          </a:prstGeom>
        </p:spPr>
        <p:txBody>
          <a:bodyPr vert="horz" lIns="91440" tIns="45720" rIns="91440" bIns="45720" rtlCol="0"/>
          <a:lstStyle>
            <a:lvl1pPr algn="l">
              <a:defRPr sz="1200"/>
            </a:lvl1pPr>
          </a:lstStyle>
          <a:p>
            <a:pPr>
              <a:defRPr/>
            </a:pPr>
            <a:endParaRPr lang="fr-FR"/>
          </a:p>
        </p:txBody>
      </p:sp>
      <p:sp>
        <p:nvSpPr>
          <p:cNvPr id="2038112786" name="Espace réservé de la date 2"/>
          <p:cNvSpPr>
            <a:spLocks noGrp="1"/>
          </p:cNvSpPr>
          <p:nvPr>
            <p:ph type="dt" idx="1"/>
          </p:nvPr>
        </p:nvSpPr>
        <p:spPr bwMode="auto">
          <a:xfrm>
            <a:off x="3851342" y="0"/>
            <a:ext cx="2946346" cy="499269"/>
          </a:xfrm>
          <a:prstGeom prst="rect">
            <a:avLst/>
          </a:prstGeom>
        </p:spPr>
        <p:txBody>
          <a:bodyPr vert="horz" lIns="91440" tIns="45720" rIns="91440" bIns="45720" rtlCol="0"/>
          <a:lstStyle>
            <a:lvl1pPr algn="r">
              <a:defRPr sz="1200"/>
            </a:lvl1pPr>
          </a:lstStyle>
          <a:p>
            <a:pPr>
              <a:defRPr/>
            </a:pPr>
            <a:fld id="{4CC47FA9-6E0F-4D80-A6B4-93988BC13264}" type="datetimeFigureOut">
              <a:rPr lang="fr-FR"/>
              <a:t>24/09/2024</a:t>
            </a:fld>
            <a:endParaRPr lang="fr-FR"/>
          </a:p>
        </p:txBody>
      </p:sp>
      <p:sp>
        <p:nvSpPr>
          <p:cNvPr id="2069301024" name="Espace réservé de l'image des diapositives 3"/>
          <p:cNvSpPr>
            <a:spLocks noChangeAspect="1" noGrp="1" noRot="1"/>
          </p:cNvSpPr>
          <p:nvPr>
            <p:ph type="sldImg" idx="2"/>
          </p:nvPr>
        </p:nvSpPr>
        <p:spPr bwMode="auto">
          <a:xfrm>
            <a:off x="71438" y="749300"/>
            <a:ext cx="6656387" cy="3744913"/>
          </a:xfrm>
          <a:prstGeom prst="rect">
            <a:avLst/>
          </a:prstGeom>
          <a:noFill/>
          <a:ln w="12700">
            <a:solidFill>
              <a:prstClr val="black"/>
            </a:solidFill>
          </a:ln>
        </p:spPr>
        <p:txBody>
          <a:bodyPr vert="horz" lIns="91440" tIns="45720" rIns="91440" bIns="45720" rtlCol="0" anchor="ctr"/>
          <a:lstStyle/>
          <a:p>
            <a:pPr>
              <a:defRPr/>
            </a:pPr>
            <a:endParaRPr lang="fr-FR"/>
          </a:p>
        </p:txBody>
      </p:sp>
      <p:sp>
        <p:nvSpPr>
          <p:cNvPr id="2039539870" name="Espace réservé des commentaires 4"/>
          <p:cNvSpPr>
            <a:spLocks noGrp="1"/>
          </p:cNvSpPr>
          <p:nvPr>
            <p:ph type="body" sz="quarter" idx="3"/>
          </p:nvPr>
        </p:nvSpPr>
        <p:spPr bwMode="auto">
          <a:xfrm>
            <a:off x="679927" y="4743053"/>
            <a:ext cx="5439410" cy="4493419"/>
          </a:xfrm>
          <a:prstGeom prst="rect">
            <a:avLst/>
          </a:prstGeom>
        </p:spPr>
        <p:txBody>
          <a:bodyPr vert="horz" lIns="91440" tIns="45720" rIns="91440" bIns="45720" rtlCol="0"/>
          <a:lstStyle/>
          <a:p>
            <a:pPr lvl="0">
              <a:defRPr/>
            </a:pPr>
            <a:r>
              <a:rPr lang="fr-FR"/>
              <a:t>Modifiez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lang="fr-FR"/>
          </a:p>
        </p:txBody>
      </p:sp>
      <p:sp>
        <p:nvSpPr>
          <p:cNvPr id="1064548572" name="Espace réservé du pied de page 5"/>
          <p:cNvSpPr>
            <a:spLocks noGrp="1"/>
          </p:cNvSpPr>
          <p:nvPr>
            <p:ph type="ftr" sz="quarter" idx="4"/>
          </p:nvPr>
        </p:nvSpPr>
        <p:spPr bwMode="auto">
          <a:xfrm>
            <a:off x="0" y="9484373"/>
            <a:ext cx="2946346" cy="499269"/>
          </a:xfrm>
          <a:prstGeom prst="rect">
            <a:avLst/>
          </a:prstGeom>
        </p:spPr>
        <p:txBody>
          <a:bodyPr vert="horz" lIns="91440" tIns="45720" rIns="91440" bIns="45720" rtlCol="0" anchor="b"/>
          <a:lstStyle>
            <a:lvl1pPr algn="l">
              <a:defRPr sz="1200"/>
            </a:lvl1pPr>
          </a:lstStyle>
          <a:p>
            <a:pPr>
              <a:defRPr/>
            </a:pPr>
            <a:endParaRPr lang="fr-FR"/>
          </a:p>
        </p:txBody>
      </p:sp>
      <p:sp>
        <p:nvSpPr>
          <p:cNvPr id="1347649206" name="Espace réservé du numéro de diapositive 6"/>
          <p:cNvSpPr>
            <a:spLocks noGrp="1"/>
          </p:cNvSpPr>
          <p:nvPr>
            <p:ph type="sldNum" sz="quarter" idx="5"/>
          </p:nvPr>
        </p:nvSpPr>
        <p:spPr bwMode="auto">
          <a:xfrm>
            <a:off x="3851342" y="9484373"/>
            <a:ext cx="2946346" cy="499269"/>
          </a:xfrm>
          <a:prstGeom prst="rect">
            <a:avLst/>
          </a:prstGeom>
        </p:spPr>
        <p:txBody>
          <a:bodyPr vert="horz" lIns="91440" tIns="45720" rIns="91440" bIns="45720" rtlCol="0" anchor="b"/>
          <a:lstStyle>
            <a:lvl1pPr algn="r">
              <a:defRPr sz="1200"/>
            </a:lvl1pPr>
          </a:lstStyle>
          <a:p>
            <a:pPr>
              <a:defRPr/>
            </a:pPr>
            <a:fld id="{5652C94D-79CE-4E11-8B4E-B5F016EAC2BA}" type="slidenum">
              <a:rPr lang="fr-FR"/>
              <a:t>‹N°›</a:t>
            </a:fld>
            <a:endParaRPr lang="fr-FR"/>
          </a:p>
        </p:txBody>
      </p:sp>
    </p:spTree>
  </p:cSld>
  <p:clrMap bg1="lt1" tx1="dk1" bg2="lt2" tx2="dk2" accent1="accent1" accent2="accent2" accent3="accent3" accent4="accent4" accent5="accent5" accent6="accent6" hlink="hlink" folHlink="folHlink"/>
  <p:notesStyle>
    <a:lvl1pPr marL="0" algn="l" defTabSz="914400" rtl="0">
      <a:defRPr sz="1200">
        <a:solidFill>
          <a:schemeClr val="tx1"/>
        </a:solidFill>
        <a:latin typeface="+mn-lt"/>
        <a:ea typeface="+mn-ea"/>
        <a:cs typeface="+mn-cs"/>
      </a:defRPr>
    </a:lvl1pPr>
    <a:lvl2pPr marL="457200" algn="l" defTabSz="914400" rtl="0">
      <a:defRPr sz="1200">
        <a:solidFill>
          <a:schemeClr val="tx1"/>
        </a:solidFill>
        <a:latin typeface="+mn-lt"/>
        <a:ea typeface="+mn-ea"/>
        <a:cs typeface="+mn-cs"/>
      </a:defRPr>
    </a:lvl2pPr>
    <a:lvl3pPr marL="914400" algn="l" defTabSz="914400" rtl="0">
      <a:defRPr sz="1200">
        <a:solidFill>
          <a:schemeClr val="tx1"/>
        </a:solidFill>
        <a:latin typeface="+mn-lt"/>
        <a:ea typeface="+mn-ea"/>
        <a:cs typeface="+mn-cs"/>
      </a:defRPr>
    </a:lvl3pPr>
    <a:lvl4pPr marL="1371600" algn="l" defTabSz="914400" rtl="0">
      <a:defRPr sz="1200">
        <a:solidFill>
          <a:schemeClr val="tx1"/>
        </a:solidFill>
        <a:latin typeface="+mn-lt"/>
        <a:ea typeface="+mn-ea"/>
        <a:cs typeface="+mn-cs"/>
      </a:defRPr>
    </a:lvl4pPr>
    <a:lvl5pPr marL="1828800" algn="l" defTabSz="914400" rtl="0">
      <a:defRPr sz="1200">
        <a:solidFill>
          <a:schemeClr val="tx1"/>
        </a:solidFill>
        <a:latin typeface="+mn-lt"/>
        <a:ea typeface="+mn-ea"/>
        <a:cs typeface="+mn-cs"/>
      </a:defRPr>
    </a:lvl5pPr>
    <a:lvl6pPr marL="2286000" algn="l" defTabSz="914400" rtl="0">
      <a:defRPr sz="1200">
        <a:solidFill>
          <a:schemeClr val="tx1"/>
        </a:solidFill>
        <a:latin typeface="+mn-lt"/>
        <a:ea typeface="+mn-ea"/>
        <a:cs typeface="+mn-cs"/>
      </a:defRPr>
    </a:lvl6pPr>
    <a:lvl7pPr marL="2743200" algn="l" defTabSz="914400" rtl="0">
      <a:defRPr sz="1200">
        <a:solidFill>
          <a:schemeClr val="tx1"/>
        </a:solidFill>
        <a:latin typeface="+mn-lt"/>
        <a:ea typeface="+mn-ea"/>
        <a:cs typeface="+mn-cs"/>
      </a:defRPr>
    </a:lvl7pPr>
    <a:lvl8pPr marL="3200400" algn="l" defTabSz="914400" rtl="0">
      <a:defRPr sz="1200">
        <a:solidFill>
          <a:schemeClr val="tx1"/>
        </a:solidFill>
        <a:latin typeface="+mn-lt"/>
        <a:ea typeface="+mn-ea"/>
        <a:cs typeface="+mn-cs"/>
      </a:defRPr>
    </a:lvl8pPr>
    <a:lvl9pPr marL="3657600" algn="l" defTabSz="914400" rtl="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 Id="rId3" Type="http://schemas.openxmlformats.org/officeDocument/2006/relationships/hyperlink" Target="https://energieplus-lesite.be/techniques/chauffage10/chauffage-par-pompe-a-chaleur2/composants-pompe-a-chaleur/condenseurs-d1/"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36944290" name="Espace réservé de l'image des diapositives 1"/>
          <p:cNvSpPr>
            <a:spLocks noChangeAspect="1" noGrp="1" noRot="1"/>
          </p:cNvSpPr>
          <p:nvPr>
            <p:ph type="sldImg"/>
          </p:nvPr>
        </p:nvSpPr>
        <p:spPr bwMode="auto">
          <a:xfrm>
            <a:off x="71438" y="749300"/>
            <a:ext cx="6656387" cy="3744913"/>
          </a:xfrm>
        </p:spPr>
      </p:sp>
      <p:sp>
        <p:nvSpPr>
          <p:cNvPr id="1545679463" name="Espace réservé des notes 2"/>
          <p:cNvSpPr>
            <a:spLocks noGrp="1"/>
          </p:cNvSpPr>
          <p:nvPr>
            <p:ph type="body" idx="1"/>
          </p:nvPr>
        </p:nvSpPr>
        <p:spPr bwMode="auto"/>
        <p:txBody>
          <a:bodyPr/>
          <a:lstStyle/>
          <a:p>
            <a:pPr marL="0" marR="0" indent="0" algn="l" defTabSz="914400" rtl="0">
              <a:lnSpc>
                <a:spcPct val="100000"/>
              </a:lnSpc>
              <a:spcBef>
                <a:spcPts val="0"/>
              </a:spcBef>
              <a:spcAft>
                <a:spcPts val="0"/>
              </a:spcAft>
              <a:buClrTx/>
              <a:buSzTx/>
              <a:buFontTx/>
              <a:buNone/>
              <a:defRPr/>
            </a:pPr>
            <a:endParaRPr lang="fr-FR"/>
          </a:p>
        </p:txBody>
      </p:sp>
      <p:sp>
        <p:nvSpPr>
          <p:cNvPr id="993442191" name="Espace réservé du numéro de diapositive 3"/>
          <p:cNvSpPr>
            <a:spLocks noGrp="1"/>
          </p:cNvSpPr>
          <p:nvPr>
            <p:ph type="sldNum" sz="quarter" idx="10"/>
          </p:nvPr>
        </p:nvSpPr>
        <p:spPr bwMode="auto"/>
        <p:txBody>
          <a:bodyPr/>
          <a:lstStyle/>
          <a:p>
            <a:pPr>
              <a:defRPr/>
            </a:pPr>
            <a:fld id="{5652C94D-79CE-4E11-8B4E-B5F016EAC2BA}" type="slidenum">
              <a:rPr lang="fr-F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93130909" name="Slide Image Placeholder 1"/>
          <p:cNvSpPr>
            <a:spLocks noChangeAspect="1" noGrp="1" noRot="1"/>
          </p:cNvSpPr>
          <p:nvPr>
            <p:ph type="sldImg"/>
          </p:nvPr>
        </p:nvSpPr>
        <p:spPr bwMode="auto"/>
      </p:sp>
      <p:sp>
        <p:nvSpPr>
          <p:cNvPr id="1201770458" name="Notes Placeholder 2"/>
          <p:cNvSpPr>
            <a:spLocks noGrp="1"/>
          </p:cNvSpPr>
          <p:nvPr>
            <p:ph type="body" idx="1"/>
          </p:nvPr>
        </p:nvSpPr>
        <p:spPr bwMode="auto"/>
        <p:txBody>
          <a:bodyPr/>
          <a:lstStyle/>
          <a:p>
            <a:pPr>
              <a:defRPr/>
            </a:pPr>
            <a:endParaRPr/>
          </a:p>
        </p:txBody>
      </p:sp>
      <p:sp>
        <p:nvSpPr>
          <p:cNvPr id="255916857" name="Slide Number Placeholder 3"/>
          <p:cNvSpPr>
            <a:spLocks noGrp="1"/>
          </p:cNvSpPr>
          <p:nvPr>
            <p:ph type="sldNum" sz="quarter" idx="10"/>
          </p:nvPr>
        </p:nvSpPr>
        <p:spPr bwMode="auto"/>
        <p:txBody>
          <a:bodyPr/>
          <a:lstStyle/>
          <a:p>
            <a:pPr>
              <a:defRPr/>
            </a:pPr>
            <a:fld id="{9C611E25-47ED-0B06-DF14-AA33A15475E4}" type="slidenum">
              <a:rPr/>
              <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E361B49-D699-A6B7-EB32-6E57E229FADC}" type="slidenum">
              <a:rPr/>
              <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61471461" name="Slide Image Placeholder 1"/>
          <p:cNvSpPr>
            <a:spLocks noChangeAspect="1" noGrp="1" noRot="1"/>
          </p:cNvSpPr>
          <p:nvPr>
            <p:ph type="sldImg"/>
          </p:nvPr>
        </p:nvSpPr>
        <p:spPr bwMode="auto"/>
      </p:sp>
      <p:sp>
        <p:nvSpPr>
          <p:cNvPr id="1169202179" name="Notes Placeholder 2"/>
          <p:cNvSpPr>
            <a:spLocks noGrp="1"/>
          </p:cNvSpPr>
          <p:nvPr>
            <p:ph type="body" idx="1"/>
          </p:nvPr>
        </p:nvSpPr>
        <p:spPr bwMode="auto"/>
        <p:txBody>
          <a:bodyPr/>
          <a:lstStyle/>
          <a:p>
            <a:pPr>
              <a:defRPr/>
            </a:pPr>
            <a:endParaRPr/>
          </a:p>
        </p:txBody>
      </p:sp>
      <p:sp>
        <p:nvSpPr>
          <p:cNvPr id="303615451" name="Slide Number Placeholder 3"/>
          <p:cNvSpPr>
            <a:spLocks noGrp="1"/>
          </p:cNvSpPr>
          <p:nvPr>
            <p:ph type="sldNum" sz="quarter" idx="10"/>
          </p:nvPr>
        </p:nvSpPr>
        <p:spPr bwMode="auto"/>
        <p:txBody>
          <a:bodyPr/>
          <a:lstStyle/>
          <a:p>
            <a:pPr>
              <a:defRPr/>
            </a:pPr>
            <a:fld id="{2483EA69-8318-FA04-E0D6-921697959A18}" type="slidenum">
              <a:rPr/>
              <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35359501" name="Espace réservé de l'image des diapositives 1"/>
          <p:cNvSpPr>
            <a:spLocks noChangeAspect="1" noGrp="1" noRot="1"/>
          </p:cNvSpPr>
          <p:nvPr>
            <p:ph type="sldImg"/>
          </p:nvPr>
        </p:nvSpPr>
        <p:spPr bwMode="auto"/>
      </p:sp>
      <p:sp>
        <p:nvSpPr>
          <p:cNvPr id="645040063" name="Espace réservé des commentaires 2"/>
          <p:cNvSpPr>
            <a:spLocks noGrp="1"/>
          </p:cNvSpPr>
          <p:nvPr>
            <p:ph type="body" idx="1"/>
          </p:nvPr>
        </p:nvSpPr>
        <p:spPr bwMode="auto"/>
        <p:txBody>
          <a:bodyPr/>
          <a:lstStyle/>
          <a:p>
            <a:pPr>
              <a:defRPr/>
            </a:pPr>
            <a:r>
              <a:rPr lang="fr-FR"/>
              <a:t>Jusqu’ici on a utilisé (1) l’analogie électrique en régime permanent, avec toutes les températures constantes. Maintenant je voudrais calculer l’évolution de (2) n’importe quelle température dans le temps si les conditions aux limites peuvent être variables. On va voir que ça revient à inclure (3) une capacité dans le schéma électrique.</a:t>
            </a:r>
            <a:endParaRPr/>
          </a:p>
          <a:p>
            <a:pPr>
              <a:defRPr/>
            </a:pPr>
            <a:r>
              <a:rPr lang="fr-FR"/>
              <a:t>Il faut partir de (4) l’équation de la chaleur qu’on (5) discrétise par la méthode des différences finies sur un intervalle delta x. Avec un peu de manipulation, on peut mettre cette formule sous la (6) forme suivante où les termes en vert et en bleu définissent respectivement (7) une capacité ou une résistance électrique. En effet cette équation est exactement équivalente à écrire une (8) loi des nœuds au centre de ce schéma, qui nous donne l’évolution de la température T au milieu du mur en fonction des températures aux bords T1 et T2.</a:t>
            </a:r>
            <a:endParaRPr/>
          </a:p>
          <a:p>
            <a:pPr>
              <a:defRPr/>
            </a:pPr>
            <a:r>
              <a:rPr lang="fr-FR"/>
              <a:t>Et c’est comme ça que la capacité thermique du matériau peut être représentée par un condensateur dans le schéma électrique. (9) De même que dans un condensateur on a I égal </a:t>
            </a:r>
            <a:r>
              <a:rPr lang="fr-FR"/>
              <a:t>CdU</a:t>
            </a:r>
            <a:r>
              <a:rPr lang="fr-FR"/>
              <a:t> sur </a:t>
            </a:r>
            <a:r>
              <a:rPr lang="fr-FR"/>
              <a:t>dt</a:t>
            </a:r>
            <a:r>
              <a:rPr lang="fr-FR"/>
              <a:t>, ici on a la chaleur qui vaut C </a:t>
            </a:r>
            <a:r>
              <a:rPr lang="fr-FR"/>
              <a:t>dT</a:t>
            </a:r>
            <a:r>
              <a:rPr lang="fr-FR"/>
              <a:t> sur </a:t>
            </a:r>
            <a:r>
              <a:rPr lang="fr-FR"/>
              <a:t>dt</a:t>
            </a:r>
            <a:r>
              <a:rPr lang="fr-FR"/>
              <a:t>, avec la capacité en joules par </a:t>
            </a:r>
            <a:r>
              <a:rPr lang="fr-FR"/>
              <a:t>metre</a:t>
            </a:r>
            <a:r>
              <a:rPr lang="fr-FR"/>
              <a:t> carré kelvin.</a:t>
            </a:r>
            <a:endParaRPr/>
          </a:p>
          <a:p>
            <a:pPr>
              <a:defRPr/>
            </a:pPr>
            <a:endParaRPr lang="fr-FR"/>
          </a:p>
          <a:p>
            <a:pPr>
              <a:defRPr/>
            </a:pPr>
            <a:r>
              <a:rPr lang="fr-FR"/>
              <a:t>La constante de temps donne une idée du déphasage,</a:t>
            </a:r>
            <a:r>
              <a:rPr lang="fr-FR"/>
              <a:t> c’est-à-dire du temps que mettent des variations de température à l’extérieur pour se répercuter à l’intérieur</a:t>
            </a:r>
            <a:endParaRPr lang="fr-FR"/>
          </a:p>
          <a:p>
            <a:pPr>
              <a:defRPr/>
            </a:pPr>
            <a:r>
              <a:rPr lang="fr-FR"/>
              <a:t>modélisation du régime transitoire</a:t>
            </a:r>
            <a:endParaRPr/>
          </a:p>
          <a:p>
            <a:pPr>
              <a:defRPr/>
            </a:pPr>
            <a:r>
              <a:rPr lang="fr-FR"/>
              <a:t>critère de </a:t>
            </a:r>
            <a:r>
              <a:rPr lang="fr-FR"/>
              <a:t>laret</a:t>
            </a:r>
            <a:r>
              <a:rPr lang="fr-FR"/>
              <a:t>, etc.</a:t>
            </a:r>
            <a:endParaRPr lang="fr-FR"/>
          </a:p>
        </p:txBody>
      </p:sp>
      <p:sp>
        <p:nvSpPr>
          <p:cNvPr id="1411299922" name="Espace réservé du numéro de diapositive 3"/>
          <p:cNvSpPr>
            <a:spLocks noGrp="1"/>
          </p:cNvSpPr>
          <p:nvPr>
            <p:ph type="sldNum" sz="quarter" idx="10"/>
          </p:nvPr>
        </p:nvSpPr>
        <p:spPr bwMode="auto"/>
        <p:txBody>
          <a:bodyPr/>
          <a:lstStyle/>
          <a:p>
            <a:pPr>
              <a:defRPr/>
            </a:pPr>
            <a:fld id="{432D68A6-5BD5-C748-A456-0849BBFF5B80}" type="slidenum">
              <a:rPr lang="fr-FR"/>
              <a:t/>
            </a:fld>
            <a:endParaRPr 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6653478" name="Espace réservé de l'image des diapositives 1"/>
          <p:cNvSpPr>
            <a:spLocks noChangeAspect="1" noGrp="1" noRot="1"/>
          </p:cNvSpPr>
          <p:nvPr>
            <p:ph type="sldImg"/>
          </p:nvPr>
        </p:nvSpPr>
        <p:spPr bwMode="auto"/>
      </p:sp>
      <p:sp>
        <p:nvSpPr>
          <p:cNvPr id="202414579" name="Espace réservé des commentaires 2"/>
          <p:cNvSpPr>
            <a:spLocks noGrp="1"/>
          </p:cNvSpPr>
          <p:nvPr>
            <p:ph type="body" idx="1"/>
          </p:nvPr>
        </p:nvSpPr>
        <p:spPr bwMode="auto"/>
        <p:txBody>
          <a:bodyPr/>
          <a:lstStyle/>
          <a:p>
            <a:pPr>
              <a:defRPr/>
            </a:pPr>
            <a:r>
              <a:rPr lang="fr-FR"/>
              <a:t>Cet exemple était une modélisation très simplifiée</a:t>
            </a:r>
            <a:r>
              <a:rPr lang="fr-FR"/>
              <a:t> puisque le mur était représenté par une seule température au milieu. En réalité, chaque couche d’une paroi doit être représentée par plusieurs résistances et plusieurs condensateurs pour pouvoir voir les évolutions de température en différents points, surtout si les variations sont rapides. Ici chaque nœud du schéma électrique est une (1) température inconnue et toutes ces températures sont liées dans (2) un grand système d’équations linéaires.</a:t>
            </a:r>
            <a:endParaRPr/>
          </a:p>
          <a:p>
            <a:pPr>
              <a:defRPr/>
            </a:pPr>
            <a:r>
              <a:rPr lang="fr-FR"/>
              <a:t>Il faut résoudre un système comme celui là pour calculer réellement ce qu’il se passe (3) dans une paroi en régime dynamique, et pour (4) constater les différences entre isolation par l’intérieur ou par l’extérieur, au niveau de l’amortissement et du déphasage des températures entre l’intérieur et l’extérieur.</a:t>
            </a:r>
            <a:endParaRPr lang="fr-FR"/>
          </a:p>
        </p:txBody>
      </p:sp>
      <p:sp>
        <p:nvSpPr>
          <p:cNvPr id="389309773" name="Espace réservé du numéro de diapositive 3"/>
          <p:cNvSpPr>
            <a:spLocks noGrp="1"/>
          </p:cNvSpPr>
          <p:nvPr>
            <p:ph type="sldNum" sz="quarter" idx="10"/>
          </p:nvPr>
        </p:nvSpPr>
        <p:spPr bwMode="auto"/>
        <p:txBody>
          <a:bodyPr/>
          <a:lstStyle/>
          <a:p>
            <a:pPr>
              <a:defRPr/>
            </a:pPr>
            <a:fld id="{C58267F0-3327-41F0-78CC-D433E585664A}" type="slidenum">
              <a:rPr lang="fr-FR"/>
              <a:t/>
            </a:fld>
            <a:endParaRPr lang="fr-F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47588820" name="Slide Image Placeholder 1"/>
          <p:cNvSpPr>
            <a:spLocks noChangeAspect="1" noGrp="1" noRot="1"/>
          </p:cNvSpPr>
          <p:nvPr>
            <p:ph type="sldImg"/>
          </p:nvPr>
        </p:nvSpPr>
        <p:spPr bwMode="auto"/>
      </p:sp>
      <p:sp>
        <p:nvSpPr>
          <p:cNvPr id="1454099113" name="Notes Placeholder 2"/>
          <p:cNvSpPr>
            <a:spLocks noGrp="1"/>
          </p:cNvSpPr>
          <p:nvPr>
            <p:ph type="body" idx="1"/>
          </p:nvPr>
        </p:nvSpPr>
        <p:spPr bwMode="auto"/>
        <p:txBody>
          <a:bodyPr/>
          <a:lstStyle/>
          <a:p>
            <a:pPr>
              <a:defRPr/>
            </a:pPr>
            <a:endParaRPr/>
          </a:p>
        </p:txBody>
      </p:sp>
      <p:sp>
        <p:nvSpPr>
          <p:cNvPr id="1048387993" name="Slide Number Placeholder 3"/>
          <p:cNvSpPr>
            <a:spLocks noGrp="1"/>
          </p:cNvSpPr>
          <p:nvPr>
            <p:ph type="sldNum" sz="quarter" idx="10"/>
          </p:nvPr>
        </p:nvSpPr>
        <p:spPr bwMode="auto"/>
        <p:txBody>
          <a:bodyPr/>
          <a:lstStyle/>
          <a:p>
            <a:pPr>
              <a:defRPr/>
            </a:pPr>
            <a:fld id="{6D10F8F6-751E-8635-0218-CA44EE78D9C6}" type="slidenum">
              <a:rPr/>
              <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21316001" name="Espace réservé de l'image des diapositives 1"/>
          <p:cNvSpPr>
            <a:spLocks noChangeAspect="1" noGrp="1" noRot="1"/>
          </p:cNvSpPr>
          <p:nvPr>
            <p:ph type="sldImg"/>
          </p:nvPr>
        </p:nvSpPr>
        <p:spPr bwMode="auto"/>
      </p:sp>
      <p:sp>
        <p:nvSpPr>
          <p:cNvPr id="95303993" name="Espace réservé des commentaires 2"/>
          <p:cNvSpPr>
            <a:spLocks noGrp="1"/>
          </p:cNvSpPr>
          <p:nvPr>
            <p:ph type="body" idx="1"/>
          </p:nvPr>
        </p:nvSpPr>
        <p:spPr bwMode="auto"/>
        <p:txBody>
          <a:bodyPr/>
          <a:lstStyle/>
          <a:p>
            <a:pPr>
              <a:defRPr/>
            </a:pPr>
            <a:r>
              <a:rPr lang="fr-FR"/>
              <a:t>Dans un mur en régime permanent</a:t>
            </a:r>
            <a:r>
              <a:rPr lang="fr-FR"/>
              <a:t> </a:t>
            </a:r>
            <a:r>
              <a:rPr lang="fr-FR"/>
              <a:t>composé</a:t>
            </a:r>
            <a:r>
              <a:rPr lang="fr-FR"/>
              <a:t> de plusieurs couches, le (1) profil de température entre l’extérieur à gauche, et l’intérieur à droite, est linéaire par morceaux. La pente, ou le gradient de température dans chaque couche, est proportionnel à sa (2) résistance : par exemple c’est l’isolant qui a la résistance la plus forte donc c’est là que sera le plus grand écart de température.</a:t>
            </a:r>
            <a:endParaRPr/>
          </a:p>
          <a:p>
            <a:pPr>
              <a:defRPr/>
            </a:pPr>
            <a:r>
              <a:rPr lang="fr-FR"/>
              <a:t>Au final, la (3) chaleur perdue à travers la surface totale de ce mur est proportionnelle à l’inverse de la somme de ces résistances.</a:t>
            </a:r>
            <a:endParaRPr/>
          </a:p>
          <a:p>
            <a:pPr>
              <a:defRPr/>
            </a:pPr>
            <a:r>
              <a:rPr lang="fr-FR"/>
              <a:t>Ca, c’est un mur isolé par l’intérieur, puisque l’isolant est du côté intérieur par rapport au mur porteur qui est à gauche. Qu’est-ce qu’il se passe dans un mur isolé (4) par l’extérieur ? Si les matériaux sont les mêmes, mais dans un ordre différent, la chaleur perdue est la même en théorie puisque la somme des R n’a pas changé.</a:t>
            </a:r>
            <a:endParaRPr/>
          </a:p>
          <a:p>
            <a:pPr>
              <a:defRPr/>
            </a:pPr>
            <a:r>
              <a:rPr lang="fr-FR"/>
              <a:t>En fait il y a bien une différence, qui est dans la température de chaque couche. En bas, (5) le mur porteur est au chaud, alors qu’en haut (6) avec l’isolation par l’intérieur, il est froid. Et ça va changer pas mal de choses.</a:t>
            </a:r>
            <a:endParaRPr lang="fr-FR"/>
          </a:p>
        </p:txBody>
      </p:sp>
      <p:sp>
        <p:nvSpPr>
          <p:cNvPr id="1363239576" name="Espace réservé du numéro de diapositive 3"/>
          <p:cNvSpPr>
            <a:spLocks noGrp="1"/>
          </p:cNvSpPr>
          <p:nvPr>
            <p:ph type="sldNum" sz="quarter" idx="10"/>
          </p:nvPr>
        </p:nvSpPr>
        <p:spPr bwMode="auto"/>
        <p:txBody>
          <a:bodyPr/>
          <a:lstStyle/>
          <a:p>
            <a:pPr>
              <a:defRPr/>
            </a:pPr>
            <a:fld id="{0DAC9649-DC0B-40B5-D161-F95963E6B897}" type="slidenum">
              <a:rPr lang="fr-FR"/>
              <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60132391" name="Slide Image Placeholder 1"/>
          <p:cNvSpPr>
            <a:spLocks noChangeAspect="1" noGrp="1" noRot="1"/>
          </p:cNvSpPr>
          <p:nvPr>
            <p:ph type="sldImg"/>
          </p:nvPr>
        </p:nvSpPr>
        <p:spPr bwMode="auto"/>
      </p:sp>
      <p:sp>
        <p:nvSpPr>
          <p:cNvPr id="1120149074" name="Notes Placeholder 2"/>
          <p:cNvSpPr>
            <a:spLocks noGrp="1"/>
          </p:cNvSpPr>
          <p:nvPr>
            <p:ph type="body" idx="1"/>
          </p:nvPr>
        </p:nvSpPr>
        <p:spPr bwMode="auto"/>
        <p:txBody>
          <a:bodyPr/>
          <a:lstStyle/>
          <a:p>
            <a:pPr>
              <a:defRPr/>
            </a:pPr>
            <a:endParaRPr/>
          </a:p>
        </p:txBody>
      </p:sp>
      <p:sp>
        <p:nvSpPr>
          <p:cNvPr id="2082116897" name="Slide Number Placeholder 3"/>
          <p:cNvSpPr>
            <a:spLocks noGrp="1"/>
          </p:cNvSpPr>
          <p:nvPr>
            <p:ph type="sldNum" sz="quarter" idx="10"/>
          </p:nvPr>
        </p:nvSpPr>
        <p:spPr bwMode="auto"/>
        <p:txBody>
          <a:bodyPr/>
          <a:lstStyle/>
          <a:p>
            <a:pPr>
              <a:defRPr/>
            </a:pPr>
            <a:fld id="{FA892722-FEB2-984D-14E6-A155D90B5882}" type="slidenum">
              <a:rPr/>
              <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63190261" name="Slide Image Placeholder 1"/>
          <p:cNvSpPr>
            <a:spLocks noChangeAspect="1" noGrp="1" noRot="1"/>
          </p:cNvSpPr>
          <p:nvPr>
            <p:ph type="sldImg"/>
          </p:nvPr>
        </p:nvSpPr>
        <p:spPr bwMode="auto"/>
      </p:sp>
      <p:sp>
        <p:nvSpPr>
          <p:cNvPr id="2091872244" name="Notes Placeholder 2"/>
          <p:cNvSpPr>
            <a:spLocks noGrp="1"/>
          </p:cNvSpPr>
          <p:nvPr>
            <p:ph type="body" idx="1"/>
          </p:nvPr>
        </p:nvSpPr>
        <p:spPr bwMode="auto"/>
        <p:txBody>
          <a:bodyPr/>
          <a:lstStyle/>
          <a:p>
            <a:pPr>
              <a:defRPr/>
            </a:pPr>
            <a:endParaRPr/>
          </a:p>
        </p:txBody>
      </p:sp>
      <p:sp>
        <p:nvSpPr>
          <p:cNvPr id="791259043" name="Slide Number Placeholder 3"/>
          <p:cNvSpPr>
            <a:spLocks noGrp="1"/>
          </p:cNvSpPr>
          <p:nvPr>
            <p:ph type="sldNum" sz="quarter" idx="10"/>
          </p:nvPr>
        </p:nvSpPr>
        <p:spPr bwMode="auto"/>
        <p:txBody>
          <a:bodyPr/>
          <a:lstStyle/>
          <a:p>
            <a:pPr>
              <a:defRPr/>
            </a:pPr>
            <a:fld id="{11F7A4B4-5027-810A-3D00-E6FC29A46526}" type="slidenum">
              <a:rPr/>
              <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57543654" name="Slide Image Placeholder 1"/>
          <p:cNvSpPr>
            <a:spLocks noChangeAspect="1" noGrp="1" noRot="1"/>
          </p:cNvSpPr>
          <p:nvPr>
            <p:ph type="sldImg"/>
          </p:nvPr>
        </p:nvSpPr>
        <p:spPr bwMode="auto"/>
      </p:sp>
      <p:sp>
        <p:nvSpPr>
          <p:cNvPr id="1934659693" name="Notes Placeholder 2"/>
          <p:cNvSpPr>
            <a:spLocks noGrp="1"/>
          </p:cNvSpPr>
          <p:nvPr>
            <p:ph type="body" idx="1"/>
          </p:nvPr>
        </p:nvSpPr>
        <p:spPr bwMode="auto"/>
        <p:txBody>
          <a:bodyPr/>
          <a:lstStyle/>
          <a:p>
            <a:pPr>
              <a:defRPr/>
            </a:pPr>
            <a:endParaRPr/>
          </a:p>
        </p:txBody>
      </p:sp>
      <p:sp>
        <p:nvSpPr>
          <p:cNvPr id="371681809" name="Slide Number Placeholder 3"/>
          <p:cNvSpPr>
            <a:spLocks noGrp="1"/>
          </p:cNvSpPr>
          <p:nvPr>
            <p:ph type="sldNum" sz="quarter" idx="10"/>
          </p:nvPr>
        </p:nvSpPr>
        <p:spPr bwMode="auto"/>
        <p:txBody>
          <a:bodyPr/>
          <a:lstStyle/>
          <a:p>
            <a:pPr>
              <a:defRPr/>
            </a:pPr>
            <a:fld id="{B4488637-634B-CDE6-F812-7811BE573463}" type="slidenum">
              <a:rPr/>
              <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53402318" name="Slide Image Placeholder 1"/>
          <p:cNvSpPr>
            <a:spLocks noChangeAspect="1" noGrp="1" noRot="1"/>
          </p:cNvSpPr>
          <p:nvPr>
            <p:ph type="sldImg"/>
          </p:nvPr>
        </p:nvSpPr>
        <p:spPr bwMode="auto"/>
      </p:sp>
      <p:sp>
        <p:nvSpPr>
          <p:cNvPr id="1740531172" name="Notes Placeholder 2"/>
          <p:cNvSpPr>
            <a:spLocks noGrp="1"/>
          </p:cNvSpPr>
          <p:nvPr>
            <p:ph type="body" idx="1"/>
          </p:nvPr>
        </p:nvSpPr>
        <p:spPr bwMode="auto"/>
        <p:txBody>
          <a:bodyPr/>
          <a:lstStyle/>
          <a:p>
            <a:pPr>
              <a:defRPr/>
            </a:pPr>
            <a:endParaRPr/>
          </a:p>
        </p:txBody>
      </p:sp>
      <p:sp>
        <p:nvSpPr>
          <p:cNvPr id="608177342" name="Slide Number Placeholder 3"/>
          <p:cNvSpPr>
            <a:spLocks noGrp="1"/>
          </p:cNvSpPr>
          <p:nvPr>
            <p:ph type="sldNum" sz="quarter" idx="10"/>
          </p:nvPr>
        </p:nvSpPr>
        <p:spPr bwMode="auto"/>
        <p:txBody>
          <a:bodyPr/>
          <a:lstStyle/>
          <a:p>
            <a:pPr>
              <a:defRPr/>
            </a:pPr>
            <a:fld id="{A27C9646-E143-66CD-8E75-0BB9C046C751}" type="slidenum">
              <a:rPr/>
              <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15208531" name="Slide Image Placeholder 1"/>
          <p:cNvSpPr>
            <a:spLocks noChangeAspect="1" noGrp="1" noRot="1"/>
          </p:cNvSpPr>
          <p:nvPr>
            <p:ph type="sldImg"/>
          </p:nvPr>
        </p:nvSpPr>
        <p:spPr bwMode="auto"/>
      </p:sp>
      <p:sp>
        <p:nvSpPr>
          <p:cNvPr id="733611321" name="Notes Placeholder 2"/>
          <p:cNvSpPr>
            <a:spLocks noGrp="1"/>
          </p:cNvSpPr>
          <p:nvPr>
            <p:ph type="body" idx="1"/>
          </p:nvPr>
        </p:nvSpPr>
        <p:spPr bwMode="auto"/>
        <p:txBody>
          <a:bodyPr/>
          <a:lstStyle/>
          <a:p>
            <a:pPr>
              <a:defRPr/>
            </a:pPr>
            <a:endParaRPr/>
          </a:p>
        </p:txBody>
      </p:sp>
      <p:sp>
        <p:nvSpPr>
          <p:cNvPr id="1225257298" name="Slide Number Placeholder 3"/>
          <p:cNvSpPr>
            <a:spLocks noGrp="1"/>
          </p:cNvSpPr>
          <p:nvPr>
            <p:ph type="sldNum" sz="quarter" idx="10"/>
          </p:nvPr>
        </p:nvSpPr>
        <p:spPr bwMode="auto"/>
        <p:txBody>
          <a:bodyPr/>
          <a:lstStyle/>
          <a:p>
            <a:pPr>
              <a:defRPr/>
            </a:pPr>
            <a:fld id="{1AB8A361-4615-180F-3A5F-4B406B91789E}" type="slidenum">
              <a:rPr/>
              <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18348491" name="Slide Image Placeholder 1"/>
          <p:cNvSpPr>
            <a:spLocks noChangeAspect="1" noGrp="1" noRot="1"/>
          </p:cNvSpPr>
          <p:nvPr>
            <p:ph type="sldImg"/>
          </p:nvPr>
        </p:nvSpPr>
        <p:spPr bwMode="auto"/>
      </p:sp>
      <p:sp>
        <p:nvSpPr>
          <p:cNvPr id="1946039696" name="Notes Placeholder 2"/>
          <p:cNvSpPr>
            <a:spLocks noGrp="1"/>
          </p:cNvSpPr>
          <p:nvPr>
            <p:ph type="body" idx="1"/>
          </p:nvPr>
        </p:nvSpPr>
        <p:spPr bwMode="auto"/>
        <p:txBody>
          <a:bodyPr/>
          <a:lstStyle/>
          <a:p>
            <a:pPr>
              <a:defRPr/>
            </a:pPr>
            <a:endParaRPr/>
          </a:p>
        </p:txBody>
      </p:sp>
      <p:sp>
        <p:nvSpPr>
          <p:cNvPr id="736906419" name="Slide Number Placeholder 3"/>
          <p:cNvSpPr>
            <a:spLocks noGrp="1"/>
          </p:cNvSpPr>
          <p:nvPr>
            <p:ph type="sldNum" sz="quarter" idx="10"/>
          </p:nvPr>
        </p:nvSpPr>
        <p:spPr bwMode="auto"/>
        <p:txBody>
          <a:bodyPr/>
          <a:lstStyle/>
          <a:p>
            <a:pPr>
              <a:defRPr/>
            </a:pPr>
            <a:fld id="{CF9CA675-0B06-4323-D3C6-FDE23EB583A1}" type="slidenum">
              <a:rPr/>
              <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43865106" name="Slide Image Placeholder 1"/>
          <p:cNvSpPr>
            <a:spLocks noChangeAspect="1" noGrp="1" noRot="1"/>
          </p:cNvSpPr>
          <p:nvPr>
            <p:ph type="sldImg"/>
          </p:nvPr>
        </p:nvSpPr>
        <p:spPr bwMode="auto"/>
      </p:sp>
      <p:sp>
        <p:nvSpPr>
          <p:cNvPr id="1216722844" name="Notes Placeholder 2"/>
          <p:cNvSpPr>
            <a:spLocks noGrp="1"/>
          </p:cNvSpPr>
          <p:nvPr>
            <p:ph type="body" idx="1"/>
          </p:nvPr>
        </p:nvSpPr>
        <p:spPr bwMode="auto"/>
        <p:txBody>
          <a:bodyPr/>
          <a:lstStyle/>
          <a:p>
            <a:pPr>
              <a:defRPr/>
            </a:pPr>
            <a:endParaRPr/>
          </a:p>
        </p:txBody>
      </p:sp>
      <p:sp>
        <p:nvSpPr>
          <p:cNvPr id="1837672565" name="Slide Number Placeholder 3"/>
          <p:cNvSpPr>
            <a:spLocks noGrp="1"/>
          </p:cNvSpPr>
          <p:nvPr>
            <p:ph type="sldNum" sz="quarter" idx="10"/>
          </p:nvPr>
        </p:nvSpPr>
        <p:spPr bwMode="auto"/>
        <p:txBody>
          <a:bodyPr/>
          <a:lstStyle/>
          <a:p>
            <a:pPr>
              <a:defRPr/>
            </a:pPr>
            <a:fld id="{06798960-7F37-5E82-BEDA-9A1B28449381}" type="slidenum">
              <a:rPr/>
              <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18741276" name="Slide Image Placeholder 1"/>
          <p:cNvSpPr>
            <a:spLocks noChangeAspect="1" noGrp="1" noRot="1"/>
          </p:cNvSpPr>
          <p:nvPr>
            <p:ph type="sldImg"/>
          </p:nvPr>
        </p:nvSpPr>
        <p:spPr bwMode="auto"/>
      </p:sp>
      <p:sp>
        <p:nvSpPr>
          <p:cNvPr id="810241761" name="Notes Placeholder 2"/>
          <p:cNvSpPr>
            <a:spLocks noGrp="1"/>
          </p:cNvSpPr>
          <p:nvPr>
            <p:ph type="body" idx="1"/>
          </p:nvPr>
        </p:nvSpPr>
        <p:spPr bwMode="auto"/>
        <p:txBody>
          <a:bodyPr/>
          <a:lstStyle/>
          <a:p>
            <a:pPr>
              <a:defRPr/>
            </a:pPr>
            <a:endParaRPr/>
          </a:p>
        </p:txBody>
      </p:sp>
      <p:sp>
        <p:nvSpPr>
          <p:cNvPr id="844590306" name="Slide Number Placeholder 3"/>
          <p:cNvSpPr>
            <a:spLocks noGrp="1"/>
          </p:cNvSpPr>
          <p:nvPr>
            <p:ph type="sldNum" sz="quarter" idx="10"/>
          </p:nvPr>
        </p:nvSpPr>
        <p:spPr bwMode="auto"/>
        <p:txBody>
          <a:bodyPr/>
          <a:lstStyle/>
          <a:p>
            <a:pPr>
              <a:defRPr/>
            </a:pPr>
            <a:fld id="{58A49105-E0D3-499C-B12A-4B57C4ED6063}" type="slidenum">
              <a:rPr/>
              <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59804657" name="Slide Image Placeholder 1"/>
          <p:cNvSpPr>
            <a:spLocks noChangeAspect="1" noGrp="1" noRot="1"/>
          </p:cNvSpPr>
          <p:nvPr>
            <p:ph type="sldImg"/>
          </p:nvPr>
        </p:nvSpPr>
        <p:spPr bwMode="auto"/>
      </p:sp>
      <p:sp>
        <p:nvSpPr>
          <p:cNvPr id="511732053" name="Notes Placeholder 2"/>
          <p:cNvSpPr>
            <a:spLocks noGrp="1"/>
          </p:cNvSpPr>
          <p:nvPr>
            <p:ph type="body" idx="1"/>
          </p:nvPr>
        </p:nvSpPr>
        <p:spPr bwMode="auto"/>
        <p:txBody>
          <a:bodyPr/>
          <a:lstStyle/>
          <a:p>
            <a:pPr>
              <a:defRPr/>
            </a:pPr>
            <a:endParaRPr/>
          </a:p>
        </p:txBody>
      </p:sp>
      <p:sp>
        <p:nvSpPr>
          <p:cNvPr id="1587061842" name="Slide Number Placeholder 3"/>
          <p:cNvSpPr>
            <a:spLocks noGrp="1"/>
          </p:cNvSpPr>
          <p:nvPr>
            <p:ph type="sldNum" sz="quarter" idx="10"/>
          </p:nvPr>
        </p:nvSpPr>
        <p:spPr bwMode="auto"/>
        <p:txBody>
          <a:bodyPr/>
          <a:lstStyle/>
          <a:p>
            <a:pPr>
              <a:defRPr/>
            </a:pPr>
            <a:fld id="{9855D423-DC88-0E2D-B7CD-56BAF8908D8C}" type="slidenum">
              <a:rPr/>
              <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21742737" name="Slide Image Placeholder 1"/>
          <p:cNvSpPr>
            <a:spLocks noChangeAspect="1" noGrp="1" noRot="1"/>
          </p:cNvSpPr>
          <p:nvPr>
            <p:ph type="sldImg"/>
          </p:nvPr>
        </p:nvSpPr>
        <p:spPr bwMode="auto"/>
      </p:sp>
      <p:sp>
        <p:nvSpPr>
          <p:cNvPr id="680021635" name="Notes Placeholder 2"/>
          <p:cNvSpPr>
            <a:spLocks noGrp="1"/>
          </p:cNvSpPr>
          <p:nvPr>
            <p:ph type="body" idx="1"/>
          </p:nvPr>
        </p:nvSpPr>
        <p:spPr bwMode="auto"/>
        <p:txBody>
          <a:bodyPr/>
          <a:lstStyle/>
          <a:p>
            <a:pPr>
              <a:defRPr/>
            </a:pPr>
            <a:endParaRPr/>
          </a:p>
        </p:txBody>
      </p:sp>
      <p:sp>
        <p:nvSpPr>
          <p:cNvPr id="995257313" name="Slide Number Placeholder 3"/>
          <p:cNvSpPr>
            <a:spLocks noGrp="1"/>
          </p:cNvSpPr>
          <p:nvPr>
            <p:ph type="sldNum" sz="quarter" idx="10"/>
          </p:nvPr>
        </p:nvSpPr>
        <p:spPr bwMode="auto"/>
        <p:txBody>
          <a:bodyPr/>
          <a:lstStyle/>
          <a:p>
            <a:pPr>
              <a:defRPr/>
            </a:pPr>
            <a:fld id="{A455070E-99F3-D7A3-5BFE-CA56CDA8AB53}" type="slidenum">
              <a:rPr/>
              <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24790171" name="Slide Image Placeholder 1"/>
          <p:cNvSpPr>
            <a:spLocks noChangeAspect="1" noGrp="1" noRot="1"/>
          </p:cNvSpPr>
          <p:nvPr>
            <p:ph type="sldImg"/>
          </p:nvPr>
        </p:nvSpPr>
        <p:spPr bwMode="auto"/>
      </p:sp>
      <p:sp>
        <p:nvSpPr>
          <p:cNvPr id="2003822972" name="Notes Placeholder 2"/>
          <p:cNvSpPr>
            <a:spLocks noGrp="1"/>
          </p:cNvSpPr>
          <p:nvPr>
            <p:ph type="body" idx="1"/>
          </p:nvPr>
        </p:nvSpPr>
        <p:spPr bwMode="auto"/>
        <p:txBody>
          <a:bodyPr/>
          <a:lstStyle/>
          <a:p>
            <a:pPr>
              <a:defRPr/>
            </a:pPr>
            <a:endParaRPr/>
          </a:p>
        </p:txBody>
      </p:sp>
      <p:sp>
        <p:nvSpPr>
          <p:cNvPr id="1295939690" name="Slide Number Placeholder 3"/>
          <p:cNvSpPr>
            <a:spLocks noGrp="1"/>
          </p:cNvSpPr>
          <p:nvPr>
            <p:ph type="sldNum" sz="quarter" idx="10"/>
          </p:nvPr>
        </p:nvSpPr>
        <p:spPr bwMode="auto"/>
        <p:txBody>
          <a:bodyPr/>
          <a:lstStyle/>
          <a:p>
            <a:pPr>
              <a:defRPr/>
            </a:pPr>
            <a:fld id="{841CF411-EE37-15EC-1765-364A54EAB6EB}" type="slidenum">
              <a:rPr/>
              <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09024195" name="Espace réservé de l'image des diapositives 1"/>
          <p:cNvSpPr>
            <a:spLocks noChangeAspect="1" noGrp="1" noRot="1"/>
          </p:cNvSpPr>
          <p:nvPr>
            <p:ph type="sldImg"/>
          </p:nvPr>
        </p:nvSpPr>
        <p:spPr bwMode="auto"/>
      </p:sp>
      <p:sp>
        <p:nvSpPr>
          <p:cNvPr id="693586185" name="Espace réservé des notes 2"/>
          <p:cNvSpPr>
            <a:spLocks noGrp="1"/>
          </p:cNvSpPr>
          <p:nvPr>
            <p:ph type="body" idx="1"/>
          </p:nvPr>
        </p:nvSpPr>
        <p:spPr bwMode="auto"/>
        <p:txBody>
          <a:bodyPr/>
          <a:lstStyle/>
          <a:p>
            <a:pPr>
              <a:defRPr/>
            </a:pPr>
            <a:r>
              <a:rPr lang="fr-FR"/>
              <a:t>Voici un exemple de schéma de réseau de chauffage hydraulique. Dans l’ordre</a:t>
            </a:r>
            <a:r>
              <a:rPr lang="fr-FR"/>
              <a:t> normal des choses, on commence par chiffrer les (1) besoins de chauffage du bâtiment par un calcul thermique en conditions nominales, c’est-à-dire pour les besoins les plus importants qu’on s’attend à rencontrer dans l’année.</a:t>
            </a:r>
            <a:endParaRPr/>
          </a:p>
          <a:p>
            <a:pPr>
              <a:defRPr/>
            </a:pPr>
            <a:r>
              <a:rPr lang="fr-FR"/>
              <a:t>Ensuite, on va concevoir et dimensionner les appareils qui vont apporter cette chaleur, qui sont l’objet de cette série de vidéos. Ca commence par le choix du (2) système de production de chaleur, par exemple une chaudière, basé sur la puissance à fournir et le choix du type d’énergie. Il faut ensuite (3) établir le réseau de distribution et l’ensemble de ses composants : vannes, circulateurs, vase d’expansion, etc. ainsi que réaliser l’équilibrage hydraulique de l’ensemble. Enfin, on dimensionne les (4) appareils d’émission de chaleur dans les pièces : typiquement des radiateurs ou planchers chauffants.</a:t>
            </a:r>
            <a:endParaRPr/>
          </a:p>
          <a:p>
            <a:pPr>
              <a:defRPr/>
            </a:pPr>
            <a:r>
              <a:rPr lang="fr-FR"/>
              <a:t>L’objet de cette vidéo est la production et la distribution de chaleur. J’aborde le thème de (5) l’équilibrage hydraulique, des émetteurs de chaleur et de la production d’eau chaude sanitaire dans d’autres vidéos. Toutes les questions de régulation seront également vues séparément.</a:t>
            </a:r>
            <a:endParaRPr lang="fr-FR"/>
          </a:p>
        </p:txBody>
      </p:sp>
      <p:sp>
        <p:nvSpPr>
          <p:cNvPr id="815655448" name="Espace réservé du numéro de diapositive 3"/>
          <p:cNvSpPr>
            <a:spLocks noGrp="1"/>
          </p:cNvSpPr>
          <p:nvPr>
            <p:ph type="sldNum" sz="quarter" idx="10"/>
          </p:nvPr>
        </p:nvSpPr>
        <p:spPr bwMode="auto"/>
        <p:txBody>
          <a:bodyPr/>
          <a:lstStyle/>
          <a:p>
            <a:pPr>
              <a:defRPr/>
            </a:pPr>
            <a:fld id="{1B6D400A-36EA-A0F4-F903-72462CE1D0E0}" type="slidenum">
              <a:rPr lang="fr-FR"/>
              <a:t/>
            </a:fld>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22892774" name="Slide Image Placeholder 1"/>
          <p:cNvSpPr>
            <a:spLocks noChangeAspect="1" noGrp="1" noRot="1"/>
          </p:cNvSpPr>
          <p:nvPr>
            <p:ph type="sldImg"/>
          </p:nvPr>
        </p:nvSpPr>
        <p:spPr bwMode="auto"/>
      </p:sp>
      <p:sp>
        <p:nvSpPr>
          <p:cNvPr id="565763551" name="Notes Placeholder 2"/>
          <p:cNvSpPr>
            <a:spLocks noGrp="1"/>
          </p:cNvSpPr>
          <p:nvPr>
            <p:ph type="body" idx="1"/>
          </p:nvPr>
        </p:nvSpPr>
        <p:spPr bwMode="auto"/>
        <p:txBody>
          <a:bodyPr/>
          <a:lstStyle/>
          <a:p>
            <a:pPr>
              <a:defRPr/>
            </a:pPr>
            <a:endParaRPr/>
          </a:p>
        </p:txBody>
      </p:sp>
      <p:sp>
        <p:nvSpPr>
          <p:cNvPr id="38081953" name="Slide Number Placeholder 3"/>
          <p:cNvSpPr>
            <a:spLocks noGrp="1"/>
          </p:cNvSpPr>
          <p:nvPr>
            <p:ph type="sldNum" sz="quarter" idx="10"/>
          </p:nvPr>
        </p:nvSpPr>
        <p:spPr bwMode="auto"/>
        <p:txBody>
          <a:bodyPr/>
          <a:lstStyle/>
          <a:p>
            <a:pPr>
              <a:defRPr/>
            </a:pPr>
            <a:fld id="{0CF08105-5685-530A-05B1-452627868334}" type="slidenum">
              <a:rPr/>
              <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66721770" name="Slide Image Placeholder 1"/>
          <p:cNvSpPr>
            <a:spLocks noChangeAspect="1" noGrp="1" noRot="1"/>
          </p:cNvSpPr>
          <p:nvPr>
            <p:ph type="sldImg"/>
          </p:nvPr>
        </p:nvSpPr>
        <p:spPr bwMode="auto"/>
      </p:sp>
      <p:sp>
        <p:nvSpPr>
          <p:cNvPr id="147242342" name="Notes Placeholder 2"/>
          <p:cNvSpPr>
            <a:spLocks noGrp="1"/>
          </p:cNvSpPr>
          <p:nvPr>
            <p:ph type="body" idx="1"/>
          </p:nvPr>
        </p:nvSpPr>
        <p:spPr bwMode="auto"/>
        <p:txBody>
          <a:bodyPr/>
          <a:lstStyle/>
          <a:p>
            <a:pPr>
              <a:defRPr/>
            </a:pPr>
            <a:endParaRPr/>
          </a:p>
        </p:txBody>
      </p:sp>
      <p:sp>
        <p:nvSpPr>
          <p:cNvPr id="989411428" name="Slide Number Placeholder 3"/>
          <p:cNvSpPr>
            <a:spLocks noGrp="1"/>
          </p:cNvSpPr>
          <p:nvPr>
            <p:ph type="sldNum" sz="quarter" idx="10"/>
          </p:nvPr>
        </p:nvSpPr>
        <p:spPr bwMode="auto"/>
        <p:txBody>
          <a:bodyPr/>
          <a:lstStyle/>
          <a:p>
            <a:pPr>
              <a:defRPr/>
            </a:pPr>
            <a:fld id="{CC790E45-DF8F-6FC5-CC49-CA2F9819EBD6}" type="slidenum">
              <a:rPr/>
              <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1605727" name="Slide Image Placeholder 1"/>
          <p:cNvSpPr>
            <a:spLocks noChangeAspect="1" noGrp="1" noRot="1"/>
          </p:cNvSpPr>
          <p:nvPr>
            <p:ph type="sldImg"/>
          </p:nvPr>
        </p:nvSpPr>
        <p:spPr bwMode="auto"/>
      </p:sp>
      <p:sp>
        <p:nvSpPr>
          <p:cNvPr id="370993097" name="Notes Placeholder 2"/>
          <p:cNvSpPr>
            <a:spLocks noGrp="1"/>
          </p:cNvSpPr>
          <p:nvPr>
            <p:ph type="body" idx="1"/>
          </p:nvPr>
        </p:nvSpPr>
        <p:spPr bwMode="auto"/>
        <p:txBody>
          <a:bodyPr/>
          <a:lstStyle/>
          <a:p>
            <a:pPr>
              <a:defRPr/>
            </a:pPr>
            <a:endParaRPr/>
          </a:p>
        </p:txBody>
      </p:sp>
      <p:sp>
        <p:nvSpPr>
          <p:cNvPr id="514765084" name="Slide Number Placeholder 3"/>
          <p:cNvSpPr>
            <a:spLocks noGrp="1"/>
          </p:cNvSpPr>
          <p:nvPr>
            <p:ph type="sldNum" sz="quarter" idx="10"/>
          </p:nvPr>
        </p:nvSpPr>
        <p:spPr bwMode="auto"/>
        <p:txBody>
          <a:bodyPr/>
          <a:lstStyle/>
          <a:p>
            <a:pPr>
              <a:defRPr/>
            </a:pPr>
            <a:fld id="{B81327ED-EF35-6086-C59A-73B61FCD9F80}" type="slidenum">
              <a:rPr/>
              <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9999949" name="Slide Image Placeholder 1"/>
          <p:cNvSpPr>
            <a:spLocks noChangeAspect="1" noGrp="1" noRot="1"/>
          </p:cNvSpPr>
          <p:nvPr>
            <p:ph type="sldImg"/>
          </p:nvPr>
        </p:nvSpPr>
        <p:spPr bwMode="auto"/>
      </p:sp>
      <p:sp>
        <p:nvSpPr>
          <p:cNvPr id="323848912" name="Notes Placeholder 2"/>
          <p:cNvSpPr>
            <a:spLocks noGrp="1"/>
          </p:cNvSpPr>
          <p:nvPr>
            <p:ph type="body" idx="1"/>
          </p:nvPr>
        </p:nvSpPr>
        <p:spPr bwMode="auto"/>
        <p:txBody>
          <a:bodyPr/>
          <a:lstStyle/>
          <a:p>
            <a:pPr>
              <a:defRPr/>
            </a:pPr>
            <a:endParaRPr/>
          </a:p>
        </p:txBody>
      </p:sp>
      <p:sp>
        <p:nvSpPr>
          <p:cNvPr id="1803841613" name="Slide Number Placeholder 3"/>
          <p:cNvSpPr>
            <a:spLocks noGrp="1"/>
          </p:cNvSpPr>
          <p:nvPr>
            <p:ph type="sldNum" sz="quarter" idx="10"/>
          </p:nvPr>
        </p:nvSpPr>
        <p:spPr bwMode="auto"/>
        <p:txBody>
          <a:bodyPr/>
          <a:lstStyle/>
          <a:p>
            <a:pPr>
              <a:defRPr/>
            </a:pPr>
            <a:fld id="{B34C4911-E07A-5A24-D88F-B681899729E2}" type="slidenum">
              <a:rPr/>
              <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75003989" name="Slide Image Placeholder 1"/>
          <p:cNvSpPr>
            <a:spLocks noChangeAspect="1" noGrp="1" noRot="1"/>
          </p:cNvSpPr>
          <p:nvPr>
            <p:ph type="sldImg"/>
          </p:nvPr>
        </p:nvSpPr>
        <p:spPr bwMode="auto"/>
      </p:sp>
      <p:sp>
        <p:nvSpPr>
          <p:cNvPr id="167455586" name="Notes Placeholder 2"/>
          <p:cNvSpPr>
            <a:spLocks noGrp="1"/>
          </p:cNvSpPr>
          <p:nvPr>
            <p:ph type="body" idx="1"/>
          </p:nvPr>
        </p:nvSpPr>
        <p:spPr bwMode="auto"/>
        <p:txBody>
          <a:bodyPr/>
          <a:lstStyle/>
          <a:p>
            <a:pPr>
              <a:defRPr/>
            </a:pPr>
            <a:endParaRPr/>
          </a:p>
        </p:txBody>
      </p:sp>
      <p:sp>
        <p:nvSpPr>
          <p:cNvPr id="1652881441" name="Slide Number Placeholder 3"/>
          <p:cNvSpPr>
            <a:spLocks noGrp="1"/>
          </p:cNvSpPr>
          <p:nvPr>
            <p:ph type="sldNum" sz="quarter" idx="10"/>
          </p:nvPr>
        </p:nvSpPr>
        <p:spPr bwMode="auto"/>
        <p:txBody>
          <a:bodyPr/>
          <a:lstStyle/>
          <a:p>
            <a:pPr>
              <a:defRPr/>
            </a:pPr>
            <a:fld id="{04BEE3D7-9C23-17F7-9B42-3CC44F4277BA}" type="slidenum">
              <a:rPr/>
              <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29603285" name="Slide Image Placeholder 1"/>
          <p:cNvSpPr>
            <a:spLocks noChangeAspect="1" noGrp="1" noRot="1"/>
          </p:cNvSpPr>
          <p:nvPr>
            <p:ph type="sldImg"/>
          </p:nvPr>
        </p:nvSpPr>
        <p:spPr bwMode="auto"/>
      </p:sp>
      <p:sp>
        <p:nvSpPr>
          <p:cNvPr id="1051079153" name="Notes Placeholder 2"/>
          <p:cNvSpPr>
            <a:spLocks noGrp="1"/>
          </p:cNvSpPr>
          <p:nvPr>
            <p:ph type="body" idx="1"/>
          </p:nvPr>
        </p:nvSpPr>
        <p:spPr bwMode="auto"/>
        <p:txBody>
          <a:bodyPr/>
          <a:lstStyle/>
          <a:p>
            <a:pPr>
              <a:defRPr/>
            </a:pPr>
            <a:endParaRPr/>
          </a:p>
        </p:txBody>
      </p:sp>
      <p:sp>
        <p:nvSpPr>
          <p:cNvPr id="364350582" name="Slide Number Placeholder 3"/>
          <p:cNvSpPr>
            <a:spLocks noGrp="1"/>
          </p:cNvSpPr>
          <p:nvPr>
            <p:ph type="sldNum" sz="quarter" idx="10"/>
          </p:nvPr>
        </p:nvSpPr>
        <p:spPr bwMode="auto"/>
        <p:txBody>
          <a:bodyPr/>
          <a:lstStyle/>
          <a:p>
            <a:pPr>
              <a:defRPr/>
            </a:pPr>
            <a:fld id="{0BB8B9D7-A6FB-6975-25F7-BFD2E81DAA6A}" type="slidenum">
              <a:rPr/>
              <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30298010" name="Slide Image Placeholder 1"/>
          <p:cNvSpPr>
            <a:spLocks noChangeAspect="1" noGrp="1" noRot="1"/>
          </p:cNvSpPr>
          <p:nvPr>
            <p:ph type="sldImg"/>
          </p:nvPr>
        </p:nvSpPr>
        <p:spPr bwMode="auto"/>
      </p:sp>
      <p:sp>
        <p:nvSpPr>
          <p:cNvPr id="1842413862" name="Notes Placeholder 2"/>
          <p:cNvSpPr>
            <a:spLocks noGrp="1"/>
          </p:cNvSpPr>
          <p:nvPr>
            <p:ph type="body" idx="1"/>
          </p:nvPr>
        </p:nvSpPr>
        <p:spPr bwMode="auto"/>
        <p:txBody>
          <a:bodyPr/>
          <a:lstStyle/>
          <a:p>
            <a:pPr>
              <a:defRPr/>
            </a:pPr>
            <a:endParaRPr/>
          </a:p>
        </p:txBody>
      </p:sp>
      <p:sp>
        <p:nvSpPr>
          <p:cNvPr id="2046969482" name="Slide Number Placeholder 3"/>
          <p:cNvSpPr>
            <a:spLocks noGrp="1"/>
          </p:cNvSpPr>
          <p:nvPr>
            <p:ph type="sldNum" sz="quarter" idx="10"/>
          </p:nvPr>
        </p:nvSpPr>
        <p:spPr bwMode="auto"/>
        <p:txBody>
          <a:bodyPr/>
          <a:lstStyle/>
          <a:p>
            <a:pPr>
              <a:defRPr/>
            </a:pPr>
            <a:fld id="{085FBBC6-4B62-6D76-998E-9276D4EC17AB}" type="slidenum">
              <a:rPr/>
              <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62456479" name="Espace réservé de l'image des diapositives 1"/>
          <p:cNvSpPr>
            <a:spLocks noChangeAspect="1" noGrp="1" noRot="1"/>
          </p:cNvSpPr>
          <p:nvPr>
            <p:ph type="sldImg"/>
          </p:nvPr>
        </p:nvSpPr>
        <p:spPr bwMode="auto"/>
      </p:sp>
      <p:sp>
        <p:nvSpPr>
          <p:cNvPr id="33532889" name="Espace réservé des notes 2"/>
          <p:cNvSpPr>
            <a:spLocks noGrp="1"/>
          </p:cNvSpPr>
          <p:nvPr>
            <p:ph type="body" idx="1"/>
          </p:nvPr>
        </p:nvSpPr>
        <p:spPr bwMode="auto"/>
        <p:txBody>
          <a:bodyPr/>
          <a:lstStyle/>
          <a:p>
            <a:pPr>
              <a:defRPr/>
            </a:pPr>
            <a:r>
              <a:rPr lang="fr-FR"/>
              <a:t>Dans l’</a:t>
            </a:r>
            <a:r>
              <a:rPr lang="fr-FR" b="1"/>
              <a:t>évaporateur</a:t>
            </a:r>
            <a:r>
              <a:rPr lang="fr-FR"/>
              <a:t>, le réfrigérant (ici de l’eau) est pulvérisé dans une ambiance à très faible pression. L’évaporateur est parcouru par un circuit à eau. En s’évaporant, le réfrigérant soustrait sa chaleur à cette eau qui est ainsi refroidie.</a:t>
            </a:r>
            <a:br>
              <a:rPr lang="fr-FR"/>
            </a:br>
            <a:r>
              <a:rPr lang="fr-FR"/>
              <a:t>Une partie du réfrigérant pulvérisé ne s’évapore pas et tombe dans le fond de l’évaporateur où elle est pompée pour être à nouveau pulvérisée.</a:t>
            </a:r>
            <a:endParaRPr/>
          </a:p>
          <a:p>
            <a:pPr>
              <a:defRPr/>
            </a:pPr>
            <a:r>
              <a:rPr lang="fr-FR"/>
              <a:t>La vapeur d’eau créée dans l’évaporateur est amenée à l’</a:t>
            </a:r>
            <a:r>
              <a:rPr lang="fr-FR" b="1"/>
              <a:t>absorbeur</a:t>
            </a:r>
            <a:r>
              <a:rPr lang="fr-FR"/>
              <a:t>. Il contient la solution absorbante (</a:t>
            </a:r>
            <a:r>
              <a:rPr lang="fr-FR"/>
              <a:t>LiBr</a:t>
            </a:r>
            <a:r>
              <a:rPr lang="fr-FR"/>
              <a:t>) qui est continuellement pompée dans le fond du récipient pour y être pulvérisée. Le </a:t>
            </a:r>
            <a:r>
              <a:rPr lang="fr-FR"/>
              <a:t>LiBr</a:t>
            </a:r>
            <a:r>
              <a:rPr lang="fr-FR"/>
              <a:t> absorbe la vapeur d’eau hors de l’évaporateur et y maintient ainsi la basse pression nécessaire à la vaporisation du réfrigérant.</a:t>
            </a:r>
            <a:endParaRPr/>
          </a:p>
          <a:p>
            <a:pPr>
              <a:defRPr/>
            </a:pPr>
            <a:r>
              <a:rPr lang="fr-FR"/>
              <a:t>Au fur et à mesure qu’elle absorbe la vapeur d’eau, la solution absorbante est de plus en plus diluée. Elle finirait par être saturée et ne plus rien pouvoir absorber.</a:t>
            </a:r>
            <a:endParaRPr/>
          </a:p>
          <a:p>
            <a:pPr>
              <a:defRPr/>
            </a:pPr>
            <a:r>
              <a:rPr lang="fr-FR"/>
              <a:t>La solution est donc régénérée dans le </a:t>
            </a:r>
            <a:r>
              <a:rPr lang="fr-FR" b="1"/>
              <a:t>concentrateur</a:t>
            </a:r>
            <a:r>
              <a:rPr lang="fr-FR"/>
              <a:t>. Elle est réchauffée, par une batterie à eau chaude (environ 85°C) et une partie de l’eau s’évapore. La solution régénérée retourne à l’absorbeur.</a:t>
            </a:r>
            <a:endParaRPr/>
          </a:p>
          <a:p>
            <a:pPr>
              <a:defRPr/>
            </a:pPr>
            <a:r>
              <a:rPr lang="fr-FR"/>
              <a:t>Enfin, la vapeur d’eau extraite du concentrateur est amenée dans le </a:t>
            </a:r>
            <a:r>
              <a:rPr lang="fr-FR" b="1" u="sng">
                <a:hlinkClick r:id="rId3" tooltip=""/>
              </a:rPr>
              <a:t>condenseur</a:t>
            </a:r>
            <a:r>
              <a:rPr lang="fr-FR"/>
              <a:t>, où elle est refroidie par une circulation d’eau froide. L’eau condensée retourne à l’évaporateur.</a:t>
            </a:r>
            <a:endParaRPr/>
          </a:p>
          <a:p>
            <a:pPr>
              <a:defRPr/>
            </a:pPr>
            <a:endParaRPr lang="en-US"/>
          </a:p>
          <a:p>
            <a:pPr>
              <a:defRPr/>
            </a:pPr>
            <a:r>
              <a:rPr lang="en-US"/>
              <a:t>The main difference between the two systems is the way the refrigerant is changed from a gas back into a liquid so that the cycle can repeat. An absorption refrigerator changes the gas back into a liquid using a method that needs only heat, and has no moving parts other than the fluids.</a:t>
            </a:r>
            <a:endParaRPr lang="fr-FR"/>
          </a:p>
        </p:txBody>
      </p:sp>
      <p:sp>
        <p:nvSpPr>
          <p:cNvPr id="935349013" name="Espace réservé du numéro de diapositive 3"/>
          <p:cNvSpPr>
            <a:spLocks noGrp="1"/>
          </p:cNvSpPr>
          <p:nvPr>
            <p:ph type="sldNum" sz="quarter" idx="10"/>
          </p:nvPr>
        </p:nvSpPr>
        <p:spPr bwMode="auto"/>
        <p:txBody>
          <a:bodyPr/>
          <a:lstStyle/>
          <a:p>
            <a:pPr>
              <a:defRPr/>
            </a:pPr>
            <a:fld id="{F9D2E335-15F9-D64F-A063-EE7BF402DB05}" type="slidenum">
              <a:rPr lang="fr-FR"/>
              <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4554762" name="Slide Image Placeholder 1"/>
          <p:cNvSpPr>
            <a:spLocks noChangeAspect="1" noGrp="1" noRot="1"/>
          </p:cNvSpPr>
          <p:nvPr>
            <p:ph type="sldImg"/>
          </p:nvPr>
        </p:nvSpPr>
        <p:spPr bwMode="auto"/>
      </p:sp>
      <p:sp>
        <p:nvSpPr>
          <p:cNvPr id="1835577854" name="Notes Placeholder 2"/>
          <p:cNvSpPr>
            <a:spLocks noGrp="1"/>
          </p:cNvSpPr>
          <p:nvPr>
            <p:ph type="body" idx="1"/>
          </p:nvPr>
        </p:nvSpPr>
        <p:spPr bwMode="auto"/>
        <p:txBody>
          <a:bodyPr/>
          <a:lstStyle/>
          <a:p>
            <a:pPr>
              <a:defRPr/>
            </a:pPr>
            <a:endParaRPr/>
          </a:p>
        </p:txBody>
      </p:sp>
      <p:sp>
        <p:nvSpPr>
          <p:cNvPr id="2107784487" name="Slide Number Placeholder 3"/>
          <p:cNvSpPr>
            <a:spLocks noGrp="1"/>
          </p:cNvSpPr>
          <p:nvPr>
            <p:ph type="sldNum" sz="quarter" idx="10"/>
          </p:nvPr>
        </p:nvSpPr>
        <p:spPr bwMode="auto"/>
        <p:txBody>
          <a:bodyPr/>
          <a:lstStyle/>
          <a:p>
            <a:pPr>
              <a:defRPr/>
            </a:pPr>
            <a:fld id="{B1C35A48-F984-24FF-1668-2948631C4A0D}" type="slidenum">
              <a:rPr/>
              <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97073525" name="Espace réservé de l'image des diapositives 1"/>
          <p:cNvSpPr>
            <a:spLocks noChangeAspect="1" noGrp="1" noRot="1"/>
          </p:cNvSpPr>
          <p:nvPr>
            <p:ph type="sldImg"/>
          </p:nvPr>
        </p:nvSpPr>
        <p:spPr bwMode="auto"/>
      </p:sp>
      <p:sp>
        <p:nvSpPr>
          <p:cNvPr id="1895530189" name="Espace réservé des notes 2"/>
          <p:cNvSpPr>
            <a:spLocks noGrp="1"/>
          </p:cNvSpPr>
          <p:nvPr>
            <p:ph type="body" idx="1"/>
          </p:nvPr>
        </p:nvSpPr>
        <p:spPr bwMode="auto"/>
        <p:txBody>
          <a:bodyPr/>
          <a:lstStyle/>
          <a:p>
            <a:pPr>
              <a:defRPr/>
            </a:pPr>
            <a:r>
              <a:rPr lang="fr-FR"/>
              <a:t>Idée d’exercice:</a:t>
            </a:r>
            <a:r>
              <a:rPr lang="fr-FR"/>
              <a:t> comparer le rendement de deux solutions</a:t>
            </a:r>
            <a:endParaRPr lang="fr-FR"/>
          </a:p>
        </p:txBody>
      </p:sp>
      <p:sp>
        <p:nvSpPr>
          <p:cNvPr id="2075184609" name="Espace réservé du numéro de diapositive 3"/>
          <p:cNvSpPr>
            <a:spLocks noGrp="1"/>
          </p:cNvSpPr>
          <p:nvPr>
            <p:ph type="sldNum" sz="quarter" idx="10"/>
          </p:nvPr>
        </p:nvSpPr>
        <p:spPr bwMode="auto"/>
        <p:txBody>
          <a:bodyPr/>
          <a:lstStyle/>
          <a:p>
            <a:pPr>
              <a:defRPr/>
            </a:pPr>
            <a:fld id="{5297D3D7-6154-A168-788F-A85BEB6F5007}" type="slidenum">
              <a:rPr lang="fr-FR"/>
              <a:t/>
            </a:fld>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37879341" name="Slide Image Placeholder 1"/>
          <p:cNvSpPr>
            <a:spLocks noChangeAspect="1" noGrp="1" noRot="1"/>
          </p:cNvSpPr>
          <p:nvPr>
            <p:ph type="sldImg"/>
          </p:nvPr>
        </p:nvSpPr>
        <p:spPr bwMode="auto"/>
      </p:sp>
      <p:sp>
        <p:nvSpPr>
          <p:cNvPr id="1699340288" name="Notes Placeholder 2"/>
          <p:cNvSpPr>
            <a:spLocks noGrp="1"/>
          </p:cNvSpPr>
          <p:nvPr>
            <p:ph type="body" idx="1"/>
          </p:nvPr>
        </p:nvSpPr>
        <p:spPr bwMode="auto"/>
        <p:txBody>
          <a:bodyPr/>
          <a:lstStyle/>
          <a:p>
            <a:pPr>
              <a:defRPr/>
            </a:pPr>
            <a:endParaRPr/>
          </a:p>
        </p:txBody>
      </p:sp>
      <p:sp>
        <p:nvSpPr>
          <p:cNvPr id="1080144095" name="Slide Number Placeholder 3"/>
          <p:cNvSpPr>
            <a:spLocks noGrp="1"/>
          </p:cNvSpPr>
          <p:nvPr>
            <p:ph type="sldNum" sz="quarter" idx="10"/>
          </p:nvPr>
        </p:nvSpPr>
        <p:spPr bwMode="auto"/>
        <p:txBody>
          <a:bodyPr/>
          <a:lstStyle/>
          <a:p>
            <a:pPr>
              <a:defRPr/>
            </a:pPr>
            <a:fld id="{939E931A-9A22-3D40-F69C-1EFBC3EEDC16}" type="slidenum">
              <a:rPr/>
              <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63634343" name="Slide Image Placeholder 1"/>
          <p:cNvSpPr>
            <a:spLocks noChangeAspect="1" noGrp="1" noRot="1"/>
          </p:cNvSpPr>
          <p:nvPr>
            <p:ph type="sldImg"/>
          </p:nvPr>
        </p:nvSpPr>
        <p:spPr bwMode="auto"/>
      </p:sp>
      <p:sp>
        <p:nvSpPr>
          <p:cNvPr id="1105164644" name="Notes Placeholder 2"/>
          <p:cNvSpPr>
            <a:spLocks noGrp="1"/>
          </p:cNvSpPr>
          <p:nvPr>
            <p:ph type="body" idx="1"/>
          </p:nvPr>
        </p:nvSpPr>
        <p:spPr bwMode="auto"/>
        <p:txBody>
          <a:bodyPr/>
          <a:lstStyle/>
          <a:p>
            <a:pPr>
              <a:defRPr/>
            </a:pPr>
            <a:r>
              <a:rPr/>
              <a:t>3 séances sur cette partie</a:t>
            </a:r>
            <a:endParaRPr/>
          </a:p>
        </p:txBody>
      </p:sp>
      <p:sp>
        <p:nvSpPr>
          <p:cNvPr id="2087196078" name="Slide Number Placeholder 3"/>
          <p:cNvSpPr>
            <a:spLocks noGrp="1"/>
          </p:cNvSpPr>
          <p:nvPr>
            <p:ph type="sldNum" sz="quarter" idx="10"/>
          </p:nvPr>
        </p:nvSpPr>
        <p:spPr bwMode="auto"/>
        <p:txBody>
          <a:bodyPr/>
          <a:lstStyle/>
          <a:p>
            <a:pPr>
              <a:defRPr/>
            </a:pPr>
            <a:fld id="{398095AB-8983-B4D5-DA42-71F68DECC47D}" type="slidenum">
              <a:rPr/>
              <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91613391" name="Slide Image Placeholder 1"/>
          <p:cNvSpPr>
            <a:spLocks noChangeAspect="1" noGrp="1" noRot="1"/>
          </p:cNvSpPr>
          <p:nvPr>
            <p:ph type="sldImg"/>
          </p:nvPr>
        </p:nvSpPr>
        <p:spPr bwMode="auto"/>
      </p:sp>
      <p:sp>
        <p:nvSpPr>
          <p:cNvPr id="1572077702" name="Notes Placeholder 2"/>
          <p:cNvSpPr>
            <a:spLocks noGrp="1"/>
          </p:cNvSpPr>
          <p:nvPr>
            <p:ph type="body" idx="1"/>
          </p:nvPr>
        </p:nvSpPr>
        <p:spPr bwMode="auto"/>
        <p:txBody>
          <a:bodyPr/>
          <a:lstStyle/>
          <a:p>
            <a:pPr>
              <a:defRPr/>
            </a:pPr>
            <a:endParaRPr/>
          </a:p>
        </p:txBody>
      </p:sp>
      <p:sp>
        <p:nvSpPr>
          <p:cNvPr id="278636066" name="Slide Number Placeholder 3"/>
          <p:cNvSpPr>
            <a:spLocks noGrp="1"/>
          </p:cNvSpPr>
          <p:nvPr>
            <p:ph type="sldNum" sz="quarter" idx="10"/>
          </p:nvPr>
        </p:nvSpPr>
        <p:spPr bwMode="auto"/>
        <p:txBody>
          <a:bodyPr/>
          <a:lstStyle/>
          <a:p>
            <a:pPr>
              <a:defRPr/>
            </a:pPr>
            <a:fld id="{5CBB1701-2191-EDED-93D7-D1239C0A8A95}" type="slidenum">
              <a:rPr/>
              <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30149134" name="Slide Image Placeholder 1"/>
          <p:cNvSpPr>
            <a:spLocks noChangeAspect="1" noGrp="1" noRot="1"/>
          </p:cNvSpPr>
          <p:nvPr>
            <p:ph type="sldImg"/>
          </p:nvPr>
        </p:nvSpPr>
        <p:spPr bwMode="auto"/>
      </p:sp>
      <p:sp>
        <p:nvSpPr>
          <p:cNvPr id="2114203651" name="Notes Placeholder 2"/>
          <p:cNvSpPr>
            <a:spLocks noGrp="1"/>
          </p:cNvSpPr>
          <p:nvPr>
            <p:ph type="body" idx="1"/>
          </p:nvPr>
        </p:nvSpPr>
        <p:spPr bwMode="auto"/>
        <p:txBody>
          <a:bodyPr/>
          <a:lstStyle/>
          <a:p>
            <a:pPr>
              <a:defRPr/>
            </a:pPr>
            <a:endParaRPr/>
          </a:p>
        </p:txBody>
      </p:sp>
      <p:sp>
        <p:nvSpPr>
          <p:cNvPr id="1974988786" name="Slide Number Placeholder 3"/>
          <p:cNvSpPr>
            <a:spLocks noGrp="1"/>
          </p:cNvSpPr>
          <p:nvPr>
            <p:ph type="sldNum" sz="quarter" idx="10"/>
          </p:nvPr>
        </p:nvSpPr>
        <p:spPr bwMode="auto"/>
        <p:txBody>
          <a:bodyPr/>
          <a:lstStyle/>
          <a:p>
            <a:pPr>
              <a:defRPr/>
            </a:pPr>
            <a:fld id="{93655594-070F-CC9A-14A6-11A219378B6F}" type="slidenum">
              <a:rPr/>
              <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10354311" name="Slide Image Placeholder 1"/>
          <p:cNvSpPr>
            <a:spLocks noChangeAspect="1" noGrp="1" noRot="1"/>
          </p:cNvSpPr>
          <p:nvPr>
            <p:ph type="sldImg"/>
          </p:nvPr>
        </p:nvSpPr>
        <p:spPr bwMode="auto"/>
      </p:sp>
      <p:sp>
        <p:nvSpPr>
          <p:cNvPr id="1622239122" name="Notes Placeholder 2"/>
          <p:cNvSpPr>
            <a:spLocks noGrp="1"/>
          </p:cNvSpPr>
          <p:nvPr>
            <p:ph type="body" idx="1"/>
          </p:nvPr>
        </p:nvSpPr>
        <p:spPr bwMode="auto"/>
        <p:txBody>
          <a:bodyPr/>
          <a:lstStyle/>
          <a:p>
            <a:pPr>
              <a:defRPr/>
            </a:pPr>
            <a:endParaRPr/>
          </a:p>
        </p:txBody>
      </p:sp>
      <p:sp>
        <p:nvSpPr>
          <p:cNvPr id="154187106" name="Slide Number Placeholder 3"/>
          <p:cNvSpPr>
            <a:spLocks noGrp="1"/>
          </p:cNvSpPr>
          <p:nvPr>
            <p:ph type="sldNum" sz="quarter" idx="10"/>
          </p:nvPr>
        </p:nvSpPr>
        <p:spPr bwMode="auto"/>
        <p:txBody>
          <a:bodyPr/>
          <a:lstStyle/>
          <a:p>
            <a:pPr>
              <a:defRPr/>
            </a:pPr>
            <a:fld id="{0AA937D9-875C-D202-E7EF-A80B05166B2F}" type="slidenum">
              <a:rPr/>
              <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91000419" name="Slide Image Placeholder 1"/>
          <p:cNvSpPr>
            <a:spLocks noChangeAspect="1" noGrp="1" noRot="1"/>
          </p:cNvSpPr>
          <p:nvPr>
            <p:ph type="sldImg"/>
          </p:nvPr>
        </p:nvSpPr>
        <p:spPr bwMode="auto"/>
      </p:sp>
      <p:sp>
        <p:nvSpPr>
          <p:cNvPr id="487732785" name="Notes Placeholder 2"/>
          <p:cNvSpPr>
            <a:spLocks noGrp="1"/>
          </p:cNvSpPr>
          <p:nvPr>
            <p:ph type="body" idx="1"/>
          </p:nvPr>
        </p:nvSpPr>
        <p:spPr bwMode="auto"/>
        <p:txBody>
          <a:bodyPr/>
          <a:lstStyle/>
          <a:p>
            <a:pPr>
              <a:defRPr/>
            </a:pPr>
            <a:endParaRPr/>
          </a:p>
        </p:txBody>
      </p:sp>
      <p:sp>
        <p:nvSpPr>
          <p:cNvPr id="1911517744" name="Slide Number Placeholder 3"/>
          <p:cNvSpPr>
            <a:spLocks noGrp="1"/>
          </p:cNvSpPr>
          <p:nvPr>
            <p:ph type="sldNum" sz="quarter" idx="10"/>
          </p:nvPr>
        </p:nvSpPr>
        <p:spPr bwMode="auto"/>
        <p:txBody>
          <a:bodyPr/>
          <a:lstStyle/>
          <a:p>
            <a:pPr>
              <a:defRPr/>
            </a:pPr>
            <a:fld id="{02D7373E-5DCA-3794-311A-BD5D05A1BBB3}" type="slidenum">
              <a:rPr/>
              <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5380320" name="Slide Image Placeholder 1"/>
          <p:cNvSpPr>
            <a:spLocks noChangeAspect="1" noGrp="1" noRot="1"/>
          </p:cNvSpPr>
          <p:nvPr>
            <p:ph type="sldImg"/>
          </p:nvPr>
        </p:nvSpPr>
        <p:spPr bwMode="auto"/>
      </p:sp>
      <p:sp>
        <p:nvSpPr>
          <p:cNvPr id="909524970" name="Notes Placeholder 2"/>
          <p:cNvSpPr>
            <a:spLocks noGrp="1"/>
          </p:cNvSpPr>
          <p:nvPr>
            <p:ph type="body" idx="1"/>
          </p:nvPr>
        </p:nvSpPr>
        <p:spPr bwMode="auto"/>
        <p:txBody>
          <a:bodyPr/>
          <a:lstStyle/>
          <a:p>
            <a:pPr>
              <a:defRPr/>
            </a:pPr>
            <a:endParaRPr/>
          </a:p>
        </p:txBody>
      </p:sp>
      <p:sp>
        <p:nvSpPr>
          <p:cNvPr id="934874860" name="Slide Number Placeholder 3"/>
          <p:cNvSpPr>
            <a:spLocks noGrp="1"/>
          </p:cNvSpPr>
          <p:nvPr>
            <p:ph type="sldNum" sz="quarter" idx="10"/>
          </p:nvPr>
        </p:nvSpPr>
        <p:spPr bwMode="auto"/>
        <p:txBody>
          <a:bodyPr/>
          <a:lstStyle/>
          <a:p>
            <a:pPr>
              <a:defRPr/>
            </a:pPr>
            <a:fld id="{A9BD436E-51B6-63F1-1309-46EBD7574C56}" type="slidenum">
              <a:rPr/>
              <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63462146" name="Slide Image Placeholder 1"/>
          <p:cNvSpPr>
            <a:spLocks noChangeAspect="1" noGrp="1" noRot="1"/>
          </p:cNvSpPr>
          <p:nvPr>
            <p:ph type="sldImg"/>
          </p:nvPr>
        </p:nvSpPr>
        <p:spPr bwMode="auto"/>
      </p:sp>
      <p:sp>
        <p:nvSpPr>
          <p:cNvPr id="1709665574" name="Notes Placeholder 2"/>
          <p:cNvSpPr>
            <a:spLocks noGrp="1"/>
          </p:cNvSpPr>
          <p:nvPr>
            <p:ph type="body" idx="1"/>
          </p:nvPr>
        </p:nvSpPr>
        <p:spPr bwMode="auto"/>
        <p:txBody>
          <a:bodyPr/>
          <a:lstStyle/>
          <a:p>
            <a:pPr>
              <a:defRPr/>
            </a:pPr>
            <a:endParaRPr/>
          </a:p>
        </p:txBody>
      </p:sp>
      <p:sp>
        <p:nvSpPr>
          <p:cNvPr id="915423927" name="Slide Number Placeholder 3"/>
          <p:cNvSpPr>
            <a:spLocks noGrp="1"/>
          </p:cNvSpPr>
          <p:nvPr>
            <p:ph type="sldNum" sz="quarter" idx="10"/>
          </p:nvPr>
        </p:nvSpPr>
        <p:spPr bwMode="auto"/>
        <p:txBody>
          <a:bodyPr/>
          <a:lstStyle/>
          <a:p>
            <a:pPr>
              <a:defRPr/>
            </a:pPr>
            <a:fld id="{116684D9-0F94-5781-D5AF-6CF9D8A51188}" type="slidenum">
              <a:rPr/>
              <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45864848" name="Slide Image Placeholder 1"/>
          <p:cNvSpPr>
            <a:spLocks noChangeAspect="1" noGrp="1" noRot="1"/>
          </p:cNvSpPr>
          <p:nvPr>
            <p:ph type="sldImg"/>
          </p:nvPr>
        </p:nvSpPr>
        <p:spPr bwMode="auto"/>
      </p:sp>
      <p:sp>
        <p:nvSpPr>
          <p:cNvPr id="871707031" name="Notes Placeholder 2"/>
          <p:cNvSpPr>
            <a:spLocks noGrp="1"/>
          </p:cNvSpPr>
          <p:nvPr>
            <p:ph type="body" idx="1"/>
          </p:nvPr>
        </p:nvSpPr>
        <p:spPr bwMode="auto"/>
        <p:txBody>
          <a:bodyPr/>
          <a:lstStyle/>
          <a:p>
            <a:pPr>
              <a:defRPr/>
            </a:pPr>
            <a:endParaRPr/>
          </a:p>
        </p:txBody>
      </p:sp>
      <p:sp>
        <p:nvSpPr>
          <p:cNvPr id="428662988" name="Slide Number Placeholder 3"/>
          <p:cNvSpPr>
            <a:spLocks noGrp="1"/>
          </p:cNvSpPr>
          <p:nvPr>
            <p:ph type="sldNum" sz="quarter" idx="10"/>
          </p:nvPr>
        </p:nvSpPr>
        <p:spPr bwMode="auto"/>
        <p:txBody>
          <a:bodyPr/>
          <a:lstStyle/>
          <a:p>
            <a:pPr>
              <a:defRPr/>
            </a:pPr>
            <a:fld id="{C17C038B-0E6C-5AE1-17D8-0DEB4F55E67B}" type="slidenum">
              <a:rPr/>
              <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04319809" name="Slide Image Placeholder 1"/>
          <p:cNvSpPr>
            <a:spLocks noChangeAspect="1" noGrp="1" noRot="1"/>
          </p:cNvSpPr>
          <p:nvPr>
            <p:ph type="sldImg"/>
          </p:nvPr>
        </p:nvSpPr>
        <p:spPr bwMode="auto"/>
      </p:sp>
      <p:sp>
        <p:nvSpPr>
          <p:cNvPr id="336004678" name="Notes Placeholder 2"/>
          <p:cNvSpPr>
            <a:spLocks noGrp="1"/>
          </p:cNvSpPr>
          <p:nvPr>
            <p:ph type="body" idx="1"/>
          </p:nvPr>
        </p:nvSpPr>
        <p:spPr bwMode="auto"/>
        <p:txBody>
          <a:bodyPr/>
          <a:lstStyle/>
          <a:p>
            <a:pPr>
              <a:defRPr/>
            </a:pPr>
            <a:endParaRPr/>
          </a:p>
        </p:txBody>
      </p:sp>
      <p:sp>
        <p:nvSpPr>
          <p:cNvPr id="383731577" name="Slide Number Placeholder 3"/>
          <p:cNvSpPr>
            <a:spLocks noGrp="1"/>
          </p:cNvSpPr>
          <p:nvPr>
            <p:ph type="sldNum" sz="quarter" idx="10"/>
          </p:nvPr>
        </p:nvSpPr>
        <p:spPr bwMode="auto"/>
        <p:txBody>
          <a:bodyPr/>
          <a:lstStyle/>
          <a:p>
            <a:pPr>
              <a:defRPr/>
            </a:pPr>
            <a:fld id="{39214184-28AF-D9AA-CD5C-55E1685B29EF}" type="slidenum">
              <a:rPr/>
              <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51954409" name="Slide Image Placeholder 1"/>
          <p:cNvSpPr>
            <a:spLocks noChangeAspect="1" noGrp="1" noRot="1"/>
          </p:cNvSpPr>
          <p:nvPr>
            <p:ph type="sldImg"/>
          </p:nvPr>
        </p:nvSpPr>
        <p:spPr bwMode="auto"/>
      </p:sp>
      <p:sp>
        <p:nvSpPr>
          <p:cNvPr id="2114848184" name="Notes Placeholder 2"/>
          <p:cNvSpPr>
            <a:spLocks noGrp="1"/>
          </p:cNvSpPr>
          <p:nvPr>
            <p:ph type="body" idx="1"/>
          </p:nvPr>
        </p:nvSpPr>
        <p:spPr bwMode="auto"/>
        <p:txBody>
          <a:bodyPr/>
          <a:lstStyle/>
          <a:p>
            <a:pPr>
              <a:defRPr/>
            </a:pPr>
            <a:endParaRPr/>
          </a:p>
        </p:txBody>
      </p:sp>
      <p:sp>
        <p:nvSpPr>
          <p:cNvPr id="2094651557" name="Slide Number Placeholder 3"/>
          <p:cNvSpPr>
            <a:spLocks noGrp="1"/>
          </p:cNvSpPr>
          <p:nvPr>
            <p:ph type="sldNum" sz="quarter" idx="10"/>
          </p:nvPr>
        </p:nvSpPr>
        <p:spPr bwMode="auto"/>
        <p:txBody>
          <a:bodyPr/>
          <a:lstStyle/>
          <a:p>
            <a:pPr>
              <a:defRPr/>
            </a:pPr>
            <a:fld id="{93FCE247-2C7E-C277-4512-C9B43154753F}" type="slidenum">
              <a:rPr/>
              <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74031310" name="Espace réservé de l'image des diapositives 1"/>
          <p:cNvSpPr>
            <a:spLocks noChangeAspect="1" noGrp="1" noRot="1"/>
          </p:cNvSpPr>
          <p:nvPr>
            <p:ph type="sldImg"/>
          </p:nvPr>
        </p:nvSpPr>
        <p:spPr bwMode="auto"/>
      </p:sp>
      <p:sp>
        <p:nvSpPr>
          <p:cNvPr id="722484961" name="Espace réservé des commentaires 2"/>
          <p:cNvSpPr>
            <a:spLocks noGrp="1"/>
          </p:cNvSpPr>
          <p:nvPr>
            <p:ph type="body" idx="1"/>
          </p:nvPr>
        </p:nvSpPr>
        <p:spPr bwMode="auto"/>
        <p:txBody>
          <a:bodyPr/>
          <a:lstStyle/>
          <a:p>
            <a:pPr>
              <a:defRPr/>
            </a:pPr>
            <a:r>
              <a:rPr lang="fr-FR"/>
              <a:t>L’avantage de l’analogie électrique est qu’elle permet d’assembler des composants d’un bâtiment comme on le ferait avec des composants électroniques, et les lois restent les mêmes entre les deux domaines.</a:t>
            </a:r>
            <a:endParaRPr/>
          </a:p>
          <a:p>
            <a:pPr>
              <a:defRPr/>
            </a:pPr>
            <a:r>
              <a:rPr lang="fr-FR"/>
              <a:t>Par exemple ici j’ai un mur composé de trois couches numérotées de 1 à 3, chacune avec (1) une certaine conductivité et une épaisseur, ainsi que (2) des coefficients de transfert surfacique </a:t>
            </a:r>
            <a:r>
              <a:rPr lang="fr-FR"/>
              <a:t>h_e</a:t>
            </a:r>
            <a:r>
              <a:rPr lang="fr-FR"/>
              <a:t> et </a:t>
            </a:r>
            <a:r>
              <a:rPr lang="fr-FR"/>
              <a:t>h_i</a:t>
            </a:r>
            <a:r>
              <a:rPr lang="fr-FR"/>
              <a:t> qui représentent la couche de convection entre la surface du mur et les ambiances.</a:t>
            </a:r>
            <a:endParaRPr/>
          </a:p>
          <a:p>
            <a:pPr>
              <a:defRPr/>
            </a:pPr>
            <a:r>
              <a:rPr lang="fr-FR"/>
              <a:t>Eh ben (3) chacune de ces couches équivaut à une résistance, qui se retrouvent en série. Leur valeur est soit e sur lambda pour les couches solides, soit 1 sur h pour les résistances surfaciques. Et de la même façon qu’avec une paroi simple comme précédemment, on applique (4) la loi d’ohm, delta T = R fois phi, avec R qui est la somme de ces résistances.</a:t>
            </a:r>
            <a:endParaRPr/>
          </a:p>
          <a:p>
            <a:pPr>
              <a:defRPr/>
            </a:pPr>
            <a:r>
              <a:rPr lang="fr-FR"/>
              <a:t>Si on formule cette loi dans l’autre sens avec U (5), il faut bien faire attention à ce que le U total de l’ensemble n’est pas la somme des inverses des résistances mais l’inverse de la somme, tout comme en électricité.</a:t>
            </a:r>
            <a:endParaRPr/>
          </a:p>
        </p:txBody>
      </p:sp>
      <p:sp>
        <p:nvSpPr>
          <p:cNvPr id="373102675" name="Espace réservé du numéro de diapositive 3"/>
          <p:cNvSpPr>
            <a:spLocks noGrp="1"/>
          </p:cNvSpPr>
          <p:nvPr>
            <p:ph type="sldNum" sz="quarter" idx="10"/>
          </p:nvPr>
        </p:nvSpPr>
        <p:spPr bwMode="auto"/>
        <p:txBody>
          <a:bodyPr/>
          <a:lstStyle/>
          <a:p>
            <a:pPr>
              <a:defRPr/>
            </a:pPr>
            <a:fld id="{11D3C846-0812-4198-A031-1AE49D4744DE}" type="slidenum">
              <a:rPr lang="fr-FR"/>
              <a:t>33</a:t>
            </a:fld>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95159453" name="Slide Image Placeholder 1"/>
          <p:cNvSpPr>
            <a:spLocks noChangeAspect="1" noGrp="1" noRot="1"/>
          </p:cNvSpPr>
          <p:nvPr>
            <p:ph type="sldImg"/>
          </p:nvPr>
        </p:nvSpPr>
        <p:spPr bwMode="auto"/>
      </p:sp>
      <p:sp>
        <p:nvSpPr>
          <p:cNvPr id="71151159" name="Notes Placeholder 2"/>
          <p:cNvSpPr>
            <a:spLocks noGrp="1"/>
          </p:cNvSpPr>
          <p:nvPr>
            <p:ph type="body" idx="1"/>
          </p:nvPr>
        </p:nvSpPr>
        <p:spPr bwMode="auto"/>
        <p:txBody>
          <a:bodyPr/>
          <a:lstStyle/>
          <a:p>
            <a:pPr>
              <a:defRPr/>
            </a:pPr>
            <a:endParaRPr/>
          </a:p>
        </p:txBody>
      </p:sp>
      <p:sp>
        <p:nvSpPr>
          <p:cNvPr id="266455657" name="Slide Number Placeholder 3"/>
          <p:cNvSpPr>
            <a:spLocks noGrp="1"/>
          </p:cNvSpPr>
          <p:nvPr>
            <p:ph type="sldNum" sz="quarter" idx="10"/>
          </p:nvPr>
        </p:nvSpPr>
        <p:spPr bwMode="auto"/>
        <p:txBody>
          <a:bodyPr/>
          <a:lstStyle/>
          <a:p>
            <a:pPr>
              <a:defRPr/>
            </a:pPr>
            <a:fld id="{3CC8908F-D9A7-08A4-AA2D-211E19B96536}" type="slidenum">
              <a:rPr/>
              <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4463981" name="Espace réservé de l'image des diapositives 1"/>
          <p:cNvSpPr>
            <a:spLocks noChangeAspect="1" noGrp="1" noRot="1"/>
          </p:cNvSpPr>
          <p:nvPr>
            <p:ph type="sldImg"/>
          </p:nvPr>
        </p:nvSpPr>
        <p:spPr bwMode="auto"/>
      </p:sp>
      <p:sp>
        <p:nvSpPr>
          <p:cNvPr id="2055766580" name="Espace réservé des commentaires 2"/>
          <p:cNvSpPr>
            <a:spLocks noGrp="1"/>
          </p:cNvSpPr>
          <p:nvPr>
            <p:ph type="body" idx="1"/>
          </p:nvPr>
        </p:nvSpPr>
        <p:spPr bwMode="auto"/>
        <p:txBody>
          <a:bodyPr/>
          <a:lstStyle/>
          <a:p>
            <a:pPr>
              <a:defRPr/>
            </a:pPr>
            <a:r>
              <a:rPr lang="fr-FR"/>
              <a:t>Pour</a:t>
            </a:r>
            <a:r>
              <a:rPr lang="fr-FR"/>
              <a:t> ne pas faire d’erreur dans ces formules, il est très important de bien se rappeler des dimensions de chaque variable.</a:t>
            </a:r>
            <a:endParaRPr/>
          </a:p>
          <a:p>
            <a:pPr>
              <a:defRPr/>
            </a:pPr>
            <a:r>
              <a:rPr lang="fr-FR"/>
              <a:t>Rappelez vous qu’une résistance R s’oppose au transfert, donc sa dimension est l’inverse d’un coefficient de transmission comme h, ou d’un lambda divisé par une épaisseur de mur.</a:t>
            </a:r>
            <a:endParaRPr/>
          </a:p>
          <a:p>
            <a:pPr>
              <a:defRPr/>
            </a:pPr>
            <a:r>
              <a:rPr lang="fr-FR"/>
              <a:t>Le coefficient U est proportionnel à la chaleur, donc sa dimension est en watt par quelque chose.</a:t>
            </a:r>
            <a:endParaRPr/>
          </a:p>
          <a:p>
            <a:pPr>
              <a:defRPr/>
            </a:pPr>
            <a:r>
              <a:rPr lang="fr-FR"/>
              <a:t>Aussi, il faudra faire très attention selon l’exercice où on se trouve, si les flux thermiques sont calculés par unité de surface, donc en W par m2, ou bien si on a multiplié ce flux par une surface donnée, auquel cas on raisonne en Watt tout court.</a:t>
            </a:r>
            <a:endParaRPr/>
          </a:p>
          <a:p>
            <a:pPr>
              <a:defRPr/>
            </a:pPr>
            <a:r>
              <a:rPr lang="fr-FR"/>
              <a:t>Vérifiez toujours ces dimensions avant de vous lancer dans une application numérique.</a:t>
            </a:r>
            <a:endParaRPr lang="fr-FR"/>
          </a:p>
        </p:txBody>
      </p:sp>
      <p:sp>
        <p:nvSpPr>
          <p:cNvPr id="2122027810" name="Espace réservé du numéro de diapositive 3"/>
          <p:cNvSpPr>
            <a:spLocks noGrp="1"/>
          </p:cNvSpPr>
          <p:nvPr>
            <p:ph type="sldNum" sz="quarter" idx="10"/>
          </p:nvPr>
        </p:nvSpPr>
        <p:spPr bwMode="auto"/>
        <p:txBody>
          <a:bodyPr/>
          <a:lstStyle/>
          <a:p>
            <a:pPr>
              <a:defRPr/>
            </a:pPr>
            <a:fld id="{11D3C846-0812-4198-A031-1AE49D4744DE}" type="slidenum">
              <a:rPr lang="fr-FR"/>
              <a:t>35</a:t>
            </a:fld>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57382587" name="Slide Image Placeholder 1"/>
          <p:cNvSpPr>
            <a:spLocks noChangeAspect="1" noGrp="1" noRot="1"/>
          </p:cNvSpPr>
          <p:nvPr>
            <p:ph type="sldImg"/>
          </p:nvPr>
        </p:nvSpPr>
        <p:spPr bwMode="auto"/>
      </p:sp>
      <p:sp>
        <p:nvSpPr>
          <p:cNvPr id="1167893550" name="Notes Placeholder 2"/>
          <p:cNvSpPr>
            <a:spLocks noGrp="1"/>
          </p:cNvSpPr>
          <p:nvPr>
            <p:ph type="body" idx="1"/>
          </p:nvPr>
        </p:nvSpPr>
        <p:spPr bwMode="auto"/>
        <p:txBody>
          <a:bodyPr/>
          <a:lstStyle/>
          <a:p>
            <a:pPr>
              <a:defRPr/>
            </a:pPr>
            <a:endParaRPr/>
          </a:p>
        </p:txBody>
      </p:sp>
      <p:sp>
        <p:nvSpPr>
          <p:cNvPr id="1635525784" name="Slide Number Placeholder 3"/>
          <p:cNvSpPr>
            <a:spLocks noGrp="1"/>
          </p:cNvSpPr>
          <p:nvPr>
            <p:ph type="sldNum" sz="quarter" idx="10"/>
          </p:nvPr>
        </p:nvSpPr>
        <p:spPr bwMode="auto"/>
        <p:txBody>
          <a:bodyPr/>
          <a:lstStyle/>
          <a:p>
            <a:pPr>
              <a:defRPr/>
            </a:pPr>
            <a:fld id="{3DE3F775-1F63-B605-0420-04DEB338EB20}" type="slidenum">
              <a:rPr/>
              <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04372378" name="Slide Image Placeholder 1"/>
          <p:cNvSpPr>
            <a:spLocks noChangeAspect="1" noGrp="1" noRot="1"/>
          </p:cNvSpPr>
          <p:nvPr>
            <p:ph type="sldImg"/>
          </p:nvPr>
        </p:nvSpPr>
        <p:spPr bwMode="auto"/>
      </p:sp>
      <p:sp>
        <p:nvSpPr>
          <p:cNvPr id="1138196935" name="Notes Placeholder 2"/>
          <p:cNvSpPr>
            <a:spLocks noGrp="1"/>
          </p:cNvSpPr>
          <p:nvPr>
            <p:ph type="body" idx="1"/>
          </p:nvPr>
        </p:nvSpPr>
        <p:spPr bwMode="auto"/>
        <p:txBody>
          <a:bodyPr/>
          <a:lstStyle/>
          <a:p>
            <a:pPr>
              <a:defRPr/>
            </a:pPr>
            <a:endParaRPr/>
          </a:p>
        </p:txBody>
      </p:sp>
      <p:sp>
        <p:nvSpPr>
          <p:cNvPr id="1176649961" name="Slide Number Placeholder 3"/>
          <p:cNvSpPr>
            <a:spLocks noGrp="1"/>
          </p:cNvSpPr>
          <p:nvPr>
            <p:ph type="sldNum" sz="quarter" idx="10"/>
          </p:nvPr>
        </p:nvSpPr>
        <p:spPr bwMode="auto"/>
        <p:txBody>
          <a:bodyPr/>
          <a:lstStyle/>
          <a:p>
            <a:pPr>
              <a:defRPr/>
            </a:pPr>
            <a:fld id="{462553DF-6022-F17A-0807-23015EDDD85F}" type="slidenum">
              <a:rPr/>
              <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30436167" name="Slide Image Placeholder 1"/>
          <p:cNvSpPr>
            <a:spLocks noChangeAspect="1" noGrp="1" noRot="1"/>
          </p:cNvSpPr>
          <p:nvPr>
            <p:ph type="sldImg"/>
          </p:nvPr>
        </p:nvSpPr>
        <p:spPr bwMode="auto"/>
      </p:sp>
      <p:sp>
        <p:nvSpPr>
          <p:cNvPr id="1398624713" name="Notes Placeholder 2"/>
          <p:cNvSpPr>
            <a:spLocks noGrp="1"/>
          </p:cNvSpPr>
          <p:nvPr>
            <p:ph type="body" idx="1"/>
          </p:nvPr>
        </p:nvSpPr>
        <p:spPr bwMode="auto"/>
        <p:txBody>
          <a:bodyPr/>
          <a:lstStyle/>
          <a:p>
            <a:pPr>
              <a:defRPr/>
            </a:pPr>
            <a:endParaRPr/>
          </a:p>
        </p:txBody>
      </p:sp>
      <p:sp>
        <p:nvSpPr>
          <p:cNvPr id="2081475583" name="Slide Number Placeholder 3"/>
          <p:cNvSpPr>
            <a:spLocks noGrp="1"/>
          </p:cNvSpPr>
          <p:nvPr>
            <p:ph type="sldNum" sz="quarter" idx="10"/>
          </p:nvPr>
        </p:nvSpPr>
        <p:spPr bwMode="auto"/>
        <p:txBody>
          <a:bodyPr/>
          <a:lstStyle/>
          <a:p>
            <a:pPr>
              <a:defRPr/>
            </a:pPr>
            <a:fld id="{58815CFF-9D13-D87D-0FE9-E9E867B34A6D}" type="slidenum">
              <a:rPr/>
              <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81245086" name="Slide Image Placeholder 1"/>
          <p:cNvSpPr>
            <a:spLocks noChangeAspect="1" noGrp="1" noRot="1"/>
          </p:cNvSpPr>
          <p:nvPr>
            <p:ph type="sldImg"/>
          </p:nvPr>
        </p:nvSpPr>
        <p:spPr bwMode="auto"/>
      </p:sp>
      <p:sp>
        <p:nvSpPr>
          <p:cNvPr id="407099518" name="Notes Placeholder 2"/>
          <p:cNvSpPr>
            <a:spLocks noGrp="1"/>
          </p:cNvSpPr>
          <p:nvPr>
            <p:ph type="body" idx="1"/>
          </p:nvPr>
        </p:nvSpPr>
        <p:spPr bwMode="auto"/>
        <p:txBody>
          <a:bodyPr/>
          <a:lstStyle/>
          <a:p>
            <a:pPr>
              <a:defRPr/>
            </a:pPr>
            <a:endParaRPr/>
          </a:p>
        </p:txBody>
      </p:sp>
      <p:sp>
        <p:nvSpPr>
          <p:cNvPr id="382178523" name="Slide Number Placeholder 3"/>
          <p:cNvSpPr>
            <a:spLocks noGrp="1"/>
          </p:cNvSpPr>
          <p:nvPr>
            <p:ph type="sldNum" sz="quarter" idx="10"/>
          </p:nvPr>
        </p:nvSpPr>
        <p:spPr bwMode="auto"/>
        <p:txBody>
          <a:bodyPr/>
          <a:lstStyle/>
          <a:p>
            <a:pPr>
              <a:defRPr/>
            </a:pPr>
            <a:fld id="{6F008B5D-99CC-BEBA-C74B-F88CB81AA4DC}" type="slidenum">
              <a:rPr/>
              <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37582342" name="Slide Image Placeholder 1"/>
          <p:cNvSpPr>
            <a:spLocks noChangeAspect="1" noGrp="1" noRot="1"/>
          </p:cNvSpPr>
          <p:nvPr>
            <p:ph type="sldImg"/>
          </p:nvPr>
        </p:nvSpPr>
        <p:spPr bwMode="auto"/>
      </p:sp>
      <p:sp>
        <p:nvSpPr>
          <p:cNvPr id="2087527226" name="Notes Placeholder 2"/>
          <p:cNvSpPr>
            <a:spLocks noGrp="1"/>
          </p:cNvSpPr>
          <p:nvPr>
            <p:ph type="body" idx="1"/>
          </p:nvPr>
        </p:nvSpPr>
        <p:spPr bwMode="auto"/>
        <p:txBody>
          <a:bodyPr/>
          <a:lstStyle/>
          <a:p>
            <a:pPr>
              <a:defRPr/>
            </a:pPr>
            <a:endParaRPr/>
          </a:p>
        </p:txBody>
      </p:sp>
      <p:sp>
        <p:nvSpPr>
          <p:cNvPr id="1856962578" name="Slide Number Placeholder 3"/>
          <p:cNvSpPr>
            <a:spLocks noGrp="1"/>
          </p:cNvSpPr>
          <p:nvPr>
            <p:ph type="sldNum" sz="quarter" idx="10"/>
          </p:nvPr>
        </p:nvSpPr>
        <p:spPr bwMode="auto"/>
        <p:txBody>
          <a:bodyPr/>
          <a:lstStyle/>
          <a:p>
            <a:pPr>
              <a:defRPr/>
            </a:pPr>
            <a:fld id="{C0971AAE-984F-BCCB-E7A4-5901C3C4E30B}" type="slidenum">
              <a:rPr/>
              <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90144030" name="Slide Image Placeholder 1"/>
          <p:cNvSpPr>
            <a:spLocks noChangeAspect="1" noGrp="1" noRot="1"/>
          </p:cNvSpPr>
          <p:nvPr>
            <p:ph type="sldImg"/>
          </p:nvPr>
        </p:nvSpPr>
        <p:spPr bwMode="auto"/>
      </p:sp>
      <p:sp>
        <p:nvSpPr>
          <p:cNvPr id="2064589455" name="Notes Placeholder 2"/>
          <p:cNvSpPr>
            <a:spLocks noGrp="1"/>
          </p:cNvSpPr>
          <p:nvPr>
            <p:ph type="body" idx="1"/>
          </p:nvPr>
        </p:nvSpPr>
        <p:spPr bwMode="auto"/>
        <p:txBody>
          <a:bodyPr/>
          <a:lstStyle/>
          <a:p>
            <a:pPr>
              <a:defRPr/>
            </a:pPr>
            <a:endParaRPr/>
          </a:p>
        </p:txBody>
      </p:sp>
      <p:sp>
        <p:nvSpPr>
          <p:cNvPr id="769222832" name="Slide Number Placeholder 3"/>
          <p:cNvSpPr>
            <a:spLocks noGrp="1"/>
          </p:cNvSpPr>
          <p:nvPr>
            <p:ph type="sldNum" sz="quarter" idx="10"/>
          </p:nvPr>
        </p:nvSpPr>
        <p:spPr bwMode="auto"/>
        <p:txBody>
          <a:bodyPr/>
          <a:lstStyle/>
          <a:p>
            <a:pPr>
              <a:defRPr/>
            </a:pPr>
            <a:fld id="{BEBBC452-66D6-6658-45B7-8F876EDDF733}" type="slidenum">
              <a:rPr/>
              <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2565442" name="Slide Image Placeholder 1"/>
          <p:cNvSpPr>
            <a:spLocks noChangeAspect="1" noGrp="1" noRot="1"/>
          </p:cNvSpPr>
          <p:nvPr>
            <p:ph type="sldImg"/>
          </p:nvPr>
        </p:nvSpPr>
        <p:spPr bwMode="auto"/>
      </p:sp>
      <p:sp>
        <p:nvSpPr>
          <p:cNvPr id="1207691865" name="Notes Placeholder 2"/>
          <p:cNvSpPr>
            <a:spLocks noGrp="1"/>
          </p:cNvSpPr>
          <p:nvPr>
            <p:ph type="body" idx="1"/>
          </p:nvPr>
        </p:nvSpPr>
        <p:spPr bwMode="auto"/>
        <p:txBody>
          <a:bodyPr/>
          <a:lstStyle/>
          <a:p>
            <a:pPr>
              <a:defRPr/>
            </a:pPr>
            <a:endParaRPr/>
          </a:p>
        </p:txBody>
      </p:sp>
      <p:sp>
        <p:nvSpPr>
          <p:cNvPr id="1330585508" name="Slide Number Placeholder 3"/>
          <p:cNvSpPr>
            <a:spLocks noGrp="1"/>
          </p:cNvSpPr>
          <p:nvPr>
            <p:ph type="sldNum" sz="quarter" idx="10"/>
          </p:nvPr>
        </p:nvSpPr>
        <p:spPr bwMode="auto"/>
        <p:txBody>
          <a:bodyPr/>
          <a:lstStyle/>
          <a:p>
            <a:pPr>
              <a:defRPr/>
            </a:pPr>
            <a:fld id="{57B44A56-6B83-727E-DA75-B4879C0652CC}" type="slidenum">
              <a:rPr/>
              <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77996381" name="Slide Image Placeholder 1"/>
          <p:cNvSpPr>
            <a:spLocks noChangeAspect="1" noGrp="1" noRot="1"/>
          </p:cNvSpPr>
          <p:nvPr>
            <p:ph type="sldImg"/>
          </p:nvPr>
        </p:nvSpPr>
        <p:spPr bwMode="auto"/>
      </p:sp>
      <p:sp>
        <p:nvSpPr>
          <p:cNvPr id="875900874" name="Notes Placeholder 2"/>
          <p:cNvSpPr>
            <a:spLocks noGrp="1"/>
          </p:cNvSpPr>
          <p:nvPr>
            <p:ph type="body" idx="1"/>
          </p:nvPr>
        </p:nvSpPr>
        <p:spPr bwMode="auto"/>
        <p:txBody>
          <a:bodyPr/>
          <a:lstStyle/>
          <a:p>
            <a:pPr>
              <a:defRPr/>
            </a:pPr>
            <a:endParaRPr/>
          </a:p>
        </p:txBody>
      </p:sp>
      <p:sp>
        <p:nvSpPr>
          <p:cNvPr id="546391634" name="Slide Number Placeholder 3"/>
          <p:cNvSpPr>
            <a:spLocks noGrp="1"/>
          </p:cNvSpPr>
          <p:nvPr>
            <p:ph type="sldNum" sz="quarter" idx="10"/>
          </p:nvPr>
        </p:nvSpPr>
        <p:spPr bwMode="auto"/>
        <p:txBody>
          <a:bodyPr/>
          <a:lstStyle/>
          <a:p>
            <a:pPr>
              <a:defRPr/>
            </a:pPr>
            <a:fld id="{3DD00220-43A2-9168-510B-7ACD08639839}" type="slidenum">
              <a:rPr/>
              <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44239753" name="Slide Image Placeholder 1"/>
          <p:cNvSpPr>
            <a:spLocks noChangeAspect="1" noGrp="1" noRot="1"/>
          </p:cNvSpPr>
          <p:nvPr>
            <p:ph type="sldImg"/>
          </p:nvPr>
        </p:nvSpPr>
        <p:spPr bwMode="auto"/>
      </p:sp>
      <p:sp>
        <p:nvSpPr>
          <p:cNvPr id="616482845" name="Notes Placeholder 2"/>
          <p:cNvSpPr>
            <a:spLocks noGrp="1"/>
          </p:cNvSpPr>
          <p:nvPr>
            <p:ph type="body" idx="1"/>
          </p:nvPr>
        </p:nvSpPr>
        <p:spPr bwMode="auto"/>
        <p:txBody>
          <a:bodyPr/>
          <a:lstStyle/>
          <a:p>
            <a:pPr>
              <a:defRPr/>
            </a:pPr>
            <a:endParaRPr/>
          </a:p>
        </p:txBody>
      </p:sp>
      <p:sp>
        <p:nvSpPr>
          <p:cNvPr id="1733231056" name="Slide Number Placeholder 3"/>
          <p:cNvSpPr>
            <a:spLocks noGrp="1"/>
          </p:cNvSpPr>
          <p:nvPr>
            <p:ph type="sldNum" sz="quarter" idx="10"/>
          </p:nvPr>
        </p:nvSpPr>
        <p:spPr bwMode="auto"/>
        <p:txBody>
          <a:bodyPr/>
          <a:lstStyle/>
          <a:p>
            <a:pPr>
              <a:defRPr/>
            </a:pPr>
            <a:fld id="{51E94767-61AD-8B5D-8646-CA4A6D11F965}" type="slidenum">
              <a:rPr/>
              <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84303637" name="Slide Image Placeholder 1"/>
          <p:cNvSpPr>
            <a:spLocks noChangeAspect="1" noGrp="1" noRot="1"/>
          </p:cNvSpPr>
          <p:nvPr>
            <p:ph type="sldImg"/>
          </p:nvPr>
        </p:nvSpPr>
        <p:spPr bwMode="auto"/>
      </p:sp>
      <p:sp>
        <p:nvSpPr>
          <p:cNvPr id="1440666250" name="Notes Placeholder 2"/>
          <p:cNvSpPr>
            <a:spLocks noGrp="1"/>
          </p:cNvSpPr>
          <p:nvPr>
            <p:ph type="body" idx="1"/>
          </p:nvPr>
        </p:nvSpPr>
        <p:spPr bwMode="auto"/>
        <p:txBody>
          <a:bodyPr/>
          <a:lstStyle/>
          <a:p>
            <a:pPr>
              <a:defRPr/>
            </a:pPr>
            <a:endParaRPr/>
          </a:p>
        </p:txBody>
      </p:sp>
      <p:sp>
        <p:nvSpPr>
          <p:cNvPr id="868741620" name="Slide Number Placeholder 3"/>
          <p:cNvSpPr>
            <a:spLocks noGrp="1"/>
          </p:cNvSpPr>
          <p:nvPr>
            <p:ph type="sldNum" sz="quarter" idx="10"/>
          </p:nvPr>
        </p:nvSpPr>
        <p:spPr bwMode="auto"/>
        <p:txBody>
          <a:bodyPr/>
          <a:lstStyle/>
          <a:p>
            <a:pPr>
              <a:defRPr/>
            </a:pPr>
            <a:fld id="{B361174D-FB15-AFBC-F92F-4F9B90856F5A}" type="slidenum">
              <a:rPr/>
              <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39637223" name="Slide Image Placeholder 1"/>
          <p:cNvSpPr>
            <a:spLocks noChangeAspect="1" noGrp="1" noRot="1"/>
          </p:cNvSpPr>
          <p:nvPr>
            <p:ph type="sldImg"/>
          </p:nvPr>
        </p:nvSpPr>
        <p:spPr bwMode="auto"/>
      </p:sp>
      <p:sp>
        <p:nvSpPr>
          <p:cNvPr id="864282293" name="Notes Placeholder 2"/>
          <p:cNvSpPr>
            <a:spLocks noGrp="1"/>
          </p:cNvSpPr>
          <p:nvPr>
            <p:ph type="body" idx="1"/>
          </p:nvPr>
        </p:nvSpPr>
        <p:spPr bwMode="auto"/>
        <p:txBody>
          <a:bodyPr/>
          <a:lstStyle/>
          <a:p>
            <a:pPr>
              <a:defRPr/>
            </a:pPr>
            <a:endParaRPr/>
          </a:p>
        </p:txBody>
      </p:sp>
      <p:sp>
        <p:nvSpPr>
          <p:cNvPr id="49628504" name="Slide Number Placeholder 3"/>
          <p:cNvSpPr>
            <a:spLocks noGrp="1"/>
          </p:cNvSpPr>
          <p:nvPr>
            <p:ph type="sldNum" sz="quarter" idx="10"/>
          </p:nvPr>
        </p:nvSpPr>
        <p:spPr bwMode="auto"/>
        <p:txBody>
          <a:bodyPr/>
          <a:lstStyle/>
          <a:p>
            <a:pPr>
              <a:defRPr/>
            </a:pPr>
            <a:fld id="{186E72E0-3FF9-B3D5-8AF1-6451F6625C95}" type="slidenum">
              <a:rPr/>
              <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53293045" name="Slide Image Placeholder 1"/>
          <p:cNvSpPr>
            <a:spLocks noChangeAspect="1" noGrp="1" noRot="1"/>
          </p:cNvSpPr>
          <p:nvPr>
            <p:ph type="sldImg"/>
          </p:nvPr>
        </p:nvSpPr>
        <p:spPr bwMode="auto"/>
      </p:sp>
      <p:sp>
        <p:nvSpPr>
          <p:cNvPr id="1461580409" name="Notes Placeholder 2"/>
          <p:cNvSpPr>
            <a:spLocks noGrp="1"/>
          </p:cNvSpPr>
          <p:nvPr>
            <p:ph type="body" idx="1"/>
          </p:nvPr>
        </p:nvSpPr>
        <p:spPr bwMode="auto"/>
        <p:txBody>
          <a:bodyPr/>
          <a:lstStyle/>
          <a:p>
            <a:pPr>
              <a:defRPr/>
            </a:pPr>
            <a:endParaRPr/>
          </a:p>
        </p:txBody>
      </p:sp>
      <p:sp>
        <p:nvSpPr>
          <p:cNvPr id="1088635260" name="Slide Number Placeholder 3"/>
          <p:cNvSpPr>
            <a:spLocks noGrp="1"/>
          </p:cNvSpPr>
          <p:nvPr>
            <p:ph type="sldNum" sz="quarter" idx="10"/>
          </p:nvPr>
        </p:nvSpPr>
        <p:spPr bwMode="auto"/>
        <p:txBody>
          <a:bodyPr/>
          <a:lstStyle/>
          <a:p>
            <a:pPr>
              <a:defRPr/>
            </a:pPr>
            <a:fld id="{468EB9E6-3CC0-7224-E962-498A83E830DB}" type="slidenum">
              <a:rPr/>
              <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72744006" name="Slide Image Placeholder 1"/>
          <p:cNvSpPr>
            <a:spLocks noChangeAspect="1" noGrp="1" noRot="1"/>
          </p:cNvSpPr>
          <p:nvPr>
            <p:ph type="sldImg"/>
          </p:nvPr>
        </p:nvSpPr>
        <p:spPr bwMode="auto"/>
      </p:sp>
      <p:sp>
        <p:nvSpPr>
          <p:cNvPr id="1974516113" name="Notes Placeholder 2"/>
          <p:cNvSpPr>
            <a:spLocks noGrp="1"/>
          </p:cNvSpPr>
          <p:nvPr>
            <p:ph type="body" idx="1"/>
          </p:nvPr>
        </p:nvSpPr>
        <p:spPr bwMode="auto"/>
        <p:txBody>
          <a:bodyPr/>
          <a:lstStyle/>
          <a:p>
            <a:pPr>
              <a:defRPr/>
            </a:pPr>
            <a:endParaRPr/>
          </a:p>
        </p:txBody>
      </p:sp>
      <p:sp>
        <p:nvSpPr>
          <p:cNvPr id="1756144955" name="Slide Number Placeholder 3"/>
          <p:cNvSpPr>
            <a:spLocks noGrp="1"/>
          </p:cNvSpPr>
          <p:nvPr>
            <p:ph type="sldNum" sz="quarter" idx="10"/>
          </p:nvPr>
        </p:nvSpPr>
        <p:spPr bwMode="auto"/>
        <p:txBody>
          <a:bodyPr/>
          <a:lstStyle/>
          <a:p>
            <a:pPr>
              <a:defRPr/>
            </a:pPr>
            <a:fld id="{112AF564-B525-546E-9750-472409454B4C}" type="slidenum">
              <a:rPr/>
              <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73747522" name="Slide Image Placeholder 1"/>
          <p:cNvSpPr>
            <a:spLocks noChangeAspect="1" noGrp="1" noRot="1"/>
          </p:cNvSpPr>
          <p:nvPr>
            <p:ph type="sldImg"/>
          </p:nvPr>
        </p:nvSpPr>
        <p:spPr bwMode="auto"/>
      </p:sp>
      <p:sp>
        <p:nvSpPr>
          <p:cNvPr id="1826895562" name="Notes Placeholder 2"/>
          <p:cNvSpPr>
            <a:spLocks noGrp="1"/>
          </p:cNvSpPr>
          <p:nvPr>
            <p:ph type="body" idx="1"/>
          </p:nvPr>
        </p:nvSpPr>
        <p:spPr bwMode="auto"/>
        <p:txBody>
          <a:bodyPr/>
          <a:lstStyle/>
          <a:p>
            <a:pPr>
              <a:defRPr/>
            </a:pPr>
            <a:endParaRPr/>
          </a:p>
        </p:txBody>
      </p:sp>
      <p:sp>
        <p:nvSpPr>
          <p:cNvPr id="303581280" name="Slide Number Placeholder 3"/>
          <p:cNvSpPr>
            <a:spLocks noGrp="1"/>
          </p:cNvSpPr>
          <p:nvPr>
            <p:ph type="sldNum" sz="quarter" idx="10"/>
          </p:nvPr>
        </p:nvSpPr>
        <p:spPr bwMode="auto"/>
        <p:txBody>
          <a:bodyPr/>
          <a:lstStyle/>
          <a:p>
            <a:pPr>
              <a:defRPr/>
            </a:pPr>
            <a:fld id="{1D66107A-944D-98DD-CA5D-48184D679883}" type="slidenum">
              <a:rPr/>
              <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77099737" name="Slide Image Placeholder 1"/>
          <p:cNvSpPr>
            <a:spLocks noChangeAspect="1" noGrp="1" noRot="1"/>
          </p:cNvSpPr>
          <p:nvPr>
            <p:ph type="sldImg"/>
          </p:nvPr>
        </p:nvSpPr>
        <p:spPr bwMode="auto"/>
      </p:sp>
      <p:sp>
        <p:nvSpPr>
          <p:cNvPr id="911145372" name="Notes Placeholder 2"/>
          <p:cNvSpPr>
            <a:spLocks noGrp="1"/>
          </p:cNvSpPr>
          <p:nvPr>
            <p:ph type="body" idx="1"/>
          </p:nvPr>
        </p:nvSpPr>
        <p:spPr bwMode="auto"/>
        <p:txBody>
          <a:bodyPr/>
          <a:lstStyle/>
          <a:p>
            <a:pPr>
              <a:defRPr/>
            </a:pPr>
            <a:r>
              <a:rPr/>
              <a:t>Fin de la séance 5</a:t>
            </a:r>
            <a:endParaRPr/>
          </a:p>
          <a:p>
            <a:pPr>
              <a:defRPr/>
            </a:pPr>
            <a:r>
              <a:rPr/>
              <a:t>Ventilation : 2 séances</a:t>
            </a:r>
            <a:endParaRPr/>
          </a:p>
        </p:txBody>
      </p:sp>
      <p:sp>
        <p:nvSpPr>
          <p:cNvPr id="138769611" name="Slide Number Placeholder 3"/>
          <p:cNvSpPr>
            <a:spLocks noGrp="1"/>
          </p:cNvSpPr>
          <p:nvPr>
            <p:ph type="sldNum" sz="quarter" idx="10"/>
          </p:nvPr>
        </p:nvSpPr>
        <p:spPr bwMode="auto"/>
        <p:txBody>
          <a:bodyPr/>
          <a:lstStyle/>
          <a:p>
            <a:pPr>
              <a:defRPr/>
            </a:pPr>
            <a:fld id="{7B09C779-71AC-741F-B2C5-49983932BAF0}" type="slidenum">
              <a:rPr/>
              <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03089203" name="Slide Image Placeholder 1"/>
          <p:cNvSpPr>
            <a:spLocks noChangeAspect="1" noGrp="1" noRot="1"/>
          </p:cNvSpPr>
          <p:nvPr>
            <p:ph type="sldImg"/>
          </p:nvPr>
        </p:nvSpPr>
        <p:spPr bwMode="auto"/>
      </p:sp>
      <p:sp>
        <p:nvSpPr>
          <p:cNvPr id="2060572334" name="Notes Placeholder 2"/>
          <p:cNvSpPr>
            <a:spLocks noGrp="1"/>
          </p:cNvSpPr>
          <p:nvPr>
            <p:ph type="body" idx="1"/>
          </p:nvPr>
        </p:nvSpPr>
        <p:spPr bwMode="auto"/>
        <p:txBody>
          <a:bodyPr/>
          <a:lstStyle/>
          <a:p>
            <a:pPr>
              <a:defRPr/>
            </a:pPr>
            <a:endParaRPr/>
          </a:p>
        </p:txBody>
      </p:sp>
      <p:sp>
        <p:nvSpPr>
          <p:cNvPr id="585022457" name="Slide Number Placeholder 3"/>
          <p:cNvSpPr>
            <a:spLocks noGrp="1"/>
          </p:cNvSpPr>
          <p:nvPr>
            <p:ph type="sldNum" sz="quarter" idx="10"/>
          </p:nvPr>
        </p:nvSpPr>
        <p:spPr bwMode="auto"/>
        <p:txBody>
          <a:bodyPr/>
          <a:lstStyle/>
          <a:p>
            <a:pPr>
              <a:defRPr/>
            </a:pPr>
            <a:fld id="{586F9B94-C0BA-D2DB-2FB3-4A223A24FC2C}" type="slidenum">
              <a:rPr/>
              <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41201099" name="Slide Image Placeholder 1"/>
          <p:cNvSpPr>
            <a:spLocks noChangeAspect="1" noGrp="1" noRot="1"/>
          </p:cNvSpPr>
          <p:nvPr>
            <p:ph type="sldImg"/>
          </p:nvPr>
        </p:nvSpPr>
        <p:spPr bwMode="auto"/>
      </p:sp>
      <p:sp>
        <p:nvSpPr>
          <p:cNvPr id="781410209" name="Notes Placeholder 2"/>
          <p:cNvSpPr>
            <a:spLocks noGrp="1"/>
          </p:cNvSpPr>
          <p:nvPr>
            <p:ph type="body" idx="1"/>
          </p:nvPr>
        </p:nvSpPr>
        <p:spPr bwMode="auto"/>
        <p:txBody>
          <a:bodyPr/>
          <a:lstStyle/>
          <a:p>
            <a:pPr>
              <a:defRPr/>
            </a:pPr>
            <a:endParaRPr/>
          </a:p>
        </p:txBody>
      </p:sp>
      <p:sp>
        <p:nvSpPr>
          <p:cNvPr id="163492035" name="Slide Number Placeholder 3"/>
          <p:cNvSpPr>
            <a:spLocks noGrp="1"/>
          </p:cNvSpPr>
          <p:nvPr>
            <p:ph type="sldNum" sz="quarter" idx="10"/>
          </p:nvPr>
        </p:nvSpPr>
        <p:spPr bwMode="auto"/>
        <p:txBody>
          <a:bodyPr/>
          <a:lstStyle/>
          <a:p>
            <a:pPr>
              <a:defRPr/>
            </a:pPr>
            <a:fld id="{95E9BF32-BA53-D237-0B93-495BD60DCF1F}" type="slidenum">
              <a:rPr/>
              <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12098332" name="Slide Image Placeholder 1"/>
          <p:cNvSpPr>
            <a:spLocks noChangeAspect="1" noGrp="1" noRot="1"/>
          </p:cNvSpPr>
          <p:nvPr>
            <p:ph type="sldImg"/>
          </p:nvPr>
        </p:nvSpPr>
        <p:spPr bwMode="auto"/>
      </p:sp>
      <p:sp>
        <p:nvSpPr>
          <p:cNvPr id="750976618" name="Notes Placeholder 2"/>
          <p:cNvSpPr>
            <a:spLocks noGrp="1"/>
          </p:cNvSpPr>
          <p:nvPr>
            <p:ph type="body" idx="1"/>
          </p:nvPr>
        </p:nvSpPr>
        <p:spPr bwMode="auto"/>
        <p:txBody>
          <a:bodyPr/>
          <a:lstStyle/>
          <a:p>
            <a:pPr>
              <a:defRPr/>
            </a:pPr>
            <a:endParaRPr/>
          </a:p>
        </p:txBody>
      </p:sp>
      <p:sp>
        <p:nvSpPr>
          <p:cNvPr id="1458229549" name="Slide Number Placeholder 3"/>
          <p:cNvSpPr>
            <a:spLocks noGrp="1"/>
          </p:cNvSpPr>
          <p:nvPr>
            <p:ph type="sldNum" sz="quarter" idx="10"/>
          </p:nvPr>
        </p:nvSpPr>
        <p:spPr bwMode="auto"/>
        <p:txBody>
          <a:bodyPr/>
          <a:lstStyle/>
          <a:p>
            <a:pPr>
              <a:defRPr/>
            </a:pPr>
            <a:fld id="{F0E0E23A-23BC-3275-E800-C45E459A45FE}" type="slidenum">
              <a:rPr/>
              <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3781353" name="Slide Image Placeholder 1"/>
          <p:cNvSpPr>
            <a:spLocks noChangeAspect="1" noGrp="1" noRot="1"/>
          </p:cNvSpPr>
          <p:nvPr>
            <p:ph type="sldImg"/>
          </p:nvPr>
        </p:nvSpPr>
        <p:spPr bwMode="auto"/>
      </p:sp>
      <p:sp>
        <p:nvSpPr>
          <p:cNvPr id="1072561814" name="Notes Placeholder 2"/>
          <p:cNvSpPr>
            <a:spLocks noGrp="1"/>
          </p:cNvSpPr>
          <p:nvPr>
            <p:ph type="body" idx="1"/>
          </p:nvPr>
        </p:nvSpPr>
        <p:spPr bwMode="auto"/>
        <p:txBody>
          <a:bodyPr/>
          <a:lstStyle/>
          <a:p>
            <a:pPr>
              <a:defRPr/>
            </a:pPr>
            <a:endParaRPr/>
          </a:p>
        </p:txBody>
      </p:sp>
      <p:sp>
        <p:nvSpPr>
          <p:cNvPr id="342519073" name="Slide Number Placeholder 3"/>
          <p:cNvSpPr>
            <a:spLocks noGrp="1"/>
          </p:cNvSpPr>
          <p:nvPr>
            <p:ph type="sldNum" sz="quarter" idx="10"/>
          </p:nvPr>
        </p:nvSpPr>
        <p:spPr bwMode="auto"/>
        <p:txBody>
          <a:bodyPr/>
          <a:lstStyle/>
          <a:p>
            <a:pPr>
              <a:defRPr/>
            </a:pPr>
            <a:fld id="{65546B3A-DCA8-51AA-29E6-905950A14FA7}" type="slidenum">
              <a:rPr/>
              <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93897209" name="Slide Image Placeholder 1"/>
          <p:cNvSpPr>
            <a:spLocks noChangeAspect="1" noGrp="1" noRot="1"/>
          </p:cNvSpPr>
          <p:nvPr>
            <p:ph type="sldImg"/>
          </p:nvPr>
        </p:nvSpPr>
        <p:spPr bwMode="auto"/>
      </p:sp>
      <p:sp>
        <p:nvSpPr>
          <p:cNvPr id="1681707766" name="Notes Placeholder 2"/>
          <p:cNvSpPr>
            <a:spLocks noGrp="1"/>
          </p:cNvSpPr>
          <p:nvPr>
            <p:ph type="body" idx="1"/>
          </p:nvPr>
        </p:nvSpPr>
        <p:spPr bwMode="auto"/>
        <p:txBody>
          <a:bodyPr/>
          <a:lstStyle/>
          <a:p>
            <a:pPr>
              <a:defRPr/>
            </a:pPr>
            <a:endParaRPr/>
          </a:p>
        </p:txBody>
      </p:sp>
      <p:sp>
        <p:nvSpPr>
          <p:cNvPr id="854860559" name="Slide Number Placeholder 3"/>
          <p:cNvSpPr>
            <a:spLocks noGrp="1"/>
          </p:cNvSpPr>
          <p:nvPr>
            <p:ph type="sldNum" sz="quarter" idx="10"/>
          </p:nvPr>
        </p:nvSpPr>
        <p:spPr bwMode="auto"/>
        <p:txBody>
          <a:bodyPr/>
          <a:lstStyle/>
          <a:p>
            <a:pPr>
              <a:defRPr/>
            </a:pPr>
            <a:fld id="{C081BEDB-4744-DF84-6F63-B1899D6A518B}" type="slidenum">
              <a:rPr/>
              <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52307724" name="Slide Image Placeholder 1"/>
          <p:cNvSpPr>
            <a:spLocks noChangeAspect="1" noGrp="1" noRot="1"/>
          </p:cNvSpPr>
          <p:nvPr>
            <p:ph type="sldImg"/>
          </p:nvPr>
        </p:nvSpPr>
        <p:spPr bwMode="auto"/>
      </p:sp>
      <p:sp>
        <p:nvSpPr>
          <p:cNvPr id="345343328" name="Notes Placeholder 2"/>
          <p:cNvSpPr>
            <a:spLocks noGrp="1"/>
          </p:cNvSpPr>
          <p:nvPr>
            <p:ph type="body" idx="1"/>
          </p:nvPr>
        </p:nvSpPr>
        <p:spPr bwMode="auto"/>
        <p:txBody>
          <a:bodyPr/>
          <a:lstStyle/>
          <a:p>
            <a:pPr>
              <a:defRPr/>
            </a:pPr>
            <a:endParaRPr/>
          </a:p>
        </p:txBody>
      </p:sp>
      <p:sp>
        <p:nvSpPr>
          <p:cNvPr id="1925717580" name="Slide Number Placeholder 3"/>
          <p:cNvSpPr>
            <a:spLocks noGrp="1"/>
          </p:cNvSpPr>
          <p:nvPr>
            <p:ph type="sldNum" sz="quarter" idx="10"/>
          </p:nvPr>
        </p:nvSpPr>
        <p:spPr bwMode="auto"/>
        <p:txBody>
          <a:bodyPr/>
          <a:lstStyle/>
          <a:p>
            <a:pPr>
              <a:defRPr/>
            </a:pPr>
            <a:fld id="{2E293905-6C2F-1BFE-ABA5-C675177A49B0}" type="slidenum">
              <a:rPr/>
              <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89489850" name="Slide Image Placeholder 1"/>
          <p:cNvSpPr>
            <a:spLocks noChangeAspect="1" noGrp="1" noRot="1"/>
          </p:cNvSpPr>
          <p:nvPr>
            <p:ph type="sldImg"/>
          </p:nvPr>
        </p:nvSpPr>
        <p:spPr bwMode="auto"/>
      </p:sp>
      <p:sp>
        <p:nvSpPr>
          <p:cNvPr id="896871927" name="Notes Placeholder 2"/>
          <p:cNvSpPr>
            <a:spLocks noGrp="1"/>
          </p:cNvSpPr>
          <p:nvPr>
            <p:ph type="body" idx="1"/>
          </p:nvPr>
        </p:nvSpPr>
        <p:spPr bwMode="auto"/>
        <p:txBody>
          <a:bodyPr/>
          <a:lstStyle/>
          <a:p>
            <a:pPr>
              <a:defRPr/>
            </a:pPr>
            <a:endParaRPr/>
          </a:p>
        </p:txBody>
      </p:sp>
      <p:sp>
        <p:nvSpPr>
          <p:cNvPr id="930451094" name="Slide Number Placeholder 3"/>
          <p:cNvSpPr>
            <a:spLocks noGrp="1"/>
          </p:cNvSpPr>
          <p:nvPr>
            <p:ph type="sldNum" sz="quarter" idx="10"/>
          </p:nvPr>
        </p:nvSpPr>
        <p:spPr bwMode="auto"/>
        <p:txBody>
          <a:bodyPr/>
          <a:lstStyle/>
          <a:p>
            <a:pPr>
              <a:defRPr/>
            </a:pPr>
            <a:fld id="{8D85A652-857B-C128-C6D4-251BF60C1631}" type="slidenum">
              <a:rPr/>
              <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84578833" name="Slide Image Placeholder 1"/>
          <p:cNvSpPr>
            <a:spLocks noChangeAspect="1" noGrp="1" noRot="1"/>
          </p:cNvSpPr>
          <p:nvPr>
            <p:ph type="sldImg"/>
          </p:nvPr>
        </p:nvSpPr>
        <p:spPr bwMode="auto"/>
      </p:sp>
      <p:sp>
        <p:nvSpPr>
          <p:cNvPr id="1734895104" name="Notes Placeholder 2"/>
          <p:cNvSpPr>
            <a:spLocks noGrp="1"/>
          </p:cNvSpPr>
          <p:nvPr>
            <p:ph type="body" idx="1"/>
          </p:nvPr>
        </p:nvSpPr>
        <p:spPr bwMode="auto"/>
        <p:txBody>
          <a:bodyPr/>
          <a:lstStyle/>
          <a:p>
            <a:pPr>
              <a:defRPr/>
            </a:pPr>
            <a:endParaRPr/>
          </a:p>
        </p:txBody>
      </p:sp>
      <p:sp>
        <p:nvSpPr>
          <p:cNvPr id="832711068" name="Slide Number Placeholder 3"/>
          <p:cNvSpPr>
            <a:spLocks noGrp="1"/>
          </p:cNvSpPr>
          <p:nvPr>
            <p:ph type="sldNum" sz="quarter" idx="10"/>
          </p:nvPr>
        </p:nvSpPr>
        <p:spPr bwMode="auto"/>
        <p:txBody>
          <a:bodyPr/>
          <a:lstStyle/>
          <a:p>
            <a:pPr>
              <a:defRPr/>
            </a:pPr>
            <a:fld id="{F9CFC1C3-5AAD-B554-618D-2A7E2A2AA00C}" type="slidenum">
              <a:rPr/>
              <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16979861" name="Slide Image Placeholder 1"/>
          <p:cNvSpPr>
            <a:spLocks noChangeAspect="1" noGrp="1" noRot="1"/>
          </p:cNvSpPr>
          <p:nvPr>
            <p:ph type="sldImg"/>
          </p:nvPr>
        </p:nvSpPr>
        <p:spPr bwMode="auto"/>
      </p:sp>
      <p:sp>
        <p:nvSpPr>
          <p:cNvPr id="1116023815" name="Notes Placeholder 2"/>
          <p:cNvSpPr>
            <a:spLocks noGrp="1"/>
          </p:cNvSpPr>
          <p:nvPr>
            <p:ph type="body" idx="1"/>
          </p:nvPr>
        </p:nvSpPr>
        <p:spPr bwMode="auto"/>
        <p:txBody>
          <a:bodyPr/>
          <a:lstStyle/>
          <a:p>
            <a:pPr>
              <a:defRPr/>
            </a:pPr>
            <a:endParaRPr/>
          </a:p>
        </p:txBody>
      </p:sp>
      <p:sp>
        <p:nvSpPr>
          <p:cNvPr id="2058330262" name="Slide Number Placeholder 3"/>
          <p:cNvSpPr>
            <a:spLocks noGrp="1"/>
          </p:cNvSpPr>
          <p:nvPr>
            <p:ph type="sldNum" sz="quarter" idx="10"/>
          </p:nvPr>
        </p:nvSpPr>
        <p:spPr bwMode="auto"/>
        <p:txBody>
          <a:bodyPr/>
          <a:lstStyle/>
          <a:p>
            <a:pPr>
              <a:defRPr/>
            </a:pPr>
            <a:fld id="{E9177C16-8994-DF66-F578-3BA84D542F83}" type="slidenum">
              <a:rPr/>
              <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94054223" name="Slide Image Placeholder 1"/>
          <p:cNvSpPr>
            <a:spLocks noChangeAspect="1" noGrp="1" noRot="1"/>
          </p:cNvSpPr>
          <p:nvPr>
            <p:ph type="sldImg"/>
          </p:nvPr>
        </p:nvSpPr>
        <p:spPr bwMode="auto"/>
      </p:sp>
      <p:sp>
        <p:nvSpPr>
          <p:cNvPr id="876371734" name="Notes Placeholder 2"/>
          <p:cNvSpPr>
            <a:spLocks noGrp="1"/>
          </p:cNvSpPr>
          <p:nvPr>
            <p:ph type="body" idx="1"/>
          </p:nvPr>
        </p:nvSpPr>
        <p:spPr bwMode="auto"/>
        <p:txBody>
          <a:bodyPr/>
          <a:lstStyle/>
          <a:p>
            <a:pPr>
              <a:defRPr/>
            </a:pPr>
            <a:endParaRPr/>
          </a:p>
        </p:txBody>
      </p:sp>
      <p:sp>
        <p:nvSpPr>
          <p:cNvPr id="1934594830" name="Slide Number Placeholder 3"/>
          <p:cNvSpPr>
            <a:spLocks noGrp="1"/>
          </p:cNvSpPr>
          <p:nvPr>
            <p:ph type="sldNum" sz="quarter" idx="10"/>
          </p:nvPr>
        </p:nvSpPr>
        <p:spPr bwMode="auto"/>
        <p:txBody>
          <a:bodyPr/>
          <a:lstStyle/>
          <a:p>
            <a:pPr>
              <a:defRPr/>
            </a:pPr>
            <a:fld id="{4C5D0BDE-4D7F-DDDE-814B-FE622FCD8604}" type="slidenum">
              <a:rPr/>
              <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4552401" name="Slide Image Placeholder 1"/>
          <p:cNvSpPr>
            <a:spLocks noChangeAspect="1" noGrp="1" noRot="1"/>
          </p:cNvSpPr>
          <p:nvPr>
            <p:ph type="sldImg"/>
          </p:nvPr>
        </p:nvSpPr>
        <p:spPr bwMode="auto"/>
      </p:sp>
      <p:sp>
        <p:nvSpPr>
          <p:cNvPr id="712890902" name="Notes Placeholder 2"/>
          <p:cNvSpPr>
            <a:spLocks noGrp="1"/>
          </p:cNvSpPr>
          <p:nvPr>
            <p:ph type="body" idx="1"/>
          </p:nvPr>
        </p:nvSpPr>
        <p:spPr bwMode="auto"/>
        <p:txBody>
          <a:bodyPr/>
          <a:lstStyle/>
          <a:p>
            <a:pPr>
              <a:defRPr/>
            </a:pPr>
            <a:endParaRPr/>
          </a:p>
        </p:txBody>
      </p:sp>
      <p:sp>
        <p:nvSpPr>
          <p:cNvPr id="2119627963" name="Slide Number Placeholder 3"/>
          <p:cNvSpPr>
            <a:spLocks noGrp="1"/>
          </p:cNvSpPr>
          <p:nvPr>
            <p:ph type="sldNum" sz="quarter" idx="10"/>
          </p:nvPr>
        </p:nvSpPr>
        <p:spPr bwMode="auto"/>
        <p:txBody>
          <a:bodyPr/>
          <a:lstStyle/>
          <a:p>
            <a:pPr>
              <a:defRPr/>
            </a:pPr>
            <a:fld id="{68D62E8D-086B-0C94-D008-B9E266F56737}" type="slidenum">
              <a:rPr/>
              <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56535030" name="Slide Image Placeholder 1"/>
          <p:cNvSpPr>
            <a:spLocks noChangeAspect="1" noGrp="1" noRot="1"/>
          </p:cNvSpPr>
          <p:nvPr>
            <p:ph type="sldImg"/>
          </p:nvPr>
        </p:nvSpPr>
        <p:spPr bwMode="auto"/>
      </p:sp>
      <p:sp>
        <p:nvSpPr>
          <p:cNvPr id="1229386973" name="Notes Placeholder 2"/>
          <p:cNvSpPr>
            <a:spLocks noGrp="1"/>
          </p:cNvSpPr>
          <p:nvPr>
            <p:ph type="body" idx="1"/>
          </p:nvPr>
        </p:nvSpPr>
        <p:spPr bwMode="auto"/>
        <p:txBody>
          <a:bodyPr/>
          <a:lstStyle/>
          <a:p>
            <a:pPr>
              <a:defRPr/>
            </a:pPr>
            <a:endParaRPr/>
          </a:p>
        </p:txBody>
      </p:sp>
      <p:sp>
        <p:nvSpPr>
          <p:cNvPr id="1824377663" name="Slide Number Placeholder 3"/>
          <p:cNvSpPr>
            <a:spLocks noGrp="1"/>
          </p:cNvSpPr>
          <p:nvPr>
            <p:ph type="sldNum" sz="quarter" idx="10"/>
          </p:nvPr>
        </p:nvSpPr>
        <p:spPr bwMode="auto"/>
        <p:txBody>
          <a:bodyPr/>
          <a:lstStyle/>
          <a:p>
            <a:pPr>
              <a:defRPr/>
            </a:pPr>
            <a:fld id="{E05CB8A7-96D9-9906-0945-B4A3F11E201E}" type="slidenum">
              <a:rPr/>
              <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34633701" name="Slide Image Placeholder 1"/>
          <p:cNvSpPr>
            <a:spLocks noChangeAspect="1" noGrp="1" noRot="1"/>
          </p:cNvSpPr>
          <p:nvPr>
            <p:ph type="sldImg"/>
          </p:nvPr>
        </p:nvSpPr>
        <p:spPr bwMode="auto"/>
      </p:sp>
      <p:sp>
        <p:nvSpPr>
          <p:cNvPr id="284322490" name="Notes Placeholder 2"/>
          <p:cNvSpPr>
            <a:spLocks noGrp="1"/>
          </p:cNvSpPr>
          <p:nvPr>
            <p:ph type="body" idx="1"/>
          </p:nvPr>
        </p:nvSpPr>
        <p:spPr bwMode="auto"/>
        <p:txBody>
          <a:bodyPr/>
          <a:lstStyle/>
          <a:p>
            <a:pPr>
              <a:defRPr/>
            </a:pPr>
            <a:endParaRPr/>
          </a:p>
        </p:txBody>
      </p:sp>
      <p:sp>
        <p:nvSpPr>
          <p:cNvPr id="708727550" name="Slide Number Placeholder 3"/>
          <p:cNvSpPr>
            <a:spLocks noGrp="1"/>
          </p:cNvSpPr>
          <p:nvPr>
            <p:ph type="sldNum" sz="quarter" idx="10"/>
          </p:nvPr>
        </p:nvSpPr>
        <p:spPr bwMode="auto"/>
        <p:txBody>
          <a:bodyPr/>
          <a:lstStyle/>
          <a:p>
            <a:pPr>
              <a:defRPr/>
            </a:pPr>
            <a:fld id="{2B9A6F80-C759-DFD3-1825-204B51269D58}" type="slidenum">
              <a:rPr/>
              <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4181860" name="Slide Image Placeholder 1"/>
          <p:cNvSpPr>
            <a:spLocks noChangeAspect="1" noGrp="1" noRot="1"/>
          </p:cNvSpPr>
          <p:nvPr>
            <p:ph type="sldImg"/>
          </p:nvPr>
        </p:nvSpPr>
        <p:spPr bwMode="auto"/>
      </p:sp>
      <p:sp>
        <p:nvSpPr>
          <p:cNvPr id="135000075" name="Notes Placeholder 2"/>
          <p:cNvSpPr>
            <a:spLocks noGrp="1"/>
          </p:cNvSpPr>
          <p:nvPr>
            <p:ph type="body" idx="1"/>
          </p:nvPr>
        </p:nvSpPr>
        <p:spPr bwMode="auto"/>
        <p:txBody>
          <a:bodyPr/>
          <a:lstStyle/>
          <a:p>
            <a:pPr>
              <a:defRPr/>
            </a:pPr>
            <a:endParaRPr/>
          </a:p>
        </p:txBody>
      </p:sp>
      <p:sp>
        <p:nvSpPr>
          <p:cNvPr id="1139206214" name="Slide Number Placeholder 3"/>
          <p:cNvSpPr>
            <a:spLocks noGrp="1"/>
          </p:cNvSpPr>
          <p:nvPr>
            <p:ph type="sldNum" sz="quarter" idx="10"/>
          </p:nvPr>
        </p:nvSpPr>
        <p:spPr bwMode="auto"/>
        <p:txBody>
          <a:bodyPr/>
          <a:lstStyle/>
          <a:p>
            <a:pPr>
              <a:defRPr/>
            </a:pPr>
            <a:fld id="{4CE7C087-7255-7246-98F5-03DEDE8AC11F}" type="slidenum">
              <a:rPr/>
              <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81652214" name="Slide Image Placeholder 1"/>
          <p:cNvSpPr>
            <a:spLocks noChangeAspect="1" noGrp="1" noRot="1"/>
          </p:cNvSpPr>
          <p:nvPr>
            <p:ph type="sldImg"/>
          </p:nvPr>
        </p:nvSpPr>
        <p:spPr bwMode="auto"/>
      </p:sp>
      <p:sp>
        <p:nvSpPr>
          <p:cNvPr id="628928383" name="Notes Placeholder 2"/>
          <p:cNvSpPr>
            <a:spLocks noGrp="1"/>
          </p:cNvSpPr>
          <p:nvPr>
            <p:ph type="body" idx="1"/>
          </p:nvPr>
        </p:nvSpPr>
        <p:spPr bwMode="auto"/>
        <p:txBody>
          <a:bodyPr/>
          <a:lstStyle/>
          <a:p>
            <a:pPr>
              <a:defRPr/>
            </a:pPr>
            <a:endParaRPr/>
          </a:p>
        </p:txBody>
      </p:sp>
      <p:sp>
        <p:nvSpPr>
          <p:cNvPr id="1137586111" name="Slide Number Placeholder 3"/>
          <p:cNvSpPr>
            <a:spLocks noGrp="1"/>
          </p:cNvSpPr>
          <p:nvPr>
            <p:ph type="sldNum" sz="quarter" idx="10"/>
          </p:nvPr>
        </p:nvSpPr>
        <p:spPr bwMode="auto"/>
        <p:txBody>
          <a:bodyPr/>
          <a:lstStyle/>
          <a:p>
            <a:pPr>
              <a:defRPr/>
            </a:pPr>
            <a:fld id="{42676578-05AE-953B-7EBE-38B2CA1B5A2E}" type="slidenum">
              <a:rPr/>
              <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65279948" name="Slide Image Placeholder 1"/>
          <p:cNvSpPr>
            <a:spLocks noChangeAspect="1" noGrp="1" noRot="1"/>
          </p:cNvSpPr>
          <p:nvPr>
            <p:ph type="sldImg"/>
          </p:nvPr>
        </p:nvSpPr>
        <p:spPr bwMode="auto"/>
      </p:sp>
      <p:sp>
        <p:nvSpPr>
          <p:cNvPr id="1946811677" name="Notes Placeholder 2"/>
          <p:cNvSpPr>
            <a:spLocks noGrp="1"/>
          </p:cNvSpPr>
          <p:nvPr>
            <p:ph type="body" idx="1"/>
          </p:nvPr>
        </p:nvSpPr>
        <p:spPr bwMode="auto"/>
        <p:txBody>
          <a:bodyPr/>
          <a:lstStyle/>
          <a:p>
            <a:pPr>
              <a:defRPr/>
            </a:pPr>
            <a:endParaRPr/>
          </a:p>
        </p:txBody>
      </p:sp>
      <p:sp>
        <p:nvSpPr>
          <p:cNvPr id="302038544" name="Slide Number Placeholder 3"/>
          <p:cNvSpPr>
            <a:spLocks noGrp="1"/>
          </p:cNvSpPr>
          <p:nvPr>
            <p:ph type="sldNum" sz="quarter" idx="10"/>
          </p:nvPr>
        </p:nvSpPr>
        <p:spPr bwMode="auto"/>
        <p:txBody>
          <a:bodyPr/>
          <a:lstStyle/>
          <a:p>
            <a:pPr>
              <a:defRPr/>
            </a:pPr>
            <a:fld id="{971BCA1C-8B97-181A-E8AC-0BC7AE933B06}" type="slidenum">
              <a:rPr/>
              <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66982845" name="Slide Image Placeholder 1"/>
          <p:cNvSpPr>
            <a:spLocks noChangeAspect="1" noGrp="1" noRot="1"/>
          </p:cNvSpPr>
          <p:nvPr>
            <p:ph type="sldImg"/>
          </p:nvPr>
        </p:nvSpPr>
        <p:spPr bwMode="auto"/>
      </p:sp>
      <p:sp>
        <p:nvSpPr>
          <p:cNvPr id="1439862674" name="Notes Placeholder 2"/>
          <p:cNvSpPr>
            <a:spLocks noGrp="1"/>
          </p:cNvSpPr>
          <p:nvPr>
            <p:ph type="body" idx="1"/>
          </p:nvPr>
        </p:nvSpPr>
        <p:spPr bwMode="auto"/>
        <p:txBody>
          <a:bodyPr/>
          <a:lstStyle/>
          <a:p>
            <a:pPr>
              <a:defRPr/>
            </a:pPr>
            <a:endParaRPr/>
          </a:p>
        </p:txBody>
      </p:sp>
      <p:sp>
        <p:nvSpPr>
          <p:cNvPr id="543947621" name="Slide Number Placeholder 3"/>
          <p:cNvSpPr>
            <a:spLocks noGrp="1"/>
          </p:cNvSpPr>
          <p:nvPr>
            <p:ph type="sldNum" sz="quarter" idx="10"/>
          </p:nvPr>
        </p:nvSpPr>
        <p:spPr bwMode="auto"/>
        <p:txBody>
          <a:bodyPr/>
          <a:lstStyle/>
          <a:p>
            <a:pPr>
              <a:defRPr/>
            </a:pPr>
            <a:fld id="{BC22FD44-6410-6562-727A-017A495170FB}" type="slidenum">
              <a:rPr/>
              <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81452324" name="Slide Image Placeholder 1"/>
          <p:cNvSpPr>
            <a:spLocks noChangeAspect="1" noGrp="1" noRot="1"/>
          </p:cNvSpPr>
          <p:nvPr>
            <p:ph type="sldImg"/>
          </p:nvPr>
        </p:nvSpPr>
        <p:spPr bwMode="auto"/>
      </p:sp>
      <p:sp>
        <p:nvSpPr>
          <p:cNvPr id="1025864735" name="Notes Placeholder 2"/>
          <p:cNvSpPr>
            <a:spLocks noGrp="1"/>
          </p:cNvSpPr>
          <p:nvPr>
            <p:ph type="body" idx="1"/>
          </p:nvPr>
        </p:nvSpPr>
        <p:spPr bwMode="auto"/>
        <p:txBody>
          <a:bodyPr/>
          <a:lstStyle/>
          <a:p>
            <a:pPr>
              <a:defRPr/>
            </a:pPr>
            <a:endParaRPr/>
          </a:p>
        </p:txBody>
      </p:sp>
      <p:sp>
        <p:nvSpPr>
          <p:cNvPr id="504792536" name="Slide Number Placeholder 3"/>
          <p:cNvSpPr>
            <a:spLocks noGrp="1"/>
          </p:cNvSpPr>
          <p:nvPr>
            <p:ph type="sldNum" sz="quarter" idx="10"/>
          </p:nvPr>
        </p:nvSpPr>
        <p:spPr bwMode="auto"/>
        <p:txBody>
          <a:bodyPr/>
          <a:lstStyle/>
          <a:p>
            <a:pPr>
              <a:defRPr/>
            </a:pPr>
            <a:fld id="{D67F706A-7CCC-92C4-44C6-2F3EA539C85E}" type="slidenum">
              <a:rPr/>
              <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34773896" name="Slide Image Placeholder 1"/>
          <p:cNvSpPr>
            <a:spLocks noChangeAspect="1" noGrp="1" noRot="1"/>
          </p:cNvSpPr>
          <p:nvPr>
            <p:ph type="sldImg"/>
          </p:nvPr>
        </p:nvSpPr>
        <p:spPr bwMode="auto"/>
      </p:sp>
      <p:sp>
        <p:nvSpPr>
          <p:cNvPr id="1497094475" name="Notes Placeholder 2"/>
          <p:cNvSpPr>
            <a:spLocks noGrp="1"/>
          </p:cNvSpPr>
          <p:nvPr>
            <p:ph type="body" idx="1"/>
          </p:nvPr>
        </p:nvSpPr>
        <p:spPr bwMode="auto"/>
        <p:txBody>
          <a:bodyPr/>
          <a:lstStyle/>
          <a:p>
            <a:pPr>
              <a:defRPr/>
            </a:pPr>
            <a:endParaRPr/>
          </a:p>
        </p:txBody>
      </p:sp>
      <p:sp>
        <p:nvSpPr>
          <p:cNvPr id="2098044450" name="Slide Number Placeholder 3"/>
          <p:cNvSpPr>
            <a:spLocks noGrp="1"/>
          </p:cNvSpPr>
          <p:nvPr>
            <p:ph type="sldNum" sz="quarter" idx="10"/>
          </p:nvPr>
        </p:nvSpPr>
        <p:spPr bwMode="auto"/>
        <p:txBody>
          <a:bodyPr/>
          <a:lstStyle/>
          <a:p>
            <a:pPr>
              <a:defRPr/>
            </a:pPr>
            <a:fld id="{D3BF962C-80E1-1B92-49E2-76416F49C32A}" type="slidenum">
              <a:rPr/>
              <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07385992" name="Slide Image Placeholder 1"/>
          <p:cNvSpPr>
            <a:spLocks noChangeAspect="1" noGrp="1" noRot="1"/>
          </p:cNvSpPr>
          <p:nvPr>
            <p:ph type="sldImg"/>
          </p:nvPr>
        </p:nvSpPr>
        <p:spPr bwMode="auto"/>
      </p:sp>
      <p:sp>
        <p:nvSpPr>
          <p:cNvPr id="1258799795" name="Notes Placeholder 2"/>
          <p:cNvSpPr>
            <a:spLocks noGrp="1"/>
          </p:cNvSpPr>
          <p:nvPr>
            <p:ph type="body" idx="1"/>
          </p:nvPr>
        </p:nvSpPr>
        <p:spPr bwMode="auto"/>
        <p:txBody>
          <a:bodyPr/>
          <a:lstStyle/>
          <a:p>
            <a:pPr>
              <a:defRPr/>
            </a:pPr>
            <a:endParaRPr/>
          </a:p>
        </p:txBody>
      </p:sp>
      <p:sp>
        <p:nvSpPr>
          <p:cNvPr id="359846039" name="Slide Number Placeholder 3"/>
          <p:cNvSpPr>
            <a:spLocks noGrp="1"/>
          </p:cNvSpPr>
          <p:nvPr>
            <p:ph type="sldNum" sz="quarter" idx="10"/>
          </p:nvPr>
        </p:nvSpPr>
        <p:spPr bwMode="auto"/>
        <p:txBody>
          <a:bodyPr/>
          <a:lstStyle/>
          <a:p>
            <a:pPr>
              <a:defRPr/>
            </a:pPr>
            <a:fld id="{E66F4D64-53FF-04FF-48FA-E23E31697705}" type="slidenum">
              <a:rPr/>
              <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71933555" name="Slide Image Placeholder 1"/>
          <p:cNvSpPr>
            <a:spLocks noChangeAspect="1" noGrp="1" noRot="1"/>
          </p:cNvSpPr>
          <p:nvPr>
            <p:ph type="sldImg"/>
          </p:nvPr>
        </p:nvSpPr>
        <p:spPr bwMode="auto"/>
      </p:sp>
      <p:sp>
        <p:nvSpPr>
          <p:cNvPr id="2042916547" name="Notes Placeholder 2"/>
          <p:cNvSpPr>
            <a:spLocks noGrp="1"/>
          </p:cNvSpPr>
          <p:nvPr>
            <p:ph type="body" idx="1"/>
          </p:nvPr>
        </p:nvSpPr>
        <p:spPr bwMode="auto"/>
        <p:txBody>
          <a:bodyPr/>
          <a:lstStyle/>
          <a:p>
            <a:pPr>
              <a:defRPr/>
            </a:pPr>
            <a:endParaRPr/>
          </a:p>
        </p:txBody>
      </p:sp>
      <p:sp>
        <p:nvSpPr>
          <p:cNvPr id="1253323211" name="Slide Number Placeholder 3"/>
          <p:cNvSpPr>
            <a:spLocks noGrp="1"/>
          </p:cNvSpPr>
          <p:nvPr>
            <p:ph type="sldNum" sz="quarter" idx="10"/>
          </p:nvPr>
        </p:nvSpPr>
        <p:spPr bwMode="auto"/>
        <p:txBody>
          <a:bodyPr/>
          <a:lstStyle/>
          <a:p>
            <a:pPr>
              <a:defRPr/>
            </a:pPr>
            <a:fld id="{95D714C9-6318-ABD0-EAFE-B44E5A70B88F}" type="slidenum">
              <a:rPr/>
              <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100819" name="Slide Image Placeholder 1"/>
          <p:cNvSpPr>
            <a:spLocks noChangeAspect="1" noGrp="1" noRot="1"/>
          </p:cNvSpPr>
          <p:nvPr>
            <p:ph type="sldImg"/>
          </p:nvPr>
        </p:nvSpPr>
        <p:spPr bwMode="auto"/>
      </p:sp>
      <p:sp>
        <p:nvSpPr>
          <p:cNvPr id="1247032148" name="Notes Placeholder 2"/>
          <p:cNvSpPr>
            <a:spLocks noGrp="1"/>
          </p:cNvSpPr>
          <p:nvPr>
            <p:ph type="body" idx="1"/>
          </p:nvPr>
        </p:nvSpPr>
        <p:spPr bwMode="auto"/>
        <p:txBody>
          <a:bodyPr/>
          <a:lstStyle/>
          <a:p>
            <a:pPr>
              <a:defRPr/>
            </a:pPr>
            <a:endParaRPr/>
          </a:p>
        </p:txBody>
      </p:sp>
      <p:sp>
        <p:nvSpPr>
          <p:cNvPr id="74401576" name="Slide Number Placeholder 3"/>
          <p:cNvSpPr>
            <a:spLocks noGrp="1"/>
          </p:cNvSpPr>
          <p:nvPr>
            <p:ph type="sldNum" sz="quarter" idx="10"/>
          </p:nvPr>
        </p:nvSpPr>
        <p:spPr bwMode="auto"/>
        <p:txBody>
          <a:bodyPr/>
          <a:lstStyle/>
          <a:p>
            <a:pPr>
              <a:defRPr/>
            </a:pPr>
            <a:fld id="{B55FC9E1-C03E-DBE2-859B-EC4BA7EE2960}" type="slidenum">
              <a:rPr/>
              <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88445274" name="Slide Image Placeholder 1"/>
          <p:cNvSpPr>
            <a:spLocks noChangeAspect="1" noGrp="1" noRot="1"/>
          </p:cNvSpPr>
          <p:nvPr>
            <p:ph type="sldImg"/>
          </p:nvPr>
        </p:nvSpPr>
        <p:spPr bwMode="auto"/>
      </p:sp>
      <p:sp>
        <p:nvSpPr>
          <p:cNvPr id="1323844872" name="Notes Placeholder 2"/>
          <p:cNvSpPr>
            <a:spLocks noGrp="1"/>
          </p:cNvSpPr>
          <p:nvPr>
            <p:ph type="body" idx="1"/>
          </p:nvPr>
        </p:nvSpPr>
        <p:spPr bwMode="auto"/>
        <p:txBody>
          <a:bodyPr/>
          <a:lstStyle/>
          <a:p>
            <a:pPr>
              <a:defRPr/>
            </a:pPr>
            <a:r>
              <a:rPr/>
              <a:t>Fin de la séance 7</a:t>
            </a:r>
            <a:endParaRPr/>
          </a:p>
        </p:txBody>
      </p:sp>
      <p:sp>
        <p:nvSpPr>
          <p:cNvPr id="1908248262" name="Slide Number Placeholder 3"/>
          <p:cNvSpPr>
            <a:spLocks noGrp="1"/>
          </p:cNvSpPr>
          <p:nvPr>
            <p:ph type="sldNum" sz="quarter" idx="10"/>
          </p:nvPr>
        </p:nvSpPr>
        <p:spPr bwMode="auto"/>
        <p:txBody>
          <a:bodyPr/>
          <a:lstStyle/>
          <a:p>
            <a:pPr>
              <a:defRPr/>
            </a:pPr>
            <a:fld id="{4BA63748-745D-AD6E-BADB-C937074697C2}" type="slidenum">
              <a:rPr/>
              <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21826008" name="Slide Image Placeholder 1"/>
          <p:cNvSpPr>
            <a:spLocks noChangeAspect="1" noGrp="1" noRot="1"/>
          </p:cNvSpPr>
          <p:nvPr>
            <p:ph type="sldImg"/>
          </p:nvPr>
        </p:nvSpPr>
        <p:spPr bwMode="auto"/>
      </p:sp>
      <p:sp>
        <p:nvSpPr>
          <p:cNvPr id="64252948" name="Notes Placeholder 2"/>
          <p:cNvSpPr>
            <a:spLocks noGrp="1"/>
          </p:cNvSpPr>
          <p:nvPr>
            <p:ph type="body" idx="1"/>
          </p:nvPr>
        </p:nvSpPr>
        <p:spPr bwMode="auto"/>
        <p:txBody>
          <a:bodyPr/>
          <a:lstStyle/>
          <a:p>
            <a:pPr>
              <a:defRPr/>
            </a:pPr>
            <a:r>
              <a:rPr/>
              <a:t>Début de la séance 8</a:t>
            </a:r>
            <a:endParaRPr/>
          </a:p>
        </p:txBody>
      </p:sp>
      <p:sp>
        <p:nvSpPr>
          <p:cNvPr id="1586991838" name="Slide Number Placeholder 3"/>
          <p:cNvSpPr>
            <a:spLocks noGrp="1"/>
          </p:cNvSpPr>
          <p:nvPr>
            <p:ph type="sldNum" sz="quarter" idx="10"/>
          </p:nvPr>
        </p:nvSpPr>
        <p:spPr bwMode="auto"/>
        <p:txBody>
          <a:bodyPr/>
          <a:lstStyle/>
          <a:p>
            <a:pPr>
              <a:defRPr/>
            </a:pPr>
            <a:fld id="{922AE3A0-BD17-546A-9F28-2B218028B786}" type="slidenum">
              <a:rPr/>
              <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68530385" name="Slide Image Placeholder 1"/>
          <p:cNvSpPr>
            <a:spLocks noChangeAspect="1" noGrp="1" noRot="1"/>
          </p:cNvSpPr>
          <p:nvPr>
            <p:ph type="sldImg"/>
          </p:nvPr>
        </p:nvSpPr>
        <p:spPr bwMode="auto"/>
      </p:sp>
      <p:sp>
        <p:nvSpPr>
          <p:cNvPr id="1685752176" name="Notes Placeholder 2"/>
          <p:cNvSpPr>
            <a:spLocks noGrp="1"/>
          </p:cNvSpPr>
          <p:nvPr>
            <p:ph type="body" idx="1"/>
          </p:nvPr>
        </p:nvSpPr>
        <p:spPr bwMode="auto"/>
        <p:txBody>
          <a:bodyPr/>
          <a:lstStyle/>
          <a:p>
            <a:pPr>
              <a:defRPr/>
            </a:pPr>
            <a:endParaRPr/>
          </a:p>
        </p:txBody>
      </p:sp>
      <p:sp>
        <p:nvSpPr>
          <p:cNvPr id="2101861594" name="Slide Number Placeholder 3"/>
          <p:cNvSpPr>
            <a:spLocks noGrp="1"/>
          </p:cNvSpPr>
          <p:nvPr>
            <p:ph type="sldNum" sz="quarter" idx="10"/>
          </p:nvPr>
        </p:nvSpPr>
        <p:spPr bwMode="auto"/>
        <p:txBody>
          <a:bodyPr/>
          <a:lstStyle/>
          <a:p>
            <a:pPr>
              <a:defRPr/>
            </a:pPr>
            <a:fld id="{625ED0A4-F61B-DC8F-AAA8-8B7903C2E4EB}" type="slidenum">
              <a:rPr/>
              <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25704743" name="Slide Image Placeholder 1"/>
          <p:cNvSpPr>
            <a:spLocks noChangeAspect="1" noGrp="1" noRot="1"/>
          </p:cNvSpPr>
          <p:nvPr>
            <p:ph type="sldImg"/>
          </p:nvPr>
        </p:nvSpPr>
        <p:spPr bwMode="auto"/>
      </p:sp>
      <p:sp>
        <p:nvSpPr>
          <p:cNvPr id="1904010102" name="Notes Placeholder 2"/>
          <p:cNvSpPr>
            <a:spLocks noGrp="1"/>
          </p:cNvSpPr>
          <p:nvPr>
            <p:ph type="body" idx="1"/>
          </p:nvPr>
        </p:nvSpPr>
        <p:spPr bwMode="auto"/>
        <p:txBody>
          <a:bodyPr/>
          <a:lstStyle/>
          <a:p>
            <a:pPr>
              <a:defRPr/>
            </a:pPr>
            <a:endParaRPr/>
          </a:p>
        </p:txBody>
      </p:sp>
      <p:sp>
        <p:nvSpPr>
          <p:cNvPr id="858120269" name="Slide Number Placeholder 3"/>
          <p:cNvSpPr>
            <a:spLocks noGrp="1"/>
          </p:cNvSpPr>
          <p:nvPr>
            <p:ph type="sldNum" sz="quarter" idx="10"/>
          </p:nvPr>
        </p:nvSpPr>
        <p:spPr bwMode="auto"/>
        <p:txBody>
          <a:bodyPr/>
          <a:lstStyle/>
          <a:p>
            <a:pPr>
              <a:defRPr/>
            </a:pPr>
            <a:fld id="{2594D6A9-77BB-641F-297A-6AFFA631F2A3}" type="slidenum">
              <a:rPr/>
              <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80462042" name="Slide Image Placeholder 1"/>
          <p:cNvSpPr>
            <a:spLocks noChangeAspect="1" noGrp="1" noRot="1"/>
          </p:cNvSpPr>
          <p:nvPr>
            <p:ph type="sldImg"/>
          </p:nvPr>
        </p:nvSpPr>
        <p:spPr bwMode="auto"/>
      </p:sp>
      <p:sp>
        <p:nvSpPr>
          <p:cNvPr id="1284573036" name="Notes Placeholder 2"/>
          <p:cNvSpPr>
            <a:spLocks noGrp="1"/>
          </p:cNvSpPr>
          <p:nvPr>
            <p:ph type="body" idx="1"/>
          </p:nvPr>
        </p:nvSpPr>
        <p:spPr bwMode="auto"/>
        <p:txBody>
          <a:bodyPr/>
          <a:lstStyle/>
          <a:p>
            <a:pPr>
              <a:defRPr/>
            </a:pPr>
            <a:endParaRPr/>
          </a:p>
        </p:txBody>
      </p:sp>
      <p:sp>
        <p:nvSpPr>
          <p:cNvPr id="1197812594" name="Slide Number Placeholder 3"/>
          <p:cNvSpPr>
            <a:spLocks noGrp="1"/>
          </p:cNvSpPr>
          <p:nvPr>
            <p:ph type="sldNum" sz="quarter" idx="10"/>
          </p:nvPr>
        </p:nvSpPr>
        <p:spPr bwMode="auto"/>
        <p:txBody>
          <a:bodyPr/>
          <a:lstStyle/>
          <a:p>
            <a:pPr>
              <a:defRPr/>
            </a:pPr>
            <a:fld id="{92DAFDB5-70A4-C096-A57F-CEA71F43269F}" type="slidenum">
              <a:rPr/>
              <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34746960" name="Slide Image Placeholder 1"/>
          <p:cNvSpPr>
            <a:spLocks noChangeAspect="1" noGrp="1" noRot="1"/>
          </p:cNvSpPr>
          <p:nvPr>
            <p:ph type="sldImg"/>
          </p:nvPr>
        </p:nvSpPr>
        <p:spPr bwMode="auto"/>
      </p:sp>
      <p:sp>
        <p:nvSpPr>
          <p:cNvPr id="2114091540" name="Notes Placeholder 2"/>
          <p:cNvSpPr>
            <a:spLocks noGrp="1"/>
          </p:cNvSpPr>
          <p:nvPr>
            <p:ph type="body" idx="1"/>
          </p:nvPr>
        </p:nvSpPr>
        <p:spPr bwMode="auto"/>
        <p:txBody>
          <a:bodyPr/>
          <a:lstStyle/>
          <a:p>
            <a:pPr>
              <a:defRPr/>
            </a:pPr>
            <a:endParaRPr/>
          </a:p>
        </p:txBody>
      </p:sp>
      <p:sp>
        <p:nvSpPr>
          <p:cNvPr id="1261268679" name="Slide Number Placeholder 3"/>
          <p:cNvSpPr>
            <a:spLocks noGrp="1"/>
          </p:cNvSpPr>
          <p:nvPr>
            <p:ph type="sldNum" sz="quarter" idx="10"/>
          </p:nvPr>
        </p:nvSpPr>
        <p:spPr bwMode="auto"/>
        <p:txBody>
          <a:bodyPr/>
          <a:lstStyle/>
          <a:p>
            <a:pPr>
              <a:defRPr/>
            </a:pPr>
            <a:fld id="{F007E7D4-AF4B-CBF2-ADD7-EB9C1F2AE7D4}" type="slidenum">
              <a:rPr/>
              <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49365525" name="Espace réservé de l'image des diapositives 1"/>
          <p:cNvSpPr>
            <a:spLocks noChangeAspect="1" noGrp="1" noRot="1"/>
          </p:cNvSpPr>
          <p:nvPr>
            <p:ph type="sldImg"/>
          </p:nvPr>
        </p:nvSpPr>
        <p:spPr bwMode="auto"/>
      </p:sp>
      <p:sp>
        <p:nvSpPr>
          <p:cNvPr id="1929098540" name="Espace réservé des commentaires 2"/>
          <p:cNvSpPr>
            <a:spLocks noGrp="1"/>
          </p:cNvSpPr>
          <p:nvPr>
            <p:ph type="body" idx="1"/>
          </p:nvPr>
        </p:nvSpPr>
        <p:spPr bwMode="auto"/>
        <p:txBody>
          <a:bodyPr/>
          <a:lstStyle/>
          <a:p>
            <a:pPr>
              <a:defRPr/>
            </a:pPr>
            <a:r>
              <a:rPr lang="fr-FR"/>
              <a:t>This </a:t>
            </a:r>
            <a:r>
              <a:rPr lang="fr-FR"/>
              <a:t>is</a:t>
            </a:r>
            <a:r>
              <a:rPr lang="fr-FR"/>
              <a:t> a </a:t>
            </a:r>
            <a:r>
              <a:rPr lang="fr-FR"/>
              <a:t>map</a:t>
            </a:r>
            <a:r>
              <a:rPr lang="fr-FR"/>
              <a:t> of </a:t>
            </a:r>
            <a:r>
              <a:rPr lang="fr-FR"/>
              <a:t>solar</a:t>
            </a:r>
            <a:r>
              <a:rPr lang="fr-FR"/>
              <a:t> </a:t>
            </a:r>
            <a:r>
              <a:rPr lang="fr-FR"/>
              <a:t>potential</a:t>
            </a:r>
            <a:r>
              <a:rPr lang="fr-FR"/>
              <a:t> in </a:t>
            </a:r>
            <a:r>
              <a:rPr lang="fr-FR"/>
              <a:t>france</a:t>
            </a:r>
            <a:r>
              <a:rPr lang="fr-FR"/>
              <a:t>. It </a:t>
            </a:r>
            <a:r>
              <a:rPr lang="fr-FR"/>
              <a:t>is</a:t>
            </a:r>
            <a:r>
              <a:rPr lang="fr-FR"/>
              <a:t> the </a:t>
            </a:r>
            <a:r>
              <a:rPr lang="fr-FR"/>
              <a:t>integral</a:t>
            </a:r>
            <a:r>
              <a:rPr lang="fr-FR"/>
              <a:t> over one </a:t>
            </a:r>
            <a:r>
              <a:rPr lang="fr-FR"/>
              <a:t>year</a:t>
            </a:r>
            <a:r>
              <a:rPr lang="fr-FR"/>
              <a:t> of the global horizontal </a:t>
            </a:r>
            <a:r>
              <a:rPr lang="fr-FR"/>
              <a:t>solar</a:t>
            </a:r>
            <a:r>
              <a:rPr lang="fr-FR"/>
              <a:t> </a:t>
            </a:r>
            <a:r>
              <a:rPr lang="fr-FR"/>
              <a:t>irradiance</a:t>
            </a:r>
            <a:r>
              <a:rPr lang="fr-FR"/>
              <a:t>.</a:t>
            </a:r>
            <a:endParaRPr/>
          </a:p>
          <a:p>
            <a:pPr>
              <a:defRPr/>
            </a:pPr>
            <a:r>
              <a:rPr lang="fr-FR"/>
              <a:t>(1) horizontal </a:t>
            </a:r>
            <a:r>
              <a:rPr lang="fr-FR"/>
              <a:t>irradiance</a:t>
            </a:r>
            <a:r>
              <a:rPr lang="fr-FR"/>
              <a:t> </a:t>
            </a:r>
            <a:r>
              <a:rPr lang="fr-FR"/>
              <a:t>measures</a:t>
            </a:r>
            <a:r>
              <a:rPr lang="fr-FR"/>
              <a:t> the </a:t>
            </a:r>
            <a:r>
              <a:rPr lang="fr-FR"/>
              <a:t>heat</a:t>
            </a:r>
            <a:r>
              <a:rPr lang="fr-FR"/>
              <a:t> </a:t>
            </a:r>
            <a:r>
              <a:rPr lang="fr-FR"/>
              <a:t>amount</a:t>
            </a:r>
            <a:r>
              <a:rPr lang="fr-FR"/>
              <a:t> </a:t>
            </a:r>
            <a:r>
              <a:rPr lang="fr-FR"/>
              <a:t>brought</a:t>
            </a:r>
            <a:r>
              <a:rPr lang="fr-FR"/>
              <a:t> to a horizontal unit of surface, in watt per square </a:t>
            </a:r>
            <a:r>
              <a:rPr lang="fr-FR"/>
              <a:t>meter</a:t>
            </a:r>
            <a:r>
              <a:rPr lang="fr-FR"/>
              <a:t>. It </a:t>
            </a:r>
            <a:r>
              <a:rPr lang="fr-FR"/>
              <a:t>depends</a:t>
            </a:r>
            <a:r>
              <a:rPr lang="fr-FR"/>
              <a:t> on the </a:t>
            </a:r>
            <a:r>
              <a:rPr lang="fr-FR"/>
              <a:t>weather</a:t>
            </a:r>
            <a:r>
              <a:rPr lang="fr-FR"/>
              <a:t> and the position of the </a:t>
            </a:r>
            <a:r>
              <a:rPr lang="fr-FR"/>
              <a:t>sun</a:t>
            </a:r>
            <a:r>
              <a:rPr lang="fr-FR"/>
              <a:t>, and </a:t>
            </a:r>
            <a:r>
              <a:rPr lang="fr-FR"/>
              <a:t>thus</a:t>
            </a:r>
            <a:r>
              <a:rPr lang="fr-FR"/>
              <a:t> (2) varies a lot </a:t>
            </a:r>
            <a:r>
              <a:rPr lang="fr-FR"/>
              <a:t>during</a:t>
            </a:r>
            <a:r>
              <a:rPr lang="fr-FR"/>
              <a:t> a </a:t>
            </a:r>
            <a:r>
              <a:rPr lang="fr-FR"/>
              <a:t>year</a:t>
            </a:r>
            <a:r>
              <a:rPr lang="fr-FR"/>
              <a:t>.</a:t>
            </a:r>
            <a:endParaRPr/>
          </a:p>
          <a:p>
            <a:pPr>
              <a:defRPr/>
            </a:pPr>
            <a:r>
              <a:rPr lang="fr-FR"/>
              <a:t>Global </a:t>
            </a:r>
            <a:r>
              <a:rPr lang="fr-FR"/>
              <a:t>irradiance</a:t>
            </a:r>
            <a:r>
              <a:rPr lang="fr-FR"/>
              <a:t> </a:t>
            </a:r>
            <a:r>
              <a:rPr lang="fr-FR"/>
              <a:t>is</a:t>
            </a:r>
            <a:r>
              <a:rPr lang="fr-FR"/>
              <a:t> made of a direct part, </a:t>
            </a:r>
            <a:r>
              <a:rPr lang="fr-FR"/>
              <a:t>that</a:t>
            </a:r>
            <a:r>
              <a:rPr lang="fr-FR"/>
              <a:t> </a:t>
            </a:r>
            <a:r>
              <a:rPr lang="fr-FR"/>
              <a:t>depends</a:t>
            </a:r>
            <a:r>
              <a:rPr lang="fr-FR"/>
              <a:t> on the position of the </a:t>
            </a:r>
            <a:r>
              <a:rPr lang="fr-FR"/>
              <a:t>sun</a:t>
            </a:r>
            <a:r>
              <a:rPr lang="fr-FR"/>
              <a:t> relative to the building surface, and a diffuse part, </a:t>
            </a:r>
            <a:r>
              <a:rPr lang="fr-FR"/>
              <a:t>that</a:t>
            </a:r>
            <a:r>
              <a:rPr lang="fr-FR"/>
              <a:t> </a:t>
            </a:r>
            <a:r>
              <a:rPr lang="fr-FR"/>
              <a:t>is</a:t>
            </a:r>
            <a:r>
              <a:rPr lang="fr-FR"/>
              <a:t> </a:t>
            </a:r>
            <a:r>
              <a:rPr lang="fr-FR"/>
              <a:t>scattered</a:t>
            </a:r>
            <a:r>
              <a:rPr lang="fr-FR"/>
              <a:t> by the </a:t>
            </a:r>
            <a:r>
              <a:rPr lang="fr-FR"/>
              <a:t>atmosphere</a:t>
            </a:r>
            <a:r>
              <a:rPr lang="fr-FR"/>
              <a:t>. (3) </a:t>
            </a:r>
            <a:r>
              <a:rPr lang="fr-FR"/>
              <a:t>these</a:t>
            </a:r>
            <a:r>
              <a:rPr lang="fr-FR"/>
              <a:t> </a:t>
            </a:r>
            <a:r>
              <a:rPr lang="fr-FR"/>
              <a:t>two</a:t>
            </a:r>
            <a:r>
              <a:rPr lang="fr-FR"/>
              <a:t> parts </a:t>
            </a:r>
            <a:r>
              <a:rPr lang="fr-FR"/>
              <a:t>should</a:t>
            </a:r>
            <a:r>
              <a:rPr lang="fr-FR"/>
              <a:t> </a:t>
            </a:r>
            <a:r>
              <a:rPr lang="fr-FR"/>
              <a:t>be</a:t>
            </a:r>
            <a:r>
              <a:rPr lang="fr-FR"/>
              <a:t> </a:t>
            </a:r>
            <a:r>
              <a:rPr lang="fr-FR"/>
              <a:t>measured</a:t>
            </a:r>
            <a:r>
              <a:rPr lang="fr-FR"/>
              <a:t> </a:t>
            </a:r>
            <a:r>
              <a:rPr lang="fr-FR"/>
              <a:t>separately</a:t>
            </a:r>
            <a:r>
              <a:rPr lang="fr-FR"/>
              <a:t> in </a:t>
            </a:r>
            <a:r>
              <a:rPr lang="fr-FR"/>
              <a:t>order</a:t>
            </a:r>
            <a:r>
              <a:rPr lang="fr-FR"/>
              <a:t> to </a:t>
            </a:r>
            <a:r>
              <a:rPr lang="fr-FR"/>
              <a:t>allow</a:t>
            </a:r>
            <a:r>
              <a:rPr lang="fr-FR"/>
              <a:t> all the </a:t>
            </a:r>
            <a:r>
              <a:rPr lang="fr-FR"/>
              <a:t>calculations</a:t>
            </a:r>
            <a:r>
              <a:rPr lang="fr-FR"/>
              <a:t> </a:t>
            </a:r>
            <a:r>
              <a:rPr lang="fr-FR"/>
              <a:t>we</a:t>
            </a:r>
            <a:r>
              <a:rPr lang="fr-FR"/>
              <a:t> </a:t>
            </a:r>
            <a:r>
              <a:rPr lang="fr-FR"/>
              <a:t>need</a:t>
            </a:r>
            <a:r>
              <a:rPr lang="fr-FR"/>
              <a:t>. To </a:t>
            </a:r>
            <a:r>
              <a:rPr lang="fr-FR"/>
              <a:t>this</a:t>
            </a:r>
            <a:r>
              <a:rPr lang="fr-FR"/>
              <a:t> information, </a:t>
            </a:r>
            <a:r>
              <a:rPr lang="fr-FR"/>
              <a:t>we</a:t>
            </a:r>
            <a:r>
              <a:rPr lang="fr-FR"/>
              <a:t> </a:t>
            </a:r>
            <a:r>
              <a:rPr lang="fr-FR"/>
              <a:t>should</a:t>
            </a:r>
            <a:r>
              <a:rPr lang="fr-FR"/>
              <a:t> </a:t>
            </a:r>
            <a:r>
              <a:rPr lang="fr-FR"/>
              <a:t>add</a:t>
            </a:r>
            <a:r>
              <a:rPr lang="fr-FR"/>
              <a:t> the position of the </a:t>
            </a:r>
            <a:r>
              <a:rPr lang="fr-FR"/>
              <a:t>sun</a:t>
            </a:r>
            <a:r>
              <a:rPr lang="fr-FR"/>
              <a:t> in the sky, </a:t>
            </a:r>
            <a:r>
              <a:rPr lang="fr-FR"/>
              <a:t>which</a:t>
            </a:r>
            <a:r>
              <a:rPr lang="fr-FR"/>
              <a:t> </a:t>
            </a:r>
            <a:r>
              <a:rPr lang="fr-FR"/>
              <a:t>is</a:t>
            </a:r>
            <a:r>
              <a:rPr lang="fr-FR"/>
              <a:t> </a:t>
            </a:r>
            <a:r>
              <a:rPr lang="fr-FR"/>
              <a:t>given</a:t>
            </a:r>
            <a:r>
              <a:rPr lang="fr-FR"/>
              <a:t> by </a:t>
            </a:r>
            <a:r>
              <a:rPr lang="fr-FR"/>
              <a:t>two</a:t>
            </a:r>
            <a:r>
              <a:rPr lang="fr-FR"/>
              <a:t> angles: (4) </a:t>
            </a:r>
            <a:r>
              <a:rPr lang="fr-FR"/>
              <a:t>its</a:t>
            </a:r>
            <a:r>
              <a:rPr lang="fr-FR"/>
              <a:t> </a:t>
            </a:r>
            <a:r>
              <a:rPr lang="fr-FR"/>
              <a:t>height</a:t>
            </a:r>
            <a:r>
              <a:rPr lang="fr-FR"/>
              <a:t> relative to the </a:t>
            </a:r>
            <a:r>
              <a:rPr lang="fr-FR"/>
              <a:t>ground</a:t>
            </a:r>
            <a:r>
              <a:rPr lang="fr-FR"/>
              <a:t>, and </a:t>
            </a:r>
            <a:r>
              <a:rPr lang="fr-FR"/>
              <a:t>its</a:t>
            </a:r>
            <a:r>
              <a:rPr lang="fr-FR"/>
              <a:t> (5) </a:t>
            </a:r>
            <a:r>
              <a:rPr lang="fr-FR"/>
              <a:t>azimuth</a:t>
            </a:r>
            <a:r>
              <a:rPr lang="fr-FR"/>
              <a:t>, </a:t>
            </a:r>
            <a:r>
              <a:rPr lang="fr-FR"/>
              <a:t>which</a:t>
            </a:r>
            <a:r>
              <a:rPr lang="fr-FR"/>
              <a:t> </a:t>
            </a:r>
            <a:r>
              <a:rPr lang="fr-FR"/>
              <a:t>is</a:t>
            </a:r>
            <a:r>
              <a:rPr lang="fr-FR"/>
              <a:t> the angle relative to a </a:t>
            </a:r>
            <a:r>
              <a:rPr lang="fr-FR"/>
              <a:t>northern</a:t>
            </a:r>
            <a:r>
              <a:rPr lang="fr-FR"/>
              <a:t> axis.</a:t>
            </a:r>
            <a:endParaRPr/>
          </a:p>
          <a:p>
            <a:pPr>
              <a:defRPr/>
            </a:pPr>
            <a:r>
              <a:rPr lang="fr-FR"/>
              <a:t>these</a:t>
            </a:r>
            <a:r>
              <a:rPr lang="fr-FR"/>
              <a:t> (6) 4 input data are variable in time.</a:t>
            </a:r>
            <a:endParaRPr lang="fr-FR"/>
          </a:p>
        </p:txBody>
      </p:sp>
      <p:sp>
        <p:nvSpPr>
          <p:cNvPr id="210260187" name="Espace réservé du numéro de diapositive 3"/>
          <p:cNvSpPr>
            <a:spLocks noGrp="1"/>
          </p:cNvSpPr>
          <p:nvPr>
            <p:ph type="sldNum" sz="quarter" idx="10"/>
          </p:nvPr>
        </p:nvSpPr>
        <p:spPr bwMode="auto"/>
        <p:txBody>
          <a:bodyPr/>
          <a:lstStyle/>
          <a:p>
            <a:pPr>
              <a:defRPr/>
            </a:pPr>
            <a:fld id="{FEFB948B-9A88-162E-AB97-4C9029508520}" type="slidenum">
              <a:rPr lang="fr-FR"/>
              <a:t/>
            </a:fld>
            <a:endParaRPr lang="fr-F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06831906" name="Espace réservé de l'image des diapositives 1"/>
          <p:cNvSpPr>
            <a:spLocks noChangeAspect="1" noGrp="1" noRot="1"/>
          </p:cNvSpPr>
          <p:nvPr>
            <p:ph type="sldImg"/>
          </p:nvPr>
        </p:nvSpPr>
        <p:spPr bwMode="auto"/>
      </p:sp>
      <p:sp>
        <p:nvSpPr>
          <p:cNvPr id="762346941" name="Espace réservé des commentaires 2"/>
          <p:cNvSpPr>
            <a:spLocks noGrp="1"/>
          </p:cNvSpPr>
          <p:nvPr>
            <p:ph type="body" idx="1"/>
          </p:nvPr>
        </p:nvSpPr>
        <p:spPr bwMode="auto"/>
        <p:txBody>
          <a:bodyPr/>
          <a:lstStyle/>
          <a:p>
            <a:pPr>
              <a:defRPr/>
            </a:pPr>
            <a:r>
              <a:rPr lang="fr-FR"/>
              <a:t>Let’s</a:t>
            </a:r>
            <a:r>
              <a:rPr lang="fr-FR"/>
              <a:t> start by </a:t>
            </a:r>
            <a:r>
              <a:rPr lang="fr-FR"/>
              <a:t>calculating</a:t>
            </a:r>
            <a:r>
              <a:rPr lang="fr-FR"/>
              <a:t> the direct </a:t>
            </a:r>
            <a:r>
              <a:rPr lang="fr-FR"/>
              <a:t>solar</a:t>
            </a:r>
            <a:r>
              <a:rPr lang="fr-FR"/>
              <a:t> radiation, </a:t>
            </a:r>
            <a:r>
              <a:rPr lang="fr-FR"/>
              <a:t>received</a:t>
            </a:r>
            <a:r>
              <a:rPr lang="fr-FR"/>
              <a:t> by </a:t>
            </a:r>
            <a:r>
              <a:rPr lang="fr-FR"/>
              <a:t>any</a:t>
            </a:r>
            <a:r>
              <a:rPr lang="fr-FR"/>
              <a:t> building surface. This radiation (1) </a:t>
            </a:r>
            <a:r>
              <a:rPr lang="fr-FR"/>
              <a:t>is</a:t>
            </a:r>
            <a:r>
              <a:rPr lang="fr-FR"/>
              <a:t> the </a:t>
            </a:r>
            <a:r>
              <a:rPr lang="fr-FR"/>
              <a:t>product</a:t>
            </a:r>
            <a:r>
              <a:rPr lang="fr-FR"/>
              <a:t> of </a:t>
            </a:r>
            <a:r>
              <a:rPr lang="fr-FR"/>
              <a:t>two</a:t>
            </a:r>
            <a:r>
              <a:rPr lang="fr-FR"/>
              <a:t> </a:t>
            </a:r>
            <a:r>
              <a:rPr lang="fr-FR"/>
              <a:t>things</a:t>
            </a:r>
            <a:r>
              <a:rPr lang="fr-FR"/>
              <a:t>. (pause)</a:t>
            </a:r>
            <a:endParaRPr/>
          </a:p>
          <a:p>
            <a:pPr>
              <a:defRPr/>
            </a:pPr>
            <a:r>
              <a:rPr lang="fr-FR"/>
              <a:t>the first </a:t>
            </a:r>
            <a:r>
              <a:rPr lang="fr-FR"/>
              <a:t>term</a:t>
            </a:r>
            <a:r>
              <a:rPr lang="fr-FR"/>
              <a:t> of </a:t>
            </a:r>
            <a:r>
              <a:rPr lang="fr-FR"/>
              <a:t>this</a:t>
            </a:r>
            <a:r>
              <a:rPr lang="fr-FR"/>
              <a:t> </a:t>
            </a:r>
            <a:r>
              <a:rPr lang="fr-FR"/>
              <a:t>product</a:t>
            </a:r>
            <a:r>
              <a:rPr lang="fr-FR"/>
              <a:t> </a:t>
            </a:r>
            <a:r>
              <a:rPr lang="fr-FR"/>
              <a:t>is</a:t>
            </a:r>
            <a:r>
              <a:rPr lang="fr-FR"/>
              <a:t> (2) the direct </a:t>
            </a:r>
            <a:r>
              <a:rPr lang="fr-FR"/>
              <a:t>solar</a:t>
            </a:r>
            <a:r>
              <a:rPr lang="fr-FR"/>
              <a:t> </a:t>
            </a:r>
            <a:r>
              <a:rPr lang="fr-FR"/>
              <a:t>irradiance</a:t>
            </a:r>
            <a:r>
              <a:rPr lang="fr-FR"/>
              <a:t> </a:t>
            </a:r>
            <a:r>
              <a:rPr lang="fr-FR"/>
              <a:t>that</a:t>
            </a:r>
            <a:r>
              <a:rPr lang="fr-FR"/>
              <a:t> </a:t>
            </a:r>
            <a:r>
              <a:rPr lang="fr-FR"/>
              <a:t>we</a:t>
            </a:r>
            <a:r>
              <a:rPr lang="fr-FR"/>
              <a:t> call </a:t>
            </a:r>
            <a:r>
              <a:rPr lang="fr-FR"/>
              <a:t>Fdir</a:t>
            </a:r>
            <a:r>
              <a:rPr lang="fr-FR"/>
              <a:t> </a:t>
            </a:r>
            <a:r>
              <a:rPr lang="fr-FR"/>
              <a:t>here</a:t>
            </a:r>
            <a:r>
              <a:rPr lang="fr-FR"/>
              <a:t>. </a:t>
            </a:r>
            <a:r>
              <a:rPr lang="fr-FR"/>
              <a:t>We</a:t>
            </a:r>
            <a:r>
              <a:rPr lang="fr-FR"/>
              <a:t> can </a:t>
            </a:r>
            <a:r>
              <a:rPr lang="fr-FR"/>
              <a:t>get</a:t>
            </a:r>
            <a:r>
              <a:rPr lang="fr-FR"/>
              <a:t> </a:t>
            </a:r>
            <a:r>
              <a:rPr lang="fr-FR"/>
              <a:t>it</a:t>
            </a:r>
            <a:r>
              <a:rPr lang="fr-FR"/>
              <a:t> </a:t>
            </a:r>
            <a:r>
              <a:rPr lang="fr-FR"/>
              <a:t>from</a:t>
            </a:r>
            <a:r>
              <a:rPr lang="fr-FR"/>
              <a:t> the horizontal </a:t>
            </a:r>
            <a:r>
              <a:rPr lang="fr-FR"/>
              <a:t>irradiance</a:t>
            </a:r>
            <a:r>
              <a:rPr lang="fr-FR"/>
              <a:t> </a:t>
            </a:r>
            <a:r>
              <a:rPr lang="fr-FR"/>
              <a:t>that</a:t>
            </a:r>
            <a:r>
              <a:rPr lang="fr-FR"/>
              <a:t> </a:t>
            </a:r>
            <a:r>
              <a:rPr lang="fr-FR"/>
              <a:t>we</a:t>
            </a:r>
            <a:r>
              <a:rPr lang="fr-FR"/>
              <a:t> </a:t>
            </a:r>
            <a:r>
              <a:rPr lang="fr-FR"/>
              <a:t>measured</a:t>
            </a:r>
            <a:r>
              <a:rPr lang="fr-FR"/>
              <a:t>, and </a:t>
            </a:r>
            <a:r>
              <a:rPr lang="fr-FR"/>
              <a:t>from</a:t>
            </a:r>
            <a:r>
              <a:rPr lang="fr-FR"/>
              <a:t> the angle </a:t>
            </a:r>
            <a:r>
              <a:rPr lang="fr-FR"/>
              <a:t>between</a:t>
            </a:r>
            <a:r>
              <a:rPr lang="fr-FR"/>
              <a:t> the </a:t>
            </a:r>
            <a:r>
              <a:rPr lang="fr-FR"/>
              <a:t>ground</a:t>
            </a:r>
            <a:r>
              <a:rPr lang="fr-FR"/>
              <a:t> and the </a:t>
            </a:r>
            <a:r>
              <a:rPr lang="fr-FR"/>
              <a:t>sun</a:t>
            </a:r>
            <a:r>
              <a:rPr lang="fr-FR"/>
              <a:t> position </a:t>
            </a:r>
            <a:r>
              <a:rPr lang="fr-FR"/>
              <a:t>Hs</a:t>
            </a:r>
            <a:r>
              <a:rPr lang="fr-FR"/>
              <a:t>. (pause)</a:t>
            </a:r>
            <a:endParaRPr/>
          </a:p>
          <a:p>
            <a:pPr>
              <a:defRPr/>
            </a:pPr>
            <a:r>
              <a:rPr lang="fr-FR"/>
              <a:t>the second </a:t>
            </a:r>
            <a:r>
              <a:rPr lang="fr-FR"/>
              <a:t>term</a:t>
            </a:r>
            <a:r>
              <a:rPr lang="fr-FR"/>
              <a:t> </a:t>
            </a:r>
            <a:r>
              <a:rPr lang="fr-FR"/>
              <a:t>is</a:t>
            </a:r>
            <a:r>
              <a:rPr lang="fr-FR"/>
              <a:t> the cosinus of the angle I </a:t>
            </a:r>
            <a:r>
              <a:rPr lang="fr-FR"/>
              <a:t>between</a:t>
            </a:r>
            <a:r>
              <a:rPr lang="fr-FR"/>
              <a:t> the building surface and the sunlight. </a:t>
            </a:r>
            <a:r>
              <a:rPr lang="fr-FR"/>
              <a:t>it’s</a:t>
            </a:r>
            <a:r>
              <a:rPr lang="fr-FR"/>
              <a:t> (3) a </a:t>
            </a:r>
            <a:r>
              <a:rPr lang="fr-FR"/>
              <a:t>little</a:t>
            </a:r>
            <a:r>
              <a:rPr lang="fr-FR"/>
              <a:t> more </a:t>
            </a:r>
            <a:r>
              <a:rPr lang="fr-FR"/>
              <a:t>complicated</a:t>
            </a:r>
            <a:r>
              <a:rPr lang="fr-FR"/>
              <a:t> </a:t>
            </a:r>
            <a:r>
              <a:rPr lang="fr-FR"/>
              <a:t>because</a:t>
            </a:r>
            <a:r>
              <a:rPr lang="fr-FR"/>
              <a:t> </a:t>
            </a:r>
            <a:r>
              <a:rPr lang="fr-FR"/>
              <a:t>you</a:t>
            </a:r>
            <a:r>
              <a:rPr lang="fr-FR"/>
              <a:t> </a:t>
            </a:r>
            <a:r>
              <a:rPr lang="fr-FR"/>
              <a:t>need</a:t>
            </a:r>
            <a:r>
              <a:rPr lang="fr-FR"/>
              <a:t> to go </a:t>
            </a:r>
            <a:r>
              <a:rPr lang="fr-FR"/>
              <a:t>through</a:t>
            </a:r>
            <a:r>
              <a:rPr lang="fr-FR"/>
              <a:t> </a:t>
            </a:r>
            <a:r>
              <a:rPr lang="fr-FR"/>
              <a:t>some</a:t>
            </a:r>
            <a:r>
              <a:rPr lang="fr-FR"/>
              <a:t> 3d </a:t>
            </a:r>
            <a:r>
              <a:rPr lang="fr-FR"/>
              <a:t>trigonometry</a:t>
            </a:r>
            <a:r>
              <a:rPr lang="fr-FR"/>
              <a:t>. All </a:t>
            </a:r>
            <a:r>
              <a:rPr lang="fr-FR"/>
              <a:t>you</a:t>
            </a:r>
            <a:r>
              <a:rPr lang="fr-FR"/>
              <a:t> </a:t>
            </a:r>
            <a:r>
              <a:rPr lang="fr-FR"/>
              <a:t>need</a:t>
            </a:r>
            <a:r>
              <a:rPr lang="fr-FR"/>
              <a:t> to know </a:t>
            </a:r>
            <a:r>
              <a:rPr lang="fr-FR"/>
              <a:t>is</a:t>
            </a:r>
            <a:r>
              <a:rPr lang="fr-FR"/>
              <a:t> </a:t>
            </a:r>
            <a:r>
              <a:rPr lang="fr-FR"/>
              <a:t>that</a:t>
            </a:r>
            <a:r>
              <a:rPr lang="fr-FR"/>
              <a:t> </a:t>
            </a:r>
            <a:r>
              <a:rPr lang="fr-FR"/>
              <a:t>it’s</a:t>
            </a:r>
            <a:r>
              <a:rPr lang="fr-FR"/>
              <a:t> a </a:t>
            </a:r>
            <a:r>
              <a:rPr lang="fr-FR"/>
              <a:t>function</a:t>
            </a:r>
            <a:r>
              <a:rPr lang="fr-FR"/>
              <a:t> of the </a:t>
            </a:r>
            <a:r>
              <a:rPr lang="fr-FR"/>
              <a:t>two</a:t>
            </a:r>
            <a:r>
              <a:rPr lang="fr-FR"/>
              <a:t> angles </a:t>
            </a:r>
            <a:r>
              <a:rPr lang="fr-FR"/>
              <a:t>that</a:t>
            </a:r>
            <a:r>
              <a:rPr lang="fr-FR"/>
              <a:t> </a:t>
            </a:r>
            <a:r>
              <a:rPr lang="fr-FR"/>
              <a:t>describe</a:t>
            </a:r>
            <a:r>
              <a:rPr lang="fr-FR"/>
              <a:t> the position of the </a:t>
            </a:r>
            <a:r>
              <a:rPr lang="fr-FR"/>
              <a:t>sun</a:t>
            </a:r>
            <a:r>
              <a:rPr lang="fr-FR"/>
              <a:t>, </a:t>
            </a:r>
            <a:r>
              <a:rPr lang="fr-FR"/>
              <a:t>height</a:t>
            </a:r>
            <a:r>
              <a:rPr lang="fr-FR"/>
              <a:t> and </a:t>
            </a:r>
            <a:r>
              <a:rPr lang="fr-FR"/>
              <a:t>azimuth</a:t>
            </a:r>
            <a:r>
              <a:rPr lang="fr-FR"/>
              <a:t>, </a:t>
            </a:r>
            <a:r>
              <a:rPr lang="fr-FR"/>
              <a:t>shown</a:t>
            </a:r>
            <a:r>
              <a:rPr lang="fr-FR"/>
              <a:t> in green </a:t>
            </a:r>
            <a:r>
              <a:rPr lang="fr-FR"/>
              <a:t>here</a:t>
            </a:r>
            <a:r>
              <a:rPr lang="fr-FR"/>
              <a:t>, and the </a:t>
            </a:r>
            <a:r>
              <a:rPr lang="fr-FR"/>
              <a:t>two</a:t>
            </a:r>
            <a:r>
              <a:rPr lang="fr-FR"/>
              <a:t> angles </a:t>
            </a:r>
            <a:r>
              <a:rPr lang="fr-FR"/>
              <a:t>that</a:t>
            </a:r>
            <a:r>
              <a:rPr lang="fr-FR"/>
              <a:t> </a:t>
            </a:r>
            <a:r>
              <a:rPr lang="fr-FR"/>
              <a:t>describe</a:t>
            </a:r>
            <a:r>
              <a:rPr lang="fr-FR"/>
              <a:t> the building surface, </a:t>
            </a:r>
            <a:r>
              <a:rPr lang="fr-FR"/>
              <a:t>shown</a:t>
            </a:r>
            <a:r>
              <a:rPr lang="fr-FR"/>
              <a:t> in </a:t>
            </a:r>
            <a:r>
              <a:rPr lang="fr-FR"/>
              <a:t>blue</a:t>
            </a:r>
            <a:r>
              <a:rPr lang="fr-FR"/>
              <a:t>.</a:t>
            </a:r>
            <a:endParaRPr/>
          </a:p>
          <a:p>
            <a:pPr>
              <a:defRPr/>
            </a:pPr>
            <a:r>
              <a:rPr lang="fr-FR"/>
              <a:t>(4) the </a:t>
            </a:r>
            <a:r>
              <a:rPr lang="fr-FR"/>
              <a:t>colors</a:t>
            </a:r>
            <a:r>
              <a:rPr lang="fr-FR"/>
              <a:t> I </a:t>
            </a:r>
            <a:r>
              <a:rPr lang="fr-FR"/>
              <a:t>used</a:t>
            </a:r>
            <a:r>
              <a:rPr lang="fr-FR"/>
              <a:t> can help </a:t>
            </a:r>
            <a:r>
              <a:rPr lang="fr-FR"/>
              <a:t>you</a:t>
            </a:r>
            <a:r>
              <a:rPr lang="fr-FR"/>
              <a:t> sort </a:t>
            </a:r>
            <a:r>
              <a:rPr lang="fr-FR"/>
              <a:t>this</a:t>
            </a:r>
            <a:r>
              <a:rPr lang="fr-FR"/>
              <a:t> out. green </a:t>
            </a:r>
            <a:r>
              <a:rPr lang="fr-FR"/>
              <a:t>means</a:t>
            </a:r>
            <a:r>
              <a:rPr lang="fr-FR"/>
              <a:t> </a:t>
            </a:r>
            <a:r>
              <a:rPr lang="fr-FR"/>
              <a:t>weather</a:t>
            </a:r>
            <a:r>
              <a:rPr lang="fr-FR"/>
              <a:t> data </a:t>
            </a:r>
            <a:r>
              <a:rPr lang="fr-FR"/>
              <a:t>that</a:t>
            </a:r>
            <a:r>
              <a:rPr lang="fr-FR"/>
              <a:t> </a:t>
            </a:r>
            <a:r>
              <a:rPr lang="fr-FR"/>
              <a:t>is</a:t>
            </a:r>
            <a:r>
              <a:rPr lang="fr-FR"/>
              <a:t> variable </a:t>
            </a:r>
            <a:r>
              <a:rPr lang="fr-FR"/>
              <a:t>during</a:t>
            </a:r>
            <a:r>
              <a:rPr lang="fr-FR"/>
              <a:t> the </a:t>
            </a:r>
            <a:r>
              <a:rPr lang="fr-FR"/>
              <a:t>day</a:t>
            </a:r>
            <a:r>
              <a:rPr lang="fr-FR"/>
              <a:t>, </a:t>
            </a:r>
            <a:r>
              <a:rPr lang="fr-FR"/>
              <a:t>blue</a:t>
            </a:r>
            <a:r>
              <a:rPr lang="fr-FR"/>
              <a:t> </a:t>
            </a:r>
            <a:r>
              <a:rPr lang="fr-FR"/>
              <a:t>means</a:t>
            </a:r>
            <a:r>
              <a:rPr lang="fr-FR"/>
              <a:t> </a:t>
            </a:r>
            <a:r>
              <a:rPr lang="fr-FR"/>
              <a:t>properties</a:t>
            </a:r>
            <a:r>
              <a:rPr lang="fr-FR"/>
              <a:t> of the building, </a:t>
            </a:r>
            <a:r>
              <a:rPr lang="fr-FR"/>
              <a:t>that</a:t>
            </a:r>
            <a:r>
              <a:rPr lang="fr-FR"/>
              <a:t> are constant.</a:t>
            </a:r>
            <a:endParaRPr/>
          </a:p>
        </p:txBody>
      </p:sp>
      <p:sp>
        <p:nvSpPr>
          <p:cNvPr id="1733434196" name="Espace réservé du numéro de diapositive 3"/>
          <p:cNvSpPr>
            <a:spLocks noGrp="1"/>
          </p:cNvSpPr>
          <p:nvPr>
            <p:ph type="sldNum" sz="quarter" idx="10"/>
          </p:nvPr>
        </p:nvSpPr>
        <p:spPr bwMode="auto"/>
        <p:txBody>
          <a:bodyPr/>
          <a:lstStyle/>
          <a:p>
            <a:pPr>
              <a:defRPr/>
            </a:pPr>
            <a:fld id="{CBDD6A99-ADB6-477E-D2B2-587DAF729A45}" type="slidenum">
              <a:rPr lang="fr-FR"/>
              <a:t/>
            </a:fld>
            <a:endParaRPr lang="fr-F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62145696" name="Espace réservé de l'image des diapositives 1"/>
          <p:cNvSpPr>
            <a:spLocks noChangeAspect="1" noGrp="1" noRot="1"/>
          </p:cNvSpPr>
          <p:nvPr>
            <p:ph type="sldImg"/>
          </p:nvPr>
        </p:nvSpPr>
        <p:spPr bwMode="auto"/>
      </p:sp>
      <p:sp>
        <p:nvSpPr>
          <p:cNvPr id="1404452075" name="Espace réservé des commentaires 2"/>
          <p:cNvSpPr>
            <a:spLocks noGrp="1"/>
          </p:cNvSpPr>
          <p:nvPr>
            <p:ph type="body" idx="1"/>
          </p:nvPr>
        </p:nvSpPr>
        <p:spPr bwMode="auto"/>
        <p:txBody>
          <a:bodyPr/>
          <a:lstStyle/>
          <a:p>
            <a:pPr>
              <a:defRPr/>
            </a:pPr>
            <a:r>
              <a:rPr lang="fr-FR"/>
              <a:t>In addition to direct radiation, </a:t>
            </a:r>
            <a:r>
              <a:rPr lang="fr-FR"/>
              <a:t>we</a:t>
            </a:r>
            <a:r>
              <a:rPr lang="fr-FR"/>
              <a:t> </a:t>
            </a:r>
            <a:r>
              <a:rPr lang="fr-FR"/>
              <a:t>should</a:t>
            </a:r>
            <a:r>
              <a:rPr lang="fr-FR"/>
              <a:t> </a:t>
            </a:r>
            <a:r>
              <a:rPr lang="fr-FR"/>
              <a:t>add</a:t>
            </a:r>
            <a:r>
              <a:rPr lang="fr-FR"/>
              <a:t> (1) diffuse radiation </a:t>
            </a:r>
            <a:r>
              <a:rPr lang="fr-FR"/>
              <a:t>received</a:t>
            </a:r>
            <a:r>
              <a:rPr lang="fr-FR"/>
              <a:t> by the surface. </a:t>
            </a:r>
            <a:r>
              <a:rPr lang="fr-FR"/>
              <a:t>Its</a:t>
            </a:r>
            <a:r>
              <a:rPr lang="fr-FR"/>
              <a:t> </a:t>
            </a:r>
            <a:r>
              <a:rPr lang="fr-FR"/>
              <a:t>equation</a:t>
            </a:r>
            <a:r>
              <a:rPr lang="fr-FR"/>
              <a:t> </a:t>
            </a:r>
            <a:r>
              <a:rPr lang="fr-FR"/>
              <a:t>is</a:t>
            </a:r>
            <a:r>
              <a:rPr lang="fr-FR"/>
              <a:t> more simple, but </a:t>
            </a:r>
            <a:r>
              <a:rPr lang="fr-FR"/>
              <a:t>you</a:t>
            </a:r>
            <a:r>
              <a:rPr lang="fr-FR"/>
              <a:t> </a:t>
            </a:r>
            <a:r>
              <a:rPr lang="fr-FR"/>
              <a:t>need</a:t>
            </a:r>
            <a:r>
              <a:rPr lang="fr-FR"/>
              <a:t> to </a:t>
            </a:r>
            <a:r>
              <a:rPr lang="fr-FR"/>
              <a:t>measure</a:t>
            </a:r>
            <a:r>
              <a:rPr lang="fr-FR"/>
              <a:t> the horizontal diffuse </a:t>
            </a:r>
            <a:r>
              <a:rPr lang="fr-FR"/>
              <a:t>irradiance</a:t>
            </a:r>
            <a:r>
              <a:rPr lang="fr-FR"/>
              <a:t>.</a:t>
            </a:r>
            <a:endParaRPr/>
          </a:p>
          <a:p>
            <a:pPr>
              <a:defRPr/>
            </a:pPr>
            <a:r>
              <a:rPr lang="fr-FR"/>
              <a:t>Finally</a:t>
            </a:r>
            <a:r>
              <a:rPr lang="fr-FR"/>
              <a:t>, (2) </a:t>
            </a:r>
            <a:r>
              <a:rPr lang="fr-FR"/>
              <a:t>some</a:t>
            </a:r>
            <a:r>
              <a:rPr lang="fr-FR"/>
              <a:t> part of the sunlight </a:t>
            </a:r>
            <a:r>
              <a:rPr lang="fr-FR"/>
              <a:t>will</a:t>
            </a:r>
            <a:r>
              <a:rPr lang="fr-FR"/>
              <a:t> </a:t>
            </a:r>
            <a:r>
              <a:rPr lang="fr-FR"/>
              <a:t>be</a:t>
            </a:r>
            <a:r>
              <a:rPr lang="fr-FR"/>
              <a:t> </a:t>
            </a:r>
            <a:r>
              <a:rPr lang="fr-FR"/>
              <a:t>reflected</a:t>
            </a:r>
            <a:r>
              <a:rPr lang="fr-FR"/>
              <a:t> by the </a:t>
            </a:r>
            <a:r>
              <a:rPr lang="fr-FR"/>
              <a:t>ground</a:t>
            </a:r>
            <a:r>
              <a:rPr lang="fr-FR"/>
              <a:t> </a:t>
            </a:r>
            <a:r>
              <a:rPr lang="fr-FR"/>
              <a:t>before</a:t>
            </a:r>
            <a:r>
              <a:rPr lang="fr-FR"/>
              <a:t> </a:t>
            </a:r>
            <a:r>
              <a:rPr lang="fr-FR"/>
              <a:t>it</a:t>
            </a:r>
            <a:r>
              <a:rPr lang="fr-FR"/>
              <a:t> hits the building. </a:t>
            </a:r>
            <a:r>
              <a:rPr lang="fr-FR"/>
              <a:t>it</a:t>
            </a:r>
            <a:r>
              <a:rPr lang="fr-FR"/>
              <a:t> </a:t>
            </a:r>
            <a:r>
              <a:rPr lang="fr-FR"/>
              <a:t>depends</a:t>
            </a:r>
            <a:r>
              <a:rPr lang="fr-FR"/>
              <a:t> on the </a:t>
            </a:r>
            <a:r>
              <a:rPr lang="fr-FR"/>
              <a:t>ground</a:t>
            </a:r>
            <a:r>
              <a:rPr lang="fr-FR"/>
              <a:t> </a:t>
            </a:r>
            <a:r>
              <a:rPr lang="fr-FR"/>
              <a:t>albedo</a:t>
            </a:r>
            <a:r>
              <a:rPr lang="fr-FR"/>
              <a:t>. </a:t>
            </a:r>
            <a:r>
              <a:rPr lang="fr-FR"/>
              <a:t>again</a:t>
            </a:r>
            <a:r>
              <a:rPr lang="fr-FR"/>
              <a:t> </a:t>
            </a:r>
            <a:r>
              <a:rPr lang="fr-FR"/>
              <a:t>here</a:t>
            </a:r>
            <a:r>
              <a:rPr lang="fr-FR"/>
              <a:t>, </a:t>
            </a:r>
            <a:r>
              <a:rPr lang="fr-FR"/>
              <a:t>blue</a:t>
            </a:r>
            <a:r>
              <a:rPr lang="fr-FR"/>
              <a:t> variables are constant </a:t>
            </a:r>
            <a:r>
              <a:rPr lang="fr-FR"/>
              <a:t>properties</a:t>
            </a:r>
            <a:r>
              <a:rPr lang="fr-FR"/>
              <a:t> of the building or of </a:t>
            </a:r>
            <a:r>
              <a:rPr lang="fr-FR"/>
              <a:t>its</a:t>
            </a:r>
            <a:r>
              <a:rPr lang="fr-FR"/>
              <a:t> </a:t>
            </a:r>
            <a:r>
              <a:rPr lang="fr-FR"/>
              <a:t>environment</a:t>
            </a:r>
            <a:r>
              <a:rPr lang="fr-FR"/>
              <a:t>.</a:t>
            </a:r>
            <a:endParaRPr/>
          </a:p>
          <a:p>
            <a:pPr>
              <a:defRPr/>
            </a:pPr>
            <a:r>
              <a:rPr lang="fr-FR"/>
              <a:t>The (3) total </a:t>
            </a:r>
            <a:r>
              <a:rPr lang="fr-FR"/>
              <a:t>heat</a:t>
            </a:r>
            <a:r>
              <a:rPr lang="fr-FR"/>
              <a:t> flux </a:t>
            </a:r>
            <a:r>
              <a:rPr lang="fr-FR"/>
              <a:t>received</a:t>
            </a:r>
            <a:r>
              <a:rPr lang="fr-FR"/>
              <a:t> by the surface S </a:t>
            </a:r>
            <a:r>
              <a:rPr lang="fr-FR"/>
              <a:t>is</a:t>
            </a:r>
            <a:r>
              <a:rPr lang="fr-FR"/>
              <a:t> the </a:t>
            </a:r>
            <a:r>
              <a:rPr lang="fr-FR"/>
              <a:t>sum</a:t>
            </a:r>
            <a:r>
              <a:rPr lang="fr-FR"/>
              <a:t> of </a:t>
            </a:r>
            <a:r>
              <a:rPr lang="fr-FR"/>
              <a:t>these</a:t>
            </a:r>
            <a:r>
              <a:rPr lang="fr-FR"/>
              <a:t> </a:t>
            </a:r>
            <a:r>
              <a:rPr lang="fr-FR"/>
              <a:t>three</a:t>
            </a:r>
            <a:r>
              <a:rPr lang="fr-FR"/>
              <a:t> </a:t>
            </a:r>
            <a:r>
              <a:rPr lang="fr-FR"/>
              <a:t>terms</a:t>
            </a:r>
            <a:r>
              <a:rPr lang="fr-FR"/>
              <a:t>, </a:t>
            </a:r>
            <a:r>
              <a:rPr lang="fr-FR"/>
              <a:t>multiplied</a:t>
            </a:r>
            <a:r>
              <a:rPr lang="fr-FR"/>
              <a:t> by the surface S in square </a:t>
            </a:r>
            <a:r>
              <a:rPr lang="fr-FR"/>
              <a:t>meters</a:t>
            </a:r>
            <a:r>
              <a:rPr lang="fr-FR"/>
              <a:t> and </a:t>
            </a:r>
            <a:r>
              <a:rPr lang="fr-FR"/>
              <a:t>its</a:t>
            </a:r>
            <a:r>
              <a:rPr lang="fr-FR"/>
              <a:t> </a:t>
            </a:r>
            <a:r>
              <a:rPr lang="fr-FR"/>
              <a:t>absorptivity</a:t>
            </a:r>
            <a:r>
              <a:rPr lang="fr-FR"/>
              <a:t> alpha.</a:t>
            </a:r>
            <a:endParaRPr/>
          </a:p>
          <a:p>
            <a:pPr>
              <a:defRPr/>
            </a:pPr>
            <a:r>
              <a:rPr lang="fr-FR"/>
              <a:t>The unit of </a:t>
            </a:r>
            <a:r>
              <a:rPr lang="fr-FR"/>
              <a:t>this</a:t>
            </a:r>
            <a:r>
              <a:rPr lang="fr-FR"/>
              <a:t> value </a:t>
            </a:r>
            <a:r>
              <a:rPr lang="fr-FR"/>
              <a:t>should</a:t>
            </a:r>
            <a:r>
              <a:rPr lang="fr-FR"/>
              <a:t> </a:t>
            </a:r>
            <a:r>
              <a:rPr lang="fr-FR"/>
              <a:t>be</a:t>
            </a:r>
            <a:r>
              <a:rPr lang="fr-FR"/>
              <a:t> watts </a:t>
            </a:r>
            <a:r>
              <a:rPr lang="fr-FR"/>
              <a:t>so</a:t>
            </a:r>
            <a:r>
              <a:rPr lang="fr-FR"/>
              <a:t> (4) </a:t>
            </a:r>
            <a:r>
              <a:rPr lang="fr-FR"/>
              <a:t>we</a:t>
            </a:r>
            <a:r>
              <a:rPr lang="fr-FR"/>
              <a:t> can </a:t>
            </a:r>
            <a:r>
              <a:rPr lang="fr-FR"/>
              <a:t>include</a:t>
            </a:r>
            <a:r>
              <a:rPr lang="fr-FR"/>
              <a:t> </a:t>
            </a:r>
            <a:r>
              <a:rPr lang="fr-FR"/>
              <a:t>it</a:t>
            </a:r>
            <a:r>
              <a:rPr lang="fr-FR"/>
              <a:t> in </a:t>
            </a:r>
            <a:r>
              <a:rPr lang="fr-FR"/>
              <a:t>further</a:t>
            </a:r>
            <a:r>
              <a:rPr lang="fr-FR"/>
              <a:t> </a:t>
            </a:r>
            <a:r>
              <a:rPr lang="fr-FR"/>
              <a:t>calculations</a:t>
            </a:r>
            <a:r>
              <a:rPr lang="fr-FR"/>
              <a:t>.</a:t>
            </a:r>
            <a:endParaRPr/>
          </a:p>
        </p:txBody>
      </p:sp>
      <p:sp>
        <p:nvSpPr>
          <p:cNvPr id="767031348" name="Espace réservé du numéro de diapositive 3"/>
          <p:cNvSpPr>
            <a:spLocks noGrp="1"/>
          </p:cNvSpPr>
          <p:nvPr>
            <p:ph type="sldNum" sz="quarter" idx="10"/>
          </p:nvPr>
        </p:nvSpPr>
        <p:spPr bwMode="auto"/>
        <p:txBody>
          <a:bodyPr/>
          <a:lstStyle/>
          <a:p>
            <a:pPr>
              <a:defRPr/>
            </a:pPr>
            <a:fld id="{8B7D133B-0754-4AC4-2239-0CF4A6419BE3}" type="slidenum">
              <a:rPr lang="fr-FR"/>
              <a:t/>
            </a:fld>
            <a:endParaRPr lang="fr-F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7834525" name="Slide Image Placeholder 1"/>
          <p:cNvSpPr>
            <a:spLocks noChangeAspect="1" noGrp="1" noRot="1"/>
          </p:cNvSpPr>
          <p:nvPr>
            <p:ph type="sldImg"/>
          </p:nvPr>
        </p:nvSpPr>
        <p:spPr bwMode="auto"/>
      </p:sp>
      <p:sp>
        <p:nvSpPr>
          <p:cNvPr id="1923407794" name="Notes Placeholder 2"/>
          <p:cNvSpPr>
            <a:spLocks noGrp="1"/>
          </p:cNvSpPr>
          <p:nvPr>
            <p:ph type="body" idx="1"/>
          </p:nvPr>
        </p:nvSpPr>
        <p:spPr bwMode="auto"/>
        <p:txBody>
          <a:bodyPr/>
          <a:lstStyle/>
          <a:p>
            <a:pPr>
              <a:defRPr/>
            </a:pPr>
            <a:endParaRPr/>
          </a:p>
        </p:txBody>
      </p:sp>
      <p:sp>
        <p:nvSpPr>
          <p:cNvPr id="1987333709" name="Slide Number Placeholder 3"/>
          <p:cNvSpPr>
            <a:spLocks noGrp="1"/>
          </p:cNvSpPr>
          <p:nvPr>
            <p:ph type="sldNum" sz="quarter" idx="10"/>
          </p:nvPr>
        </p:nvSpPr>
        <p:spPr bwMode="auto"/>
        <p:txBody>
          <a:bodyPr/>
          <a:lstStyle/>
          <a:p>
            <a:pPr>
              <a:defRPr/>
            </a:pPr>
            <a:fld id="{FA6D32A4-7F13-5CC1-6212-89BD2C62D223}" type="slidenum">
              <a:rPr/>
              <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27569187" name="Slide Image Placeholder 1"/>
          <p:cNvSpPr>
            <a:spLocks noChangeAspect="1" noGrp="1" noRot="1"/>
          </p:cNvSpPr>
          <p:nvPr>
            <p:ph type="sldImg"/>
          </p:nvPr>
        </p:nvSpPr>
        <p:spPr bwMode="auto"/>
      </p:sp>
      <p:sp>
        <p:nvSpPr>
          <p:cNvPr id="1521599581" name="Notes Placeholder 2"/>
          <p:cNvSpPr>
            <a:spLocks noGrp="1"/>
          </p:cNvSpPr>
          <p:nvPr>
            <p:ph type="body" idx="1"/>
          </p:nvPr>
        </p:nvSpPr>
        <p:spPr bwMode="auto"/>
        <p:txBody>
          <a:bodyPr/>
          <a:lstStyle/>
          <a:p>
            <a:pPr>
              <a:defRPr/>
            </a:pPr>
            <a:endParaRPr/>
          </a:p>
        </p:txBody>
      </p:sp>
      <p:sp>
        <p:nvSpPr>
          <p:cNvPr id="216411343" name="Slide Number Placeholder 3"/>
          <p:cNvSpPr>
            <a:spLocks noGrp="1"/>
          </p:cNvSpPr>
          <p:nvPr>
            <p:ph type="sldNum" sz="quarter" idx="10"/>
          </p:nvPr>
        </p:nvSpPr>
        <p:spPr bwMode="auto"/>
        <p:txBody>
          <a:bodyPr/>
          <a:lstStyle/>
          <a:p>
            <a:pPr>
              <a:defRPr/>
            </a:pPr>
            <a:fld id="{2532AAFA-1B9E-1983-D76D-59D3AAEFF3E8}" type="slidenum">
              <a:rPr/>
              <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58848820" name="Slide Image Placeholder 1"/>
          <p:cNvSpPr>
            <a:spLocks noChangeAspect="1" noGrp="1" noRot="1"/>
          </p:cNvSpPr>
          <p:nvPr>
            <p:ph type="sldImg"/>
          </p:nvPr>
        </p:nvSpPr>
        <p:spPr bwMode="auto"/>
      </p:sp>
      <p:sp>
        <p:nvSpPr>
          <p:cNvPr id="920829231" name="Notes Placeholder 2"/>
          <p:cNvSpPr>
            <a:spLocks noGrp="1"/>
          </p:cNvSpPr>
          <p:nvPr>
            <p:ph type="body" idx="1"/>
          </p:nvPr>
        </p:nvSpPr>
        <p:spPr bwMode="auto"/>
        <p:txBody>
          <a:bodyPr/>
          <a:lstStyle/>
          <a:p>
            <a:pPr>
              <a:defRPr/>
            </a:pPr>
            <a:endParaRPr/>
          </a:p>
        </p:txBody>
      </p:sp>
      <p:sp>
        <p:nvSpPr>
          <p:cNvPr id="1170880595" name="Slide Number Placeholder 3"/>
          <p:cNvSpPr>
            <a:spLocks noGrp="1"/>
          </p:cNvSpPr>
          <p:nvPr>
            <p:ph type="sldNum" sz="quarter" idx="10"/>
          </p:nvPr>
        </p:nvSpPr>
        <p:spPr bwMode="auto"/>
        <p:txBody>
          <a:bodyPr/>
          <a:lstStyle/>
          <a:p>
            <a:pPr>
              <a:defRPr/>
            </a:pPr>
            <a:fld id="{BF2651AF-A463-4094-6738-1B8C026D1597}" type="slidenum">
              <a:rPr/>
              <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67122893" name="Slide Image Placeholder 1"/>
          <p:cNvSpPr>
            <a:spLocks noChangeAspect="1" noGrp="1" noRot="1"/>
          </p:cNvSpPr>
          <p:nvPr>
            <p:ph type="sldImg"/>
          </p:nvPr>
        </p:nvSpPr>
        <p:spPr bwMode="auto"/>
      </p:sp>
      <p:sp>
        <p:nvSpPr>
          <p:cNvPr id="545856877" name="Notes Placeholder 2"/>
          <p:cNvSpPr>
            <a:spLocks noGrp="1"/>
          </p:cNvSpPr>
          <p:nvPr>
            <p:ph type="body" idx="1"/>
          </p:nvPr>
        </p:nvSpPr>
        <p:spPr bwMode="auto"/>
        <p:txBody>
          <a:bodyPr/>
          <a:lstStyle/>
          <a:p>
            <a:pPr>
              <a:defRPr/>
            </a:pPr>
            <a:endParaRPr/>
          </a:p>
        </p:txBody>
      </p:sp>
      <p:sp>
        <p:nvSpPr>
          <p:cNvPr id="1794305374" name="Slide Number Placeholder 3"/>
          <p:cNvSpPr>
            <a:spLocks noGrp="1"/>
          </p:cNvSpPr>
          <p:nvPr>
            <p:ph type="sldNum" sz="quarter" idx="10"/>
          </p:nvPr>
        </p:nvSpPr>
        <p:spPr bwMode="auto"/>
        <p:txBody>
          <a:bodyPr/>
          <a:lstStyle/>
          <a:p>
            <a:pPr>
              <a:defRPr/>
            </a:pPr>
            <a:fld id="{669D34F6-84AF-A54E-D0F9-E65329D61056}" type="slidenum">
              <a:rPr/>
              <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47093866" name="Slide Image Placeholder 1"/>
          <p:cNvSpPr>
            <a:spLocks noChangeAspect="1" noGrp="1" noRot="1"/>
          </p:cNvSpPr>
          <p:nvPr>
            <p:ph type="sldImg"/>
          </p:nvPr>
        </p:nvSpPr>
        <p:spPr bwMode="auto"/>
      </p:sp>
      <p:sp>
        <p:nvSpPr>
          <p:cNvPr id="794866321" name="Notes Placeholder 2"/>
          <p:cNvSpPr>
            <a:spLocks noGrp="1"/>
          </p:cNvSpPr>
          <p:nvPr>
            <p:ph type="body" idx="1"/>
          </p:nvPr>
        </p:nvSpPr>
        <p:spPr bwMode="auto"/>
        <p:txBody>
          <a:bodyPr/>
          <a:lstStyle/>
          <a:p>
            <a:pPr>
              <a:defRPr/>
            </a:pPr>
            <a:endParaRPr/>
          </a:p>
        </p:txBody>
      </p:sp>
      <p:sp>
        <p:nvSpPr>
          <p:cNvPr id="1944198871" name="Slide Number Placeholder 3"/>
          <p:cNvSpPr>
            <a:spLocks noGrp="1"/>
          </p:cNvSpPr>
          <p:nvPr>
            <p:ph type="sldNum" sz="quarter" idx="10"/>
          </p:nvPr>
        </p:nvSpPr>
        <p:spPr bwMode="auto"/>
        <p:txBody>
          <a:bodyPr/>
          <a:lstStyle/>
          <a:p>
            <a:pPr>
              <a:defRPr/>
            </a:pPr>
            <a:fld id="{BBE1D667-FDA9-A5B5-5CEC-976EAF422C97}" type="slidenum">
              <a:rPr/>
              <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09674675" name="Espace réservé de l'image des diapositives 1"/>
          <p:cNvSpPr>
            <a:spLocks noChangeAspect="1" noGrp="1" noRot="1"/>
          </p:cNvSpPr>
          <p:nvPr>
            <p:ph type="sldImg"/>
          </p:nvPr>
        </p:nvSpPr>
        <p:spPr bwMode="auto"/>
      </p:sp>
      <p:sp>
        <p:nvSpPr>
          <p:cNvPr id="1267087056" name="Espace réservé des commentaires 2"/>
          <p:cNvSpPr>
            <a:spLocks noGrp="1"/>
          </p:cNvSpPr>
          <p:nvPr>
            <p:ph type="body" idx="1"/>
          </p:nvPr>
        </p:nvSpPr>
        <p:spPr bwMode="auto"/>
        <p:txBody>
          <a:bodyPr/>
          <a:lstStyle/>
          <a:p>
            <a:pPr>
              <a:defRPr/>
            </a:pPr>
            <a:r>
              <a:rPr lang="fr-FR"/>
              <a:t>Suppose a </a:t>
            </a:r>
            <a:r>
              <a:rPr lang="fr-FR"/>
              <a:t>given</a:t>
            </a:r>
            <a:r>
              <a:rPr lang="fr-FR"/>
              <a:t> gray body surface at the </a:t>
            </a:r>
            <a:r>
              <a:rPr lang="fr-FR"/>
              <a:t>temperature</a:t>
            </a:r>
            <a:r>
              <a:rPr lang="fr-FR"/>
              <a:t> T, </a:t>
            </a:r>
            <a:r>
              <a:rPr lang="fr-FR"/>
              <a:t>that</a:t>
            </a:r>
            <a:r>
              <a:rPr lang="fr-FR"/>
              <a:t> </a:t>
            </a:r>
            <a:r>
              <a:rPr lang="fr-FR"/>
              <a:t>receives</a:t>
            </a:r>
            <a:r>
              <a:rPr lang="fr-FR"/>
              <a:t> an incident radiation </a:t>
            </a:r>
            <a:r>
              <a:rPr lang="fr-FR"/>
              <a:t>noted</a:t>
            </a:r>
            <a:r>
              <a:rPr lang="fr-FR"/>
              <a:t> E. The surface </a:t>
            </a:r>
            <a:r>
              <a:rPr lang="fr-FR"/>
              <a:t>will</a:t>
            </a:r>
            <a:r>
              <a:rPr lang="fr-FR"/>
              <a:t> (1) </a:t>
            </a:r>
            <a:r>
              <a:rPr lang="fr-FR"/>
              <a:t>reflect</a:t>
            </a:r>
            <a:r>
              <a:rPr lang="fr-FR"/>
              <a:t> </a:t>
            </a:r>
            <a:r>
              <a:rPr lang="fr-FR"/>
              <a:t>some</a:t>
            </a:r>
            <a:r>
              <a:rPr lang="fr-FR"/>
              <a:t> of </a:t>
            </a:r>
            <a:r>
              <a:rPr lang="fr-FR"/>
              <a:t>this</a:t>
            </a:r>
            <a:r>
              <a:rPr lang="fr-FR"/>
              <a:t> radiation </a:t>
            </a:r>
            <a:r>
              <a:rPr lang="fr-FR"/>
              <a:t>with</a:t>
            </a:r>
            <a:r>
              <a:rPr lang="fr-FR"/>
              <a:t> a </a:t>
            </a:r>
            <a:r>
              <a:rPr lang="fr-FR"/>
              <a:t>reflection</a:t>
            </a:r>
            <a:r>
              <a:rPr lang="fr-FR"/>
              <a:t> coefficient rho. It </a:t>
            </a:r>
            <a:r>
              <a:rPr lang="fr-FR"/>
              <a:t>will</a:t>
            </a:r>
            <a:r>
              <a:rPr lang="fr-FR"/>
              <a:t> </a:t>
            </a:r>
            <a:r>
              <a:rPr lang="fr-FR"/>
              <a:t>also</a:t>
            </a:r>
            <a:r>
              <a:rPr lang="fr-FR"/>
              <a:t> (2) </a:t>
            </a:r>
            <a:r>
              <a:rPr lang="fr-FR"/>
              <a:t>absorb</a:t>
            </a:r>
            <a:r>
              <a:rPr lang="fr-FR"/>
              <a:t> and </a:t>
            </a:r>
            <a:r>
              <a:rPr lang="fr-FR"/>
              <a:t>emit</a:t>
            </a:r>
            <a:r>
              <a:rPr lang="fr-FR"/>
              <a:t> </a:t>
            </a:r>
            <a:r>
              <a:rPr lang="fr-FR"/>
              <a:t>some</a:t>
            </a:r>
            <a:r>
              <a:rPr lang="fr-FR"/>
              <a:t> radiation due to </a:t>
            </a:r>
            <a:r>
              <a:rPr lang="fr-FR"/>
              <a:t>its</a:t>
            </a:r>
            <a:r>
              <a:rPr lang="fr-FR"/>
              <a:t> </a:t>
            </a:r>
            <a:r>
              <a:rPr lang="fr-FR"/>
              <a:t>temperature</a:t>
            </a:r>
            <a:r>
              <a:rPr lang="fr-FR"/>
              <a:t>. This </a:t>
            </a:r>
            <a:r>
              <a:rPr lang="fr-FR"/>
              <a:t>emissive</a:t>
            </a:r>
            <a:r>
              <a:rPr lang="fr-FR"/>
              <a:t> power </a:t>
            </a:r>
            <a:r>
              <a:rPr lang="fr-FR"/>
              <a:t>is</a:t>
            </a:r>
            <a:r>
              <a:rPr lang="fr-FR"/>
              <a:t> </a:t>
            </a:r>
            <a:r>
              <a:rPr lang="fr-FR"/>
              <a:t>given</a:t>
            </a:r>
            <a:r>
              <a:rPr lang="fr-FR"/>
              <a:t> by the </a:t>
            </a:r>
            <a:r>
              <a:rPr lang="fr-FR"/>
              <a:t>emission</a:t>
            </a:r>
            <a:r>
              <a:rPr lang="fr-FR"/>
              <a:t> coefficient epsilon and the (3) black body radiation power M0, in watt per square </a:t>
            </a:r>
            <a:r>
              <a:rPr lang="fr-FR"/>
              <a:t>meter</a:t>
            </a:r>
            <a:r>
              <a:rPr lang="fr-FR"/>
              <a:t>. sigma </a:t>
            </a:r>
            <a:r>
              <a:rPr lang="fr-FR"/>
              <a:t>here</a:t>
            </a:r>
            <a:r>
              <a:rPr lang="fr-FR"/>
              <a:t> </a:t>
            </a:r>
            <a:r>
              <a:rPr lang="fr-FR"/>
              <a:t>is</a:t>
            </a:r>
            <a:r>
              <a:rPr lang="fr-FR"/>
              <a:t> the </a:t>
            </a:r>
            <a:r>
              <a:rPr lang="fr-FR"/>
              <a:t>bolzmann</a:t>
            </a:r>
            <a:r>
              <a:rPr lang="fr-FR"/>
              <a:t> constant.</a:t>
            </a:r>
            <a:endParaRPr/>
          </a:p>
          <a:p>
            <a:pPr>
              <a:defRPr/>
            </a:pPr>
            <a:r>
              <a:rPr lang="fr-FR"/>
              <a:t>The </a:t>
            </a:r>
            <a:r>
              <a:rPr lang="fr-FR"/>
              <a:t>sum</a:t>
            </a:r>
            <a:r>
              <a:rPr lang="fr-FR"/>
              <a:t> of </a:t>
            </a:r>
            <a:r>
              <a:rPr lang="fr-FR"/>
              <a:t>these</a:t>
            </a:r>
            <a:r>
              <a:rPr lang="fr-FR"/>
              <a:t> </a:t>
            </a:r>
            <a:r>
              <a:rPr lang="fr-FR"/>
              <a:t>two</a:t>
            </a:r>
            <a:r>
              <a:rPr lang="fr-FR"/>
              <a:t> </a:t>
            </a:r>
            <a:r>
              <a:rPr lang="fr-FR"/>
              <a:t>powers</a:t>
            </a:r>
            <a:r>
              <a:rPr lang="fr-FR"/>
              <a:t> </a:t>
            </a:r>
            <a:r>
              <a:rPr lang="fr-FR"/>
              <a:t>is</a:t>
            </a:r>
            <a:r>
              <a:rPr lang="fr-FR"/>
              <a:t> (4) </a:t>
            </a:r>
            <a:r>
              <a:rPr lang="fr-FR"/>
              <a:t>called</a:t>
            </a:r>
            <a:r>
              <a:rPr lang="fr-FR"/>
              <a:t> the </a:t>
            </a:r>
            <a:r>
              <a:rPr lang="fr-FR"/>
              <a:t>radiosity</a:t>
            </a:r>
            <a:r>
              <a:rPr lang="fr-FR"/>
              <a:t> and </a:t>
            </a:r>
            <a:r>
              <a:rPr lang="fr-FR"/>
              <a:t>noted</a:t>
            </a:r>
            <a:r>
              <a:rPr lang="fr-FR"/>
              <a:t> J. </a:t>
            </a:r>
            <a:r>
              <a:rPr lang="fr-FR"/>
              <a:t>it</a:t>
            </a:r>
            <a:r>
              <a:rPr lang="fr-FR"/>
              <a:t> </a:t>
            </a:r>
            <a:r>
              <a:rPr lang="fr-FR"/>
              <a:t>is</a:t>
            </a:r>
            <a:r>
              <a:rPr lang="fr-FR"/>
              <a:t> the total radiant flux </a:t>
            </a:r>
            <a:r>
              <a:rPr lang="fr-FR"/>
              <a:t>leaving</a:t>
            </a:r>
            <a:r>
              <a:rPr lang="fr-FR"/>
              <a:t> the surface per unit area. All of </a:t>
            </a:r>
            <a:r>
              <a:rPr lang="fr-FR"/>
              <a:t>these</a:t>
            </a:r>
            <a:r>
              <a:rPr lang="fr-FR"/>
              <a:t> </a:t>
            </a:r>
            <a:r>
              <a:rPr lang="fr-FR"/>
              <a:t>terms</a:t>
            </a:r>
            <a:r>
              <a:rPr lang="fr-FR"/>
              <a:t> (5) </a:t>
            </a:r>
            <a:r>
              <a:rPr lang="fr-FR"/>
              <a:t>here</a:t>
            </a:r>
            <a:r>
              <a:rPr lang="fr-FR"/>
              <a:t> have a unit of watt per square </a:t>
            </a:r>
            <a:r>
              <a:rPr lang="fr-FR"/>
              <a:t>meter</a:t>
            </a:r>
            <a:r>
              <a:rPr lang="fr-FR"/>
              <a:t>, and </a:t>
            </a:r>
            <a:r>
              <a:rPr lang="fr-FR"/>
              <a:t>both</a:t>
            </a:r>
            <a:r>
              <a:rPr lang="fr-FR"/>
              <a:t> </a:t>
            </a:r>
            <a:r>
              <a:rPr lang="fr-FR"/>
              <a:t>material</a:t>
            </a:r>
            <a:r>
              <a:rPr lang="fr-FR"/>
              <a:t> </a:t>
            </a:r>
            <a:r>
              <a:rPr lang="fr-FR"/>
              <a:t>properties</a:t>
            </a:r>
            <a:r>
              <a:rPr lang="fr-FR"/>
              <a:t> (6) </a:t>
            </a:r>
            <a:r>
              <a:rPr lang="fr-FR"/>
              <a:t>reflection</a:t>
            </a:r>
            <a:r>
              <a:rPr lang="fr-FR"/>
              <a:t> and </a:t>
            </a:r>
            <a:r>
              <a:rPr lang="fr-FR"/>
              <a:t>emission</a:t>
            </a:r>
            <a:r>
              <a:rPr lang="fr-FR"/>
              <a:t> coefficients have no unit.</a:t>
            </a:r>
            <a:endParaRPr/>
          </a:p>
        </p:txBody>
      </p:sp>
      <p:sp>
        <p:nvSpPr>
          <p:cNvPr id="709037969" name="Espace réservé du numéro de diapositive 3"/>
          <p:cNvSpPr>
            <a:spLocks noGrp="1"/>
          </p:cNvSpPr>
          <p:nvPr>
            <p:ph type="sldNum" sz="quarter" idx="10"/>
          </p:nvPr>
        </p:nvSpPr>
        <p:spPr bwMode="auto"/>
        <p:txBody>
          <a:bodyPr/>
          <a:lstStyle/>
          <a:p>
            <a:pPr>
              <a:defRPr/>
            </a:pPr>
            <a:fld id="{0A3116E3-3707-51FA-0012-8E636FE289CB}" type="slidenum">
              <a:rPr lang="fr-FR"/>
              <a:t/>
            </a:fld>
            <a:endParaRPr lang="fr-F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31370303" name="Espace réservé de l'image des diapositives 1"/>
          <p:cNvSpPr>
            <a:spLocks noChangeAspect="1" noGrp="1" noRot="1"/>
          </p:cNvSpPr>
          <p:nvPr>
            <p:ph type="sldImg"/>
          </p:nvPr>
        </p:nvSpPr>
        <p:spPr bwMode="auto"/>
      </p:sp>
      <p:sp>
        <p:nvSpPr>
          <p:cNvPr id="1529225974" name="Espace réservé des commentaires 2"/>
          <p:cNvSpPr>
            <a:spLocks noGrp="1"/>
          </p:cNvSpPr>
          <p:nvPr>
            <p:ph type="body" idx="1"/>
          </p:nvPr>
        </p:nvSpPr>
        <p:spPr bwMode="auto"/>
        <p:txBody>
          <a:bodyPr/>
          <a:lstStyle/>
          <a:p>
            <a:pPr>
              <a:defRPr/>
            </a:pPr>
            <a:r>
              <a:rPr lang="fr-FR"/>
              <a:t>What</a:t>
            </a:r>
            <a:r>
              <a:rPr lang="fr-FR"/>
              <a:t> </a:t>
            </a:r>
            <a:r>
              <a:rPr lang="fr-FR"/>
              <a:t>happens</a:t>
            </a:r>
            <a:r>
              <a:rPr lang="fr-FR"/>
              <a:t> </a:t>
            </a:r>
            <a:r>
              <a:rPr lang="fr-FR"/>
              <a:t>now</a:t>
            </a:r>
            <a:r>
              <a:rPr lang="fr-FR"/>
              <a:t> if </a:t>
            </a:r>
            <a:r>
              <a:rPr lang="fr-FR"/>
              <a:t>two</a:t>
            </a:r>
            <a:r>
              <a:rPr lang="fr-FR"/>
              <a:t> surfaces can exchange </a:t>
            </a:r>
            <a:r>
              <a:rPr lang="fr-FR"/>
              <a:t>heat</a:t>
            </a:r>
            <a:r>
              <a:rPr lang="fr-FR"/>
              <a:t> </a:t>
            </a:r>
            <a:r>
              <a:rPr lang="fr-FR"/>
              <a:t>with</a:t>
            </a:r>
            <a:r>
              <a:rPr lang="fr-FR"/>
              <a:t> </a:t>
            </a:r>
            <a:r>
              <a:rPr lang="fr-FR"/>
              <a:t>each</a:t>
            </a:r>
            <a:r>
              <a:rPr lang="fr-FR"/>
              <a:t> </a:t>
            </a:r>
            <a:r>
              <a:rPr lang="fr-FR"/>
              <a:t>other</a:t>
            </a:r>
            <a:r>
              <a:rPr lang="fr-FR"/>
              <a:t>. The first one (1) </a:t>
            </a:r>
            <a:r>
              <a:rPr lang="fr-FR"/>
              <a:t>will</a:t>
            </a:r>
            <a:r>
              <a:rPr lang="fr-FR"/>
              <a:t> </a:t>
            </a:r>
            <a:r>
              <a:rPr lang="fr-FR"/>
              <a:t>emit</a:t>
            </a:r>
            <a:r>
              <a:rPr lang="fr-FR"/>
              <a:t> a </a:t>
            </a:r>
            <a:r>
              <a:rPr lang="fr-FR"/>
              <a:t>given</a:t>
            </a:r>
            <a:r>
              <a:rPr lang="fr-FR"/>
              <a:t> </a:t>
            </a:r>
            <a:r>
              <a:rPr lang="fr-FR"/>
              <a:t>radiosity</a:t>
            </a:r>
            <a:r>
              <a:rPr lang="fr-FR"/>
              <a:t> in all directions. the (2) second one </a:t>
            </a:r>
            <a:r>
              <a:rPr lang="fr-FR"/>
              <a:t>will</a:t>
            </a:r>
            <a:r>
              <a:rPr lang="fr-FR"/>
              <a:t> </a:t>
            </a:r>
            <a:r>
              <a:rPr lang="fr-FR"/>
              <a:t>receive</a:t>
            </a:r>
            <a:r>
              <a:rPr lang="fr-FR"/>
              <a:t>, </a:t>
            </a:r>
            <a:r>
              <a:rPr lang="fr-FR"/>
              <a:t>absorb</a:t>
            </a:r>
            <a:r>
              <a:rPr lang="fr-FR"/>
              <a:t> </a:t>
            </a:r>
            <a:r>
              <a:rPr lang="fr-FR"/>
              <a:t>some</a:t>
            </a:r>
            <a:r>
              <a:rPr lang="fr-FR"/>
              <a:t> of </a:t>
            </a:r>
            <a:r>
              <a:rPr lang="fr-FR"/>
              <a:t>this</a:t>
            </a:r>
            <a:r>
              <a:rPr lang="fr-FR"/>
              <a:t> radiant flux and </a:t>
            </a:r>
            <a:r>
              <a:rPr lang="fr-FR"/>
              <a:t>emit</a:t>
            </a:r>
            <a:r>
              <a:rPr lang="fr-FR"/>
              <a:t> </a:t>
            </a:r>
            <a:r>
              <a:rPr lang="fr-FR"/>
              <a:t>its</a:t>
            </a:r>
            <a:r>
              <a:rPr lang="fr-FR"/>
              <a:t> </a:t>
            </a:r>
            <a:r>
              <a:rPr lang="fr-FR"/>
              <a:t>own</a:t>
            </a:r>
            <a:r>
              <a:rPr lang="fr-FR"/>
              <a:t> </a:t>
            </a:r>
            <a:r>
              <a:rPr lang="fr-FR"/>
              <a:t>radiosity</a:t>
            </a:r>
            <a:r>
              <a:rPr lang="fr-FR"/>
              <a:t> in all directions, </a:t>
            </a:r>
            <a:r>
              <a:rPr lang="fr-FR"/>
              <a:t>including</a:t>
            </a:r>
            <a:r>
              <a:rPr lang="fr-FR"/>
              <a:t> </a:t>
            </a:r>
            <a:r>
              <a:rPr lang="fr-FR"/>
              <a:t>towards</a:t>
            </a:r>
            <a:r>
              <a:rPr lang="fr-FR"/>
              <a:t> the first surface. (3) </a:t>
            </a:r>
            <a:r>
              <a:rPr lang="fr-FR"/>
              <a:t>both</a:t>
            </a:r>
            <a:r>
              <a:rPr lang="fr-FR"/>
              <a:t> </a:t>
            </a:r>
            <a:r>
              <a:rPr lang="fr-FR"/>
              <a:t>radiosities</a:t>
            </a:r>
            <a:r>
              <a:rPr lang="fr-FR"/>
              <a:t> </a:t>
            </a:r>
            <a:r>
              <a:rPr lang="fr-FR"/>
              <a:t>interact</a:t>
            </a:r>
            <a:r>
              <a:rPr lang="fr-FR"/>
              <a:t> </a:t>
            </a:r>
            <a:r>
              <a:rPr lang="fr-FR"/>
              <a:t>with</a:t>
            </a:r>
            <a:r>
              <a:rPr lang="fr-FR"/>
              <a:t> </a:t>
            </a:r>
            <a:r>
              <a:rPr lang="fr-FR"/>
              <a:t>each</a:t>
            </a:r>
            <a:r>
              <a:rPr lang="fr-FR"/>
              <a:t> </a:t>
            </a:r>
            <a:r>
              <a:rPr lang="fr-FR"/>
              <a:t>other</a:t>
            </a:r>
            <a:r>
              <a:rPr lang="fr-FR"/>
              <a:t> and </a:t>
            </a:r>
            <a:r>
              <a:rPr lang="fr-FR"/>
              <a:t>it</a:t>
            </a:r>
            <a:r>
              <a:rPr lang="fr-FR"/>
              <a:t> </a:t>
            </a:r>
            <a:r>
              <a:rPr lang="fr-FR"/>
              <a:t>seems</a:t>
            </a:r>
            <a:r>
              <a:rPr lang="fr-FR"/>
              <a:t> like </a:t>
            </a:r>
            <a:r>
              <a:rPr lang="fr-FR"/>
              <a:t>they</a:t>
            </a:r>
            <a:r>
              <a:rPr lang="fr-FR"/>
              <a:t> </a:t>
            </a:r>
            <a:r>
              <a:rPr lang="fr-FR"/>
              <a:t>won’t</a:t>
            </a:r>
            <a:r>
              <a:rPr lang="fr-FR"/>
              <a:t> </a:t>
            </a:r>
            <a:r>
              <a:rPr lang="fr-FR"/>
              <a:t>be</a:t>
            </a:r>
            <a:r>
              <a:rPr lang="fr-FR"/>
              <a:t> </a:t>
            </a:r>
            <a:r>
              <a:rPr lang="fr-FR"/>
              <a:t>easy</a:t>
            </a:r>
            <a:r>
              <a:rPr lang="fr-FR"/>
              <a:t> to </a:t>
            </a:r>
            <a:r>
              <a:rPr lang="fr-FR"/>
              <a:t>calculate</a:t>
            </a:r>
            <a:r>
              <a:rPr lang="fr-FR"/>
              <a:t>. if </a:t>
            </a:r>
            <a:r>
              <a:rPr lang="fr-FR"/>
              <a:t>there</a:t>
            </a:r>
            <a:r>
              <a:rPr lang="fr-FR"/>
              <a:t> are (4) </a:t>
            </a:r>
            <a:r>
              <a:rPr lang="fr-FR"/>
              <a:t>three</a:t>
            </a:r>
            <a:r>
              <a:rPr lang="fr-FR"/>
              <a:t> or more </a:t>
            </a:r>
            <a:r>
              <a:rPr lang="fr-FR"/>
              <a:t>walls</a:t>
            </a:r>
            <a:r>
              <a:rPr lang="fr-FR"/>
              <a:t> </a:t>
            </a:r>
            <a:r>
              <a:rPr lang="fr-FR"/>
              <a:t>facing</a:t>
            </a:r>
            <a:r>
              <a:rPr lang="fr-FR"/>
              <a:t> </a:t>
            </a:r>
            <a:r>
              <a:rPr lang="fr-FR"/>
              <a:t>each</a:t>
            </a:r>
            <a:r>
              <a:rPr lang="fr-FR"/>
              <a:t> </a:t>
            </a:r>
            <a:r>
              <a:rPr lang="fr-FR"/>
              <a:t>other</a:t>
            </a:r>
            <a:r>
              <a:rPr lang="fr-FR"/>
              <a:t>, all </a:t>
            </a:r>
            <a:r>
              <a:rPr lang="fr-FR"/>
              <a:t>radiosities</a:t>
            </a:r>
            <a:r>
              <a:rPr lang="fr-FR"/>
              <a:t> are </a:t>
            </a:r>
            <a:r>
              <a:rPr lang="fr-FR"/>
              <a:t>interdependent</a:t>
            </a:r>
            <a:r>
              <a:rPr lang="fr-FR"/>
              <a:t> and </a:t>
            </a:r>
            <a:r>
              <a:rPr lang="fr-FR"/>
              <a:t>we</a:t>
            </a:r>
            <a:r>
              <a:rPr lang="fr-FR"/>
              <a:t> </a:t>
            </a:r>
            <a:r>
              <a:rPr lang="fr-FR"/>
              <a:t>need</a:t>
            </a:r>
            <a:r>
              <a:rPr lang="fr-FR"/>
              <a:t> </a:t>
            </a:r>
            <a:r>
              <a:rPr lang="fr-FR"/>
              <a:t>their</a:t>
            </a:r>
            <a:r>
              <a:rPr lang="fr-FR"/>
              <a:t> values to </a:t>
            </a:r>
            <a:r>
              <a:rPr lang="fr-FR"/>
              <a:t>calculate</a:t>
            </a:r>
            <a:r>
              <a:rPr lang="fr-FR"/>
              <a:t> (5)</a:t>
            </a:r>
            <a:r>
              <a:rPr lang="fr-FR"/>
              <a:t>unknown</a:t>
            </a:r>
            <a:r>
              <a:rPr lang="fr-FR"/>
              <a:t> </a:t>
            </a:r>
            <a:r>
              <a:rPr lang="fr-FR"/>
              <a:t>temperatures</a:t>
            </a:r>
            <a:r>
              <a:rPr lang="fr-FR"/>
              <a:t> or </a:t>
            </a:r>
            <a:r>
              <a:rPr lang="fr-FR"/>
              <a:t>prescribed</a:t>
            </a:r>
            <a:r>
              <a:rPr lang="fr-FR"/>
              <a:t> power on </a:t>
            </a:r>
            <a:r>
              <a:rPr lang="fr-FR"/>
              <a:t>each</a:t>
            </a:r>
            <a:r>
              <a:rPr lang="fr-FR"/>
              <a:t> </a:t>
            </a:r>
            <a:r>
              <a:rPr lang="fr-FR"/>
              <a:t>wall</a:t>
            </a:r>
            <a:r>
              <a:rPr lang="fr-FR"/>
              <a:t>.</a:t>
            </a:r>
            <a:endParaRPr/>
          </a:p>
          <a:p>
            <a:pPr>
              <a:defRPr/>
            </a:pPr>
            <a:r>
              <a:rPr lang="fr-FR"/>
              <a:t>Let’s</a:t>
            </a:r>
            <a:r>
              <a:rPr lang="fr-FR"/>
              <a:t> call (6) phi the net </a:t>
            </a:r>
            <a:r>
              <a:rPr lang="fr-FR"/>
              <a:t>heat</a:t>
            </a:r>
            <a:r>
              <a:rPr lang="fr-FR"/>
              <a:t> flux </a:t>
            </a:r>
            <a:r>
              <a:rPr lang="fr-FR"/>
              <a:t>leaving</a:t>
            </a:r>
            <a:r>
              <a:rPr lang="fr-FR"/>
              <a:t> a </a:t>
            </a:r>
            <a:r>
              <a:rPr lang="fr-FR"/>
              <a:t>wall</a:t>
            </a:r>
            <a:r>
              <a:rPr lang="fr-FR"/>
              <a:t>, </a:t>
            </a:r>
            <a:r>
              <a:rPr lang="fr-FR"/>
              <a:t>that</a:t>
            </a:r>
            <a:r>
              <a:rPr lang="fr-FR"/>
              <a:t> </a:t>
            </a:r>
            <a:r>
              <a:rPr lang="fr-FR"/>
              <a:t>is</a:t>
            </a:r>
            <a:r>
              <a:rPr lang="fr-FR"/>
              <a:t> the power </a:t>
            </a:r>
            <a:r>
              <a:rPr lang="fr-FR"/>
              <a:t>it</a:t>
            </a:r>
            <a:r>
              <a:rPr lang="fr-FR"/>
              <a:t> </a:t>
            </a:r>
            <a:r>
              <a:rPr lang="fr-FR"/>
              <a:t>emits</a:t>
            </a:r>
            <a:r>
              <a:rPr lang="fr-FR"/>
              <a:t> minus the power </a:t>
            </a:r>
            <a:r>
              <a:rPr lang="fr-FR"/>
              <a:t>it</a:t>
            </a:r>
            <a:r>
              <a:rPr lang="fr-FR"/>
              <a:t> </a:t>
            </a:r>
            <a:r>
              <a:rPr lang="fr-FR"/>
              <a:t>receives</a:t>
            </a:r>
            <a:r>
              <a:rPr lang="fr-FR"/>
              <a:t>. </a:t>
            </a:r>
            <a:r>
              <a:rPr lang="fr-FR"/>
              <a:t>we</a:t>
            </a:r>
            <a:r>
              <a:rPr lang="fr-FR"/>
              <a:t> </a:t>
            </a:r>
            <a:r>
              <a:rPr lang="fr-FR"/>
              <a:t>will</a:t>
            </a:r>
            <a:r>
              <a:rPr lang="fr-FR"/>
              <a:t> (7) </a:t>
            </a:r>
            <a:r>
              <a:rPr lang="fr-FR"/>
              <a:t>essentially</a:t>
            </a:r>
            <a:r>
              <a:rPr lang="fr-FR"/>
              <a:t> use </a:t>
            </a:r>
            <a:r>
              <a:rPr lang="fr-FR"/>
              <a:t>two</a:t>
            </a:r>
            <a:r>
              <a:rPr lang="fr-FR"/>
              <a:t> formulas to </a:t>
            </a:r>
            <a:r>
              <a:rPr lang="fr-FR"/>
              <a:t>calculate</a:t>
            </a:r>
            <a:r>
              <a:rPr lang="fr-FR"/>
              <a:t> </a:t>
            </a:r>
            <a:r>
              <a:rPr lang="fr-FR"/>
              <a:t>everything</a:t>
            </a:r>
            <a:r>
              <a:rPr lang="fr-FR"/>
              <a:t> (pause)</a:t>
            </a:r>
            <a:endParaRPr/>
          </a:p>
        </p:txBody>
      </p:sp>
      <p:sp>
        <p:nvSpPr>
          <p:cNvPr id="960511174" name="Espace réservé du numéro de diapositive 3"/>
          <p:cNvSpPr>
            <a:spLocks noGrp="1"/>
          </p:cNvSpPr>
          <p:nvPr>
            <p:ph type="sldNum" sz="quarter" idx="10"/>
          </p:nvPr>
        </p:nvSpPr>
        <p:spPr bwMode="auto"/>
        <p:txBody>
          <a:bodyPr/>
          <a:lstStyle/>
          <a:p>
            <a:pPr>
              <a:defRPr/>
            </a:pPr>
            <a:fld id="{07D26D82-AB1B-050C-17E5-D1535C10DD19}" type="slidenum">
              <a:rPr lang="fr-FR"/>
              <a:t/>
            </a:fld>
            <a:endParaRPr lang="fr-F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18074488" name="Slide Image Placeholder 1"/>
          <p:cNvSpPr>
            <a:spLocks noChangeAspect="1" noGrp="1" noRot="1"/>
          </p:cNvSpPr>
          <p:nvPr>
            <p:ph type="sldImg"/>
          </p:nvPr>
        </p:nvSpPr>
        <p:spPr bwMode="auto"/>
      </p:sp>
      <p:sp>
        <p:nvSpPr>
          <p:cNvPr id="947074715" name="Notes Placeholder 2"/>
          <p:cNvSpPr>
            <a:spLocks noGrp="1"/>
          </p:cNvSpPr>
          <p:nvPr>
            <p:ph type="body" idx="1"/>
          </p:nvPr>
        </p:nvSpPr>
        <p:spPr bwMode="auto"/>
        <p:txBody>
          <a:bodyPr/>
          <a:lstStyle/>
          <a:p>
            <a:pPr>
              <a:defRPr/>
            </a:pPr>
            <a:endParaRPr/>
          </a:p>
        </p:txBody>
      </p:sp>
      <p:sp>
        <p:nvSpPr>
          <p:cNvPr id="2132542158" name="Slide Number Placeholder 3"/>
          <p:cNvSpPr>
            <a:spLocks noGrp="1"/>
          </p:cNvSpPr>
          <p:nvPr>
            <p:ph type="sldNum" sz="quarter" idx="10"/>
          </p:nvPr>
        </p:nvSpPr>
        <p:spPr bwMode="auto"/>
        <p:txBody>
          <a:bodyPr/>
          <a:lstStyle/>
          <a:p>
            <a:pPr>
              <a:defRPr/>
            </a:pPr>
            <a:fld id="{ACAD476D-48D7-1040-8D2F-5F89DBC899D5}" type="slidenum">
              <a:rPr/>
              <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6136144" name="Espace réservé de l'image des diapositives 1"/>
          <p:cNvSpPr>
            <a:spLocks noChangeAspect="1" noGrp="1" noRot="1"/>
          </p:cNvSpPr>
          <p:nvPr>
            <p:ph type="sldImg"/>
          </p:nvPr>
        </p:nvSpPr>
        <p:spPr bwMode="auto"/>
      </p:sp>
      <p:sp>
        <p:nvSpPr>
          <p:cNvPr id="517651312" name="Espace réservé des commentaires 2"/>
          <p:cNvSpPr>
            <a:spLocks noGrp="1"/>
          </p:cNvSpPr>
          <p:nvPr>
            <p:ph type="body" idx="1"/>
          </p:nvPr>
        </p:nvSpPr>
        <p:spPr bwMode="auto"/>
        <p:txBody>
          <a:bodyPr/>
          <a:lstStyle/>
          <a:p>
            <a:pPr>
              <a:defRPr/>
            </a:pPr>
            <a:r>
              <a:rPr lang="fr-FR"/>
              <a:t>Here</a:t>
            </a:r>
            <a:r>
              <a:rPr lang="fr-FR"/>
              <a:t> </a:t>
            </a:r>
            <a:r>
              <a:rPr lang="fr-FR"/>
              <a:t>is</a:t>
            </a:r>
            <a:r>
              <a:rPr lang="fr-FR"/>
              <a:t> a </a:t>
            </a:r>
            <a:r>
              <a:rPr lang="fr-FR"/>
              <a:t>summary</a:t>
            </a:r>
            <a:r>
              <a:rPr lang="fr-FR"/>
              <a:t> of how to solve a </a:t>
            </a:r>
            <a:r>
              <a:rPr lang="fr-FR"/>
              <a:t>longwave</a:t>
            </a:r>
            <a:r>
              <a:rPr lang="fr-FR"/>
              <a:t> radiative </a:t>
            </a:r>
            <a:r>
              <a:rPr lang="fr-FR"/>
              <a:t>heat</a:t>
            </a:r>
            <a:r>
              <a:rPr lang="fr-FR"/>
              <a:t> exchange </a:t>
            </a:r>
            <a:r>
              <a:rPr lang="fr-FR"/>
              <a:t>problem</a:t>
            </a:r>
            <a:r>
              <a:rPr lang="fr-FR"/>
              <a:t> in a building. </a:t>
            </a:r>
            <a:r>
              <a:rPr lang="fr-FR"/>
              <a:t>Several</a:t>
            </a:r>
            <a:r>
              <a:rPr lang="fr-FR"/>
              <a:t> </a:t>
            </a:r>
            <a:r>
              <a:rPr lang="fr-FR"/>
              <a:t>walls</a:t>
            </a:r>
            <a:r>
              <a:rPr lang="fr-FR"/>
              <a:t> (1) are </a:t>
            </a:r>
            <a:r>
              <a:rPr lang="fr-FR"/>
              <a:t>facing</a:t>
            </a:r>
            <a:r>
              <a:rPr lang="fr-FR"/>
              <a:t> </a:t>
            </a:r>
            <a:r>
              <a:rPr lang="fr-FR"/>
              <a:t>each</a:t>
            </a:r>
            <a:r>
              <a:rPr lang="fr-FR"/>
              <a:t> </a:t>
            </a:r>
            <a:r>
              <a:rPr lang="fr-FR"/>
              <a:t>other</a:t>
            </a:r>
            <a:r>
              <a:rPr lang="fr-FR"/>
              <a:t>, and </a:t>
            </a:r>
            <a:r>
              <a:rPr lang="fr-FR"/>
              <a:t>either</a:t>
            </a:r>
            <a:r>
              <a:rPr lang="fr-FR"/>
              <a:t> the </a:t>
            </a:r>
            <a:r>
              <a:rPr lang="fr-FR"/>
              <a:t>temperature</a:t>
            </a:r>
            <a:r>
              <a:rPr lang="fr-FR"/>
              <a:t> or the net </a:t>
            </a:r>
            <a:r>
              <a:rPr lang="fr-FR"/>
              <a:t>heat</a:t>
            </a:r>
            <a:r>
              <a:rPr lang="fr-FR"/>
              <a:t> flux </a:t>
            </a:r>
            <a:r>
              <a:rPr lang="fr-FR"/>
              <a:t>should</a:t>
            </a:r>
            <a:r>
              <a:rPr lang="fr-FR"/>
              <a:t> </a:t>
            </a:r>
            <a:r>
              <a:rPr lang="fr-FR"/>
              <a:t>be</a:t>
            </a:r>
            <a:r>
              <a:rPr lang="fr-FR"/>
              <a:t> </a:t>
            </a:r>
            <a:r>
              <a:rPr lang="fr-FR"/>
              <a:t>known</a:t>
            </a:r>
            <a:r>
              <a:rPr lang="fr-FR"/>
              <a:t> for </a:t>
            </a:r>
            <a:r>
              <a:rPr lang="fr-FR"/>
              <a:t>each</a:t>
            </a:r>
            <a:r>
              <a:rPr lang="fr-FR"/>
              <a:t> of </a:t>
            </a:r>
            <a:r>
              <a:rPr lang="fr-FR"/>
              <a:t>them</a:t>
            </a:r>
            <a:r>
              <a:rPr lang="fr-FR"/>
              <a:t>. (2) first, I </a:t>
            </a:r>
            <a:r>
              <a:rPr lang="fr-FR"/>
              <a:t>need</a:t>
            </a:r>
            <a:r>
              <a:rPr lang="fr-FR"/>
              <a:t> the </a:t>
            </a:r>
            <a:r>
              <a:rPr lang="fr-FR"/>
              <a:t>view</a:t>
            </a:r>
            <a:r>
              <a:rPr lang="fr-FR"/>
              <a:t> </a:t>
            </a:r>
            <a:r>
              <a:rPr lang="fr-FR"/>
              <a:t>factors</a:t>
            </a:r>
            <a:r>
              <a:rPr lang="fr-FR"/>
              <a:t> </a:t>
            </a:r>
            <a:r>
              <a:rPr lang="fr-FR"/>
              <a:t>between</a:t>
            </a:r>
            <a:r>
              <a:rPr lang="fr-FR"/>
              <a:t> all </a:t>
            </a:r>
            <a:r>
              <a:rPr lang="fr-FR"/>
              <a:t>walls</a:t>
            </a:r>
            <a:r>
              <a:rPr lang="fr-FR"/>
              <a:t>. I can </a:t>
            </a:r>
            <a:r>
              <a:rPr lang="fr-FR"/>
              <a:t>find</a:t>
            </a:r>
            <a:r>
              <a:rPr lang="fr-FR"/>
              <a:t> </a:t>
            </a:r>
            <a:r>
              <a:rPr lang="fr-FR"/>
              <a:t>them</a:t>
            </a:r>
            <a:r>
              <a:rPr lang="fr-FR"/>
              <a:t> in an abacus or </a:t>
            </a:r>
            <a:r>
              <a:rPr lang="fr-FR"/>
              <a:t>with</a:t>
            </a:r>
            <a:r>
              <a:rPr lang="fr-FR"/>
              <a:t> </a:t>
            </a:r>
            <a:r>
              <a:rPr lang="fr-FR"/>
              <a:t>some</a:t>
            </a:r>
            <a:r>
              <a:rPr lang="fr-FR"/>
              <a:t> formulas.</a:t>
            </a:r>
            <a:endParaRPr/>
          </a:p>
          <a:p>
            <a:pPr>
              <a:defRPr/>
            </a:pPr>
            <a:r>
              <a:rPr lang="fr-FR"/>
              <a:t>Then</a:t>
            </a:r>
            <a:r>
              <a:rPr lang="fr-FR"/>
              <a:t>, (3) use the </a:t>
            </a:r>
            <a:r>
              <a:rPr lang="fr-FR"/>
              <a:t>two</a:t>
            </a:r>
            <a:r>
              <a:rPr lang="fr-FR"/>
              <a:t> </a:t>
            </a:r>
            <a:r>
              <a:rPr lang="fr-FR"/>
              <a:t>equations</a:t>
            </a:r>
            <a:r>
              <a:rPr lang="fr-FR"/>
              <a:t> I </a:t>
            </a:r>
            <a:r>
              <a:rPr lang="fr-FR"/>
              <a:t>just</a:t>
            </a:r>
            <a:r>
              <a:rPr lang="fr-FR"/>
              <a:t> </a:t>
            </a:r>
            <a:r>
              <a:rPr lang="fr-FR"/>
              <a:t>showed</a:t>
            </a:r>
            <a:r>
              <a:rPr lang="fr-FR"/>
              <a:t> to come up </a:t>
            </a:r>
            <a:r>
              <a:rPr lang="fr-FR"/>
              <a:t>with</a:t>
            </a:r>
            <a:r>
              <a:rPr lang="fr-FR"/>
              <a:t> </a:t>
            </a:r>
            <a:r>
              <a:rPr lang="fr-FR"/>
              <a:t>either</a:t>
            </a:r>
            <a:r>
              <a:rPr lang="fr-FR"/>
              <a:t> an </a:t>
            </a:r>
            <a:r>
              <a:rPr lang="fr-FR"/>
              <a:t>electrical</a:t>
            </a:r>
            <a:r>
              <a:rPr lang="fr-FR"/>
              <a:t> circuit, or a system of </a:t>
            </a:r>
            <a:r>
              <a:rPr lang="fr-FR"/>
              <a:t>linear</a:t>
            </a:r>
            <a:r>
              <a:rPr lang="fr-FR"/>
              <a:t> </a:t>
            </a:r>
            <a:r>
              <a:rPr lang="fr-FR"/>
              <a:t>equations</a:t>
            </a:r>
            <a:r>
              <a:rPr lang="fr-FR"/>
              <a:t>. You can solve </a:t>
            </a:r>
            <a:r>
              <a:rPr lang="fr-FR"/>
              <a:t>it</a:t>
            </a:r>
            <a:r>
              <a:rPr lang="fr-FR"/>
              <a:t> to </a:t>
            </a:r>
            <a:r>
              <a:rPr lang="fr-FR"/>
              <a:t>get</a:t>
            </a:r>
            <a:r>
              <a:rPr lang="fr-FR"/>
              <a:t> all </a:t>
            </a:r>
            <a:r>
              <a:rPr lang="fr-FR"/>
              <a:t>radiosities</a:t>
            </a:r>
            <a:r>
              <a:rPr lang="fr-FR"/>
              <a:t> at once.</a:t>
            </a:r>
            <a:endParaRPr/>
          </a:p>
          <a:p>
            <a:pPr>
              <a:defRPr/>
            </a:pPr>
            <a:r>
              <a:rPr lang="fr-FR"/>
              <a:t>Once </a:t>
            </a:r>
            <a:r>
              <a:rPr lang="fr-FR"/>
              <a:t>these</a:t>
            </a:r>
            <a:r>
              <a:rPr lang="fr-FR"/>
              <a:t> are </a:t>
            </a:r>
            <a:r>
              <a:rPr lang="fr-FR"/>
              <a:t>known</a:t>
            </a:r>
            <a:r>
              <a:rPr lang="fr-FR"/>
              <a:t>, </a:t>
            </a:r>
            <a:r>
              <a:rPr lang="fr-FR"/>
              <a:t>you</a:t>
            </a:r>
            <a:r>
              <a:rPr lang="fr-FR"/>
              <a:t> can (4) </a:t>
            </a:r>
            <a:r>
              <a:rPr lang="fr-FR"/>
              <a:t>calculate</a:t>
            </a:r>
            <a:r>
              <a:rPr lang="fr-FR"/>
              <a:t> the </a:t>
            </a:r>
            <a:r>
              <a:rPr lang="fr-FR"/>
              <a:t>remaining</a:t>
            </a:r>
            <a:r>
              <a:rPr lang="fr-FR"/>
              <a:t> </a:t>
            </a:r>
            <a:r>
              <a:rPr lang="fr-FR"/>
              <a:t>temperatures</a:t>
            </a:r>
            <a:r>
              <a:rPr lang="fr-FR"/>
              <a:t> and </a:t>
            </a:r>
            <a:r>
              <a:rPr lang="fr-FR"/>
              <a:t>heat</a:t>
            </a:r>
            <a:r>
              <a:rPr lang="fr-FR"/>
              <a:t> fluxes </a:t>
            </a:r>
            <a:r>
              <a:rPr lang="fr-FR"/>
              <a:t>that</a:t>
            </a:r>
            <a:r>
              <a:rPr lang="fr-FR"/>
              <a:t> </a:t>
            </a:r>
            <a:r>
              <a:rPr lang="fr-FR"/>
              <a:t>were</a:t>
            </a:r>
            <a:r>
              <a:rPr lang="fr-FR"/>
              <a:t> </a:t>
            </a:r>
            <a:r>
              <a:rPr lang="fr-FR"/>
              <a:t>initially</a:t>
            </a:r>
            <a:r>
              <a:rPr lang="fr-FR"/>
              <a:t> </a:t>
            </a:r>
            <a:r>
              <a:rPr lang="fr-FR"/>
              <a:t>unknown</a:t>
            </a:r>
            <a:r>
              <a:rPr lang="fr-FR"/>
              <a:t>,</a:t>
            </a:r>
            <a:endParaRPr/>
          </a:p>
          <a:p>
            <a:pPr>
              <a:defRPr/>
            </a:pPr>
            <a:endParaRPr lang="fr-FR"/>
          </a:p>
        </p:txBody>
      </p:sp>
      <p:sp>
        <p:nvSpPr>
          <p:cNvPr id="24836969" name="Espace réservé du numéro de diapositive 3"/>
          <p:cNvSpPr>
            <a:spLocks noGrp="1"/>
          </p:cNvSpPr>
          <p:nvPr>
            <p:ph type="sldNum" sz="quarter" idx="10"/>
          </p:nvPr>
        </p:nvSpPr>
        <p:spPr bwMode="auto"/>
        <p:txBody>
          <a:bodyPr/>
          <a:lstStyle/>
          <a:p>
            <a:pPr>
              <a:defRPr/>
            </a:pPr>
            <a:fld id="{DCAA1B3E-0E12-3CDE-3045-D3740E001C3C}" type="slidenum">
              <a:rPr lang="fr-FR"/>
              <a:t/>
            </a:fld>
            <a:endParaRPr lang="fr-F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59377129" name="Slide Image Placeholder 1"/>
          <p:cNvSpPr>
            <a:spLocks noChangeAspect="1" noGrp="1" noRot="1"/>
          </p:cNvSpPr>
          <p:nvPr>
            <p:ph type="sldImg"/>
          </p:nvPr>
        </p:nvSpPr>
        <p:spPr bwMode="auto"/>
      </p:sp>
      <p:sp>
        <p:nvSpPr>
          <p:cNvPr id="715803645" name="Notes Placeholder 2"/>
          <p:cNvSpPr>
            <a:spLocks noGrp="1"/>
          </p:cNvSpPr>
          <p:nvPr>
            <p:ph type="body" idx="1"/>
          </p:nvPr>
        </p:nvSpPr>
        <p:spPr bwMode="auto"/>
        <p:txBody>
          <a:bodyPr/>
          <a:lstStyle/>
          <a:p>
            <a:pPr>
              <a:defRPr/>
            </a:pPr>
            <a:endParaRPr/>
          </a:p>
        </p:txBody>
      </p:sp>
      <p:sp>
        <p:nvSpPr>
          <p:cNvPr id="327710114" name="Slide Number Placeholder 3"/>
          <p:cNvSpPr>
            <a:spLocks noGrp="1"/>
          </p:cNvSpPr>
          <p:nvPr>
            <p:ph type="sldNum" sz="quarter" idx="10"/>
          </p:nvPr>
        </p:nvSpPr>
        <p:spPr bwMode="auto"/>
        <p:txBody>
          <a:bodyPr/>
          <a:lstStyle/>
          <a:p>
            <a:pPr>
              <a:defRPr/>
            </a:pPr>
            <a:fld id="{CCE5BB6B-377F-B981-B80A-0E3453396E53}" type="slidenum">
              <a:rPr/>
              <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36820368" name="Espace réservé de l'image des diapositives 1"/>
          <p:cNvSpPr>
            <a:spLocks noChangeAspect="1" noGrp="1" noRot="1"/>
          </p:cNvSpPr>
          <p:nvPr>
            <p:ph type="sldImg"/>
          </p:nvPr>
        </p:nvSpPr>
        <p:spPr bwMode="auto"/>
      </p:sp>
      <p:sp>
        <p:nvSpPr>
          <p:cNvPr id="641190836" name="Espace réservé des commentaires 2"/>
          <p:cNvSpPr>
            <a:spLocks noGrp="1"/>
          </p:cNvSpPr>
          <p:nvPr>
            <p:ph type="body" idx="1"/>
          </p:nvPr>
        </p:nvSpPr>
        <p:spPr bwMode="auto"/>
        <p:txBody>
          <a:bodyPr/>
          <a:lstStyle/>
          <a:p>
            <a:pPr>
              <a:defRPr/>
            </a:pPr>
            <a:r>
              <a:rPr lang="fr-FR"/>
              <a:t>The </a:t>
            </a:r>
            <a:r>
              <a:rPr lang="fr-FR"/>
              <a:t>average</a:t>
            </a:r>
            <a:r>
              <a:rPr lang="fr-FR"/>
              <a:t> radiative </a:t>
            </a:r>
            <a:r>
              <a:rPr lang="fr-FR"/>
              <a:t>temperature</a:t>
            </a:r>
            <a:r>
              <a:rPr lang="fr-FR"/>
              <a:t> </a:t>
            </a:r>
            <a:r>
              <a:rPr lang="fr-FR"/>
              <a:t>is</a:t>
            </a:r>
            <a:r>
              <a:rPr lang="fr-FR"/>
              <a:t> a </a:t>
            </a:r>
            <a:r>
              <a:rPr lang="fr-FR"/>
              <a:t>summary</a:t>
            </a:r>
            <a:r>
              <a:rPr lang="fr-FR"/>
              <a:t> of all radiative </a:t>
            </a:r>
            <a:r>
              <a:rPr lang="fr-FR"/>
              <a:t>heat</a:t>
            </a:r>
            <a:r>
              <a:rPr lang="fr-FR"/>
              <a:t> exchange </a:t>
            </a:r>
            <a:r>
              <a:rPr lang="fr-FR"/>
              <a:t>within</a:t>
            </a:r>
            <a:r>
              <a:rPr lang="fr-FR"/>
              <a:t> a room. (1) It can </a:t>
            </a:r>
            <a:r>
              <a:rPr lang="fr-FR"/>
              <a:t>be</a:t>
            </a:r>
            <a:r>
              <a:rPr lang="fr-FR"/>
              <a:t> </a:t>
            </a:r>
            <a:r>
              <a:rPr lang="fr-FR"/>
              <a:t>measured</a:t>
            </a:r>
            <a:r>
              <a:rPr lang="fr-FR"/>
              <a:t> </a:t>
            </a:r>
            <a:r>
              <a:rPr lang="fr-FR"/>
              <a:t>with</a:t>
            </a:r>
            <a:r>
              <a:rPr lang="fr-FR"/>
              <a:t> a </a:t>
            </a:r>
            <a:r>
              <a:rPr lang="fr-FR"/>
              <a:t>thermometer</a:t>
            </a:r>
            <a:r>
              <a:rPr lang="fr-FR"/>
              <a:t> </a:t>
            </a:r>
            <a:r>
              <a:rPr lang="fr-FR"/>
              <a:t>placed</a:t>
            </a:r>
            <a:r>
              <a:rPr lang="fr-FR"/>
              <a:t> </a:t>
            </a:r>
            <a:r>
              <a:rPr lang="fr-FR"/>
              <a:t>inside</a:t>
            </a:r>
            <a:r>
              <a:rPr lang="fr-FR"/>
              <a:t> a black bulb. </a:t>
            </a:r>
            <a:r>
              <a:rPr lang="fr-FR"/>
              <a:t>Its</a:t>
            </a:r>
            <a:r>
              <a:rPr lang="fr-FR"/>
              <a:t> value </a:t>
            </a:r>
            <a:r>
              <a:rPr lang="fr-FR"/>
              <a:t>is</a:t>
            </a:r>
            <a:r>
              <a:rPr lang="fr-FR"/>
              <a:t> the </a:t>
            </a:r>
            <a:r>
              <a:rPr lang="fr-FR"/>
              <a:t>outcome</a:t>
            </a:r>
            <a:r>
              <a:rPr lang="fr-FR"/>
              <a:t> of radiative </a:t>
            </a:r>
            <a:r>
              <a:rPr lang="fr-FR"/>
              <a:t>equilibrium</a:t>
            </a:r>
            <a:r>
              <a:rPr lang="fr-FR"/>
              <a:t> </a:t>
            </a:r>
            <a:r>
              <a:rPr lang="fr-FR"/>
              <a:t>between</a:t>
            </a:r>
            <a:r>
              <a:rPr lang="fr-FR"/>
              <a:t> </a:t>
            </a:r>
            <a:r>
              <a:rPr lang="fr-FR"/>
              <a:t>this</a:t>
            </a:r>
            <a:r>
              <a:rPr lang="fr-FR"/>
              <a:t> </a:t>
            </a:r>
            <a:r>
              <a:rPr lang="fr-FR"/>
              <a:t>sphere</a:t>
            </a:r>
            <a:r>
              <a:rPr lang="fr-FR"/>
              <a:t> and all </a:t>
            </a:r>
            <a:r>
              <a:rPr lang="fr-FR"/>
              <a:t>walls</a:t>
            </a:r>
            <a:r>
              <a:rPr lang="fr-FR"/>
              <a:t>.</a:t>
            </a:r>
            <a:endParaRPr/>
          </a:p>
          <a:p>
            <a:pPr>
              <a:defRPr/>
            </a:pPr>
            <a:r>
              <a:rPr lang="fr-FR"/>
              <a:t>A (2) </a:t>
            </a:r>
            <a:r>
              <a:rPr lang="fr-FR"/>
              <a:t>simplified</a:t>
            </a:r>
            <a:r>
              <a:rPr lang="fr-FR"/>
              <a:t> formula </a:t>
            </a:r>
            <a:r>
              <a:rPr lang="fr-FR"/>
              <a:t>is</a:t>
            </a:r>
            <a:r>
              <a:rPr lang="fr-FR"/>
              <a:t> </a:t>
            </a:r>
            <a:r>
              <a:rPr lang="fr-FR"/>
              <a:t>available</a:t>
            </a:r>
            <a:r>
              <a:rPr lang="fr-FR"/>
              <a:t> to </a:t>
            </a:r>
            <a:r>
              <a:rPr lang="fr-FR"/>
              <a:t>calculate</a:t>
            </a:r>
            <a:r>
              <a:rPr lang="fr-FR"/>
              <a:t> </a:t>
            </a:r>
            <a:r>
              <a:rPr lang="fr-FR"/>
              <a:t>it</a:t>
            </a:r>
            <a:r>
              <a:rPr lang="fr-FR"/>
              <a:t> </a:t>
            </a:r>
            <a:r>
              <a:rPr lang="fr-FR"/>
              <a:t>without</a:t>
            </a:r>
            <a:r>
              <a:rPr lang="fr-FR"/>
              <a:t> </a:t>
            </a:r>
            <a:r>
              <a:rPr lang="fr-FR"/>
              <a:t>view</a:t>
            </a:r>
            <a:r>
              <a:rPr lang="fr-FR"/>
              <a:t> </a:t>
            </a:r>
            <a:r>
              <a:rPr lang="fr-FR"/>
              <a:t>factors</a:t>
            </a:r>
            <a:r>
              <a:rPr lang="fr-FR"/>
              <a:t>, by </a:t>
            </a:r>
            <a:r>
              <a:rPr lang="fr-FR"/>
              <a:t>writing</a:t>
            </a:r>
            <a:r>
              <a:rPr lang="fr-FR"/>
              <a:t> the balance of all </a:t>
            </a:r>
            <a:r>
              <a:rPr lang="fr-FR"/>
              <a:t>heat</a:t>
            </a:r>
            <a:r>
              <a:rPr lang="fr-FR"/>
              <a:t> fluxes </a:t>
            </a:r>
            <a:r>
              <a:rPr lang="fr-FR"/>
              <a:t>incoming</a:t>
            </a:r>
            <a:r>
              <a:rPr lang="fr-FR"/>
              <a:t> to the </a:t>
            </a:r>
            <a:r>
              <a:rPr lang="fr-FR"/>
              <a:t>sphere</a:t>
            </a:r>
            <a:r>
              <a:rPr lang="fr-FR"/>
              <a:t> </a:t>
            </a:r>
            <a:r>
              <a:rPr lang="fr-FR"/>
              <a:t>with</a:t>
            </a:r>
            <a:r>
              <a:rPr lang="fr-FR"/>
              <a:t> a </a:t>
            </a:r>
            <a:r>
              <a:rPr lang="fr-FR"/>
              <a:t>simplified</a:t>
            </a:r>
            <a:r>
              <a:rPr lang="fr-FR"/>
              <a:t> formulation. This </a:t>
            </a:r>
            <a:r>
              <a:rPr lang="fr-FR"/>
              <a:t>is</a:t>
            </a:r>
            <a:r>
              <a:rPr lang="fr-FR"/>
              <a:t> </a:t>
            </a:r>
            <a:r>
              <a:rPr lang="fr-FR"/>
              <a:t>equivalent</a:t>
            </a:r>
            <a:r>
              <a:rPr lang="fr-FR"/>
              <a:t> to (3) </a:t>
            </a:r>
            <a:r>
              <a:rPr lang="fr-FR"/>
              <a:t>another</a:t>
            </a:r>
            <a:r>
              <a:rPr lang="fr-FR"/>
              <a:t> </a:t>
            </a:r>
            <a:r>
              <a:rPr lang="fr-FR"/>
              <a:t>kind</a:t>
            </a:r>
            <a:r>
              <a:rPr lang="fr-FR"/>
              <a:t> of </a:t>
            </a:r>
            <a:r>
              <a:rPr lang="fr-FR"/>
              <a:t>electrical</a:t>
            </a:r>
            <a:r>
              <a:rPr lang="fr-FR"/>
              <a:t> circuit, </a:t>
            </a:r>
            <a:r>
              <a:rPr lang="fr-FR"/>
              <a:t>where</a:t>
            </a:r>
            <a:r>
              <a:rPr lang="fr-FR"/>
              <a:t> </a:t>
            </a:r>
            <a:r>
              <a:rPr lang="fr-FR"/>
              <a:t>resistances</a:t>
            </a:r>
            <a:r>
              <a:rPr lang="fr-FR"/>
              <a:t> are (4) </a:t>
            </a:r>
            <a:r>
              <a:rPr lang="fr-FR"/>
              <a:t>given</a:t>
            </a:r>
            <a:r>
              <a:rPr lang="fr-FR"/>
              <a:t> by a </a:t>
            </a:r>
            <a:r>
              <a:rPr lang="fr-FR"/>
              <a:t>so</a:t>
            </a:r>
            <a:r>
              <a:rPr lang="fr-FR"/>
              <a:t> </a:t>
            </a:r>
            <a:r>
              <a:rPr lang="fr-FR"/>
              <a:t>called</a:t>
            </a:r>
            <a:r>
              <a:rPr lang="fr-FR"/>
              <a:t> radiative </a:t>
            </a:r>
            <a:r>
              <a:rPr lang="fr-FR"/>
              <a:t>heat</a:t>
            </a:r>
            <a:r>
              <a:rPr lang="fr-FR"/>
              <a:t> exchange coefficient.</a:t>
            </a:r>
            <a:endParaRPr/>
          </a:p>
        </p:txBody>
      </p:sp>
      <p:sp>
        <p:nvSpPr>
          <p:cNvPr id="1533668143" name="Espace réservé du numéro de diapositive 3"/>
          <p:cNvSpPr>
            <a:spLocks noGrp="1"/>
          </p:cNvSpPr>
          <p:nvPr>
            <p:ph type="sldNum" sz="quarter" idx="10"/>
          </p:nvPr>
        </p:nvSpPr>
        <p:spPr bwMode="auto"/>
        <p:txBody>
          <a:bodyPr/>
          <a:lstStyle/>
          <a:p>
            <a:pPr>
              <a:defRPr/>
            </a:pPr>
            <a:fld id="{6590E278-EE27-AE51-2745-473990F1D5A7}" type="slidenum">
              <a:rPr lang="fr-FR"/>
              <a:t/>
            </a:fld>
            <a:endParaRPr lang="fr-F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81630940" name="Espace réservé de l'image des diapositives 1"/>
          <p:cNvSpPr>
            <a:spLocks noChangeAspect="1" noGrp="1" noRot="1"/>
          </p:cNvSpPr>
          <p:nvPr>
            <p:ph type="sldImg"/>
          </p:nvPr>
        </p:nvSpPr>
        <p:spPr bwMode="auto"/>
      </p:sp>
      <p:sp>
        <p:nvSpPr>
          <p:cNvPr id="1178473285" name="Espace réservé des commentaires 2"/>
          <p:cNvSpPr>
            <a:spLocks noGrp="1"/>
          </p:cNvSpPr>
          <p:nvPr>
            <p:ph type="body" idx="1"/>
          </p:nvPr>
        </p:nvSpPr>
        <p:spPr bwMode="auto"/>
        <p:txBody>
          <a:bodyPr/>
          <a:lstStyle/>
          <a:p>
            <a:pPr>
              <a:defRPr/>
            </a:pPr>
            <a:r>
              <a:rPr lang="fr-FR"/>
              <a:t>This radiative </a:t>
            </a:r>
            <a:r>
              <a:rPr lang="fr-FR"/>
              <a:t>heat</a:t>
            </a:r>
            <a:r>
              <a:rPr lang="fr-FR"/>
              <a:t> exchange coefficient </a:t>
            </a:r>
            <a:r>
              <a:rPr lang="fr-FR"/>
              <a:t>is</a:t>
            </a:r>
            <a:r>
              <a:rPr lang="fr-FR"/>
              <a:t> a simplification </a:t>
            </a:r>
            <a:r>
              <a:rPr lang="fr-FR"/>
              <a:t>that</a:t>
            </a:r>
            <a:r>
              <a:rPr lang="fr-FR"/>
              <a:t> </a:t>
            </a:r>
            <a:r>
              <a:rPr lang="fr-FR"/>
              <a:t>allows</a:t>
            </a:r>
            <a:r>
              <a:rPr lang="fr-FR"/>
              <a:t> us to </a:t>
            </a:r>
            <a:r>
              <a:rPr lang="fr-FR"/>
              <a:t>picture</a:t>
            </a:r>
            <a:r>
              <a:rPr lang="fr-FR"/>
              <a:t> radiation as </a:t>
            </a:r>
            <a:r>
              <a:rPr lang="fr-FR"/>
              <a:t>we</a:t>
            </a:r>
            <a:r>
              <a:rPr lang="fr-FR"/>
              <a:t> </a:t>
            </a:r>
            <a:r>
              <a:rPr lang="fr-FR"/>
              <a:t>would</a:t>
            </a:r>
            <a:r>
              <a:rPr lang="fr-FR"/>
              <a:t> </a:t>
            </a:r>
            <a:r>
              <a:rPr lang="fr-FR"/>
              <a:t>picture</a:t>
            </a:r>
            <a:r>
              <a:rPr lang="fr-FR"/>
              <a:t> the </a:t>
            </a:r>
            <a:r>
              <a:rPr lang="fr-FR"/>
              <a:t>resistance</a:t>
            </a:r>
            <a:r>
              <a:rPr lang="fr-FR"/>
              <a:t> </a:t>
            </a:r>
            <a:r>
              <a:rPr lang="fr-FR"/>
              <a:t>between</a:t>
            </a:r>
            <a:r>
              <a:rPr lang="fr-FR"/>
              <a:t> the air and the </a:t>
            </a:r>
            <a:r>
              <a:rPr lang="fr-FR"/>
              <a:t>wall</a:t>
            </a:r>
            <a:r>
              <a:rPr lang="fr-FR"/>
              <a:t> </a:t>
            </a:r>
            <a:r>
              <a:rPr lang="fr-FR"/>
              <a:t>temperature</a:t>
            </a:r>
            <a:r>
              <a:rPr lang="fr-FR"/>
              <a:t>. The application of </a:t>
            </a:r>
            <a:r>
              <a:rPr lang="fr-FR"/>
              <a:t>this</a:t>
            </a:r>
            <a:r>
              <a:rPr lang="fr-FR"/>
              <a:t> </a:t>
            </a:r>
            <a:r>
              <a:rPr lang="fr-FR"/>
              <a:t>is</a:t>
            </a:r>
            <a:r>
              <a:rPr lang="fr-FR"/>
              <a:t> (1) the estimation of </a:t>
            </a:r>
            <a:r>
              <a:rPr lang="fr-FR"/>
              <a:t>comfort</a:t>
            </a:r>
            <a:r>
              <a:rPr lang="fr-FR"/>
              <a:t>. </a:t>
            </a:r>
            <a:r>
              <a:rPr lang="fr-FR"/>
              <a:t>What</a:t>
            </a:r>
            <a:r>
              <a:rPr lang="fr-FR"/>
              <a:t> </a:t>
            </a:r>
            <a:r>
              <a:rPr lang="fr-FR"/>
              <a:t>someone</a:t>
            </a:r>
            <a:r>
              <a:rPr lang="fr-FR"/>
              <a:t> </a:t>
            </a:r>
            <a:r>
              <a:rPr lang="fr-FR"/>
              <a:t>feels</a:t>
            </a:r>
            <a:r>
              <a:rPr lang="fr-FR"/>
              <a:t> </a:t>
            </a:r>
            <a:r>
              <a:rPr lang="fr-FR"/>
              <a:t>inside</a:t>
            </a:r>
            <a:r>
              <a:rPr lang="fr-FR"/>
              <a:t> a room </a:t>
            </a:r>
            <a:r>
              <a:rPr lang="fr-FR"/>
              <a:t>is</a:t>
            </a:r>
            <a:r>
              <a:rPr lang="fr-FR"/>
              <a:t> </a:t>
            </a:r>
            <a:r>
              <a:rPr lang="fr-FR"/>
              <a:t>actually</a:t>
            </a:r>
            <a:r>
              <a:rPr lang="fr-FR"/>
              <a:t> an apparent </a:t>
            </a:r>
            <a:r>
              <a:rPr lang="fr-FR"/>
              <a:t>temperature</a:t>
            </a:r>
            <a:r>
              <a:rPr lang="fr-FR"/>
              <a:t> </a:t>
            </a:r>
            <a:r>
              <a:rPr lang="fr-FR"/>
              <a:t>that</a:t>
            </a:r>
            <a:r>
              <a:rPr lang="fr-FR"/>
              <a:t> </a:t>
            </a:r>
            <a:r>
              <a:rPr lang="fr-FR"/>
              <a:t>depends</a:t>
            </a:r>
            <a:r>
              <a:rPr lang="fr-FR"/>
              <a:t> not </a:t>
            </a:r>
            <a:r>
              <a:rPr lang="fr-FR"/>
              <a:t>only</a:t>
            </a:r>
            <a:r>
              <a:rPr lang="fr-FR"/>
              <a:t> on the air </a:t>
            </a:r>
            <a:r>
              <a:rPr lang="fr-FR"/>
              <a:t>temperature</a:t>
            </a:r>
            <a:r>
              <a:rPr lang="fr-FR"/>
              <a:t>, but </a:t>
            </a:r>
            <a:r>
              <a:rPr lang="fr-FR"/>
              <a:t>also</a:t>
            </a:r>
            <a:r>
              <a:rPr lang="fr-FR"/>
              <a:t> on the radiative </a:t>
            </a:r>
            <a:r>
              <a:rPr lang="fr-FR"/>
              <a:t>temperature</a:t>
            </a:r>
            <a:r>
              <a:rPr lang="fr-FR"/>
              <a:t> </a:t>
            </a:r>
            <a:r>
              <a:rPr lang="fr-FR"/>
              <a:t>that</a:t>
            </a:r>
            <a:r>
              <a:rPr lang="fr-FR"/>
              <a:t> </a:t>
            </a:r>
            <a:r>
              <a:rPr lang="fr-FR"/>
              <a:t>comes</a:t>
            </a:r>
            <a:r>
              <a:rPr lang="fr-FR"/>
              <a:t> </a:t>
            </a:r>
            <a:r>
              <a:rPr lang="fr-FR"/>
              <a:t>from</a:t>
            </a:r>
            <a:r>
              <a:rPr lang="fr-FR"/>
              <a:t> the </a:t>
            </a:r>
            <a:r>
              <a:rPr lang="fr-FR"/>
              <a:t>temperature</a:t>
            </a:r>
            <a:r>
              <a:rPr lang="fr-FR"/>
              <a:t> of the </a:t>
            </a:r>
            <a:r>
              <a:rPr lang="fr-FR"/>
              <a:t>walls</a:t>
            </a:r>
            <a:r>
              <a:rPr lang="fr-FR"/>
              <a:t> or </a:t>
            </a:r>
            <a:r>
              <a:rPr lang="fr-FR"/>
              <a:t>from</a:t>
            </a:r>
            <a:r>
              <a:rPr lang="fr-FR"/>
              <a:t> (2) </a:t>
            </a:r>
            <a:r>
              <a:rPr lang="fr-FR"/>
              <a:t>radiators</a:t>
            </a:r>
            <a:endParaRPr lang="fr-FR"/>
          </a:p>
        </p:txBody>
      </p:sp>
      <p:sp>
        <p:nvSpPr>
          <p:cNvPr id="803379442" name="Espace réservé du numéro de diapositive 3"/>
          <p:cNvSpPr>
            <a:spLocks noGrp="1"/>
          </p:cNvSpPr>
          <p:nvPr>
            <p:ph type="sldNum" sz="quarter" idx="10"/>
          </p:nvPr>
        </p:nvSpPr>
        <p:spPr bwMode="auto"/>
        <p:txBody>
          <a:bodyPr/>
          <a:lstStyle/>
          <a:p>
            <a:pPr>
              <a:defRPr/>
            </a:pPr>
            <a:fld id="{80FFE2B0-6BD5-9AB8-91EF-CCB93332825F}" type="slidenum">
              <a:rPr lang="fr-FR"/>
              <a:t/>
            </a:fld>
            <a:endParaRPr lang="fr-F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60552904" name="Slide Image Placeholder 1"/>
          <p:cNvSpPr>
            <a:spLocks noChangeAspect="1" noGrp="1" noRot="1"/>
          </p:cNvSpPr>
          <p:nvPr>
            <p:ph type="sldImg"/>
          </p:nvPr>
        </p:nvSpPr>
        <p:spPr bwMode="auto"/>
      </p:sp>
      <p:sp>
        <p:nvSpPr>
          <p:cNvPr id="834290203" name="Notes Placeholder 2"/>
          <p:cNvSpPr>
            <a:spLocks noGrp="1"/>
          </p:cNvSpPr>
          <p:nvPr>
            <p:ph type="body" idx="1"/>
          </p:nvPr>
        </p:nvSpPr>
        <p:spPr bwMode="auto"/>
        <p:txBody>
          <a:bodyPr/>
          <a:lstStyle/>
          <a:p>
            <a:pPr>
              <a:defRPr/>
            </a:pPr>
            <a:endParaRPr/>
          </a:p>
        </p:txBody>
      </p:sp>
      <p:sp>
        <p:nvSpPr>
          <p:cNvPr id="317687152" name="Slide Number Placeholder 3"/>
          <p:cNvSpPr>
            <a:spLocks noGrp="1"/>
          </p:cNvSpPr>
          <p:nvPr>
            <p:ph type="sldNum" sz="quarter" idx="10"/>
          </p:nvPr>
        </p:nvSpPr>
        <p:spPr bwMode="auto"/>
        <p:txBody>
          <a:bodyPr/>
          <a:lstStyle/>
          <a:p>
            <a:pPr>
              <a:defRPr/>
            </a:pPr>
            <a:fld id="{6409115C-191F-B752-D56F-B8622F05515F}" type="slidenum">
              <a:rPr/>
              <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10033659" name="Slide Image Placeholder 1"/>
          <p:cNvSpPr>
            <a:spLocks noChangeAspect="1" noGrp="1" noRot="1"/>
          </p:cNvSpPr>
          <p:nvPr>
            <p:ph type="sldImg"/>
          </p:nvPr>
        </p:nvSpPr>
        <p:spPr bwMode="auto"/>
      </p:sp>
      <p:sp>
        <p:nvSpPr>
          <p:cNvPr id="1729943406" name="Notes Placeholder 2"/>
          <p:cNvSpPr>
            <a:spLocks noGrp="1"/>
          </p:cNvSpPr>
          <p:nvPr>
            <p:ph type="body" idx="1"/>
          </p:nvPr>
        </p:nvSpPr>
        <p:spPr bwMode="auto"/>
        <p:txBody>
          <a:bodyPr/>
          <a:lstStyle/>
          <a:p>
            <a:pPr>
              <a:defRPr/>
            </a:pPr>
            <a:endParaRPr/>
          </a:p>
        </p:txBody>
      </p:sp>
      <p:sp>
        <p:nvSpPr>
          <p:cNvPr id="580072296" name="Slide Number Placeholder 3"/>
          <p:cNvSpPr>
            <a:spLocks noGrp="1"/>
          </p:cNvSpPr>
          <p:nvPr>
            <p:ph type="sldNum" sz="quarter" idx="10"/>
          </p:nvPr>
        </p:nvSpPr>
        <p:spPr bwMode="auto"/>
        <p:txBody>
          <a:bodyPr/>
          <a:lstStyle/>
          <a:p>
            <a:pPr>
              <a:defRPr/>
            </a:pPr>
            <a:fld id="{ECF20896-0CE2-F3B4-B2D2-7C98030DD610}" type="slidenum">
              <a:rPr/>
              <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01967486" name="Slide Image Placeholder 1"/>
          <p:cNvSpPr>
            <a:spLocks noChangeAspect="1" noGrp="1" noRot="1"/>
          </p:cNvSpPr>
          <p:nvPr>
            <p:ph type="sldImg"/>
          </p:nvPr>
        </p:nvSpPr>
        <p:spPr bwMode="auto"/>
      </p:sp>
      <p:sp>
        <p:nvSpPr>
          <p:cNvPr id="781912456" name="Notes Placeholder 2"/>
          <p:cNvSpPr>
            <a:spLocks noGrp="1"/>
          </p:cNvSpPr>
          <p:nvPr>
            <p:ph type="body" idx="1"/>
          </p:nvPr>
        </p:nvSpPr>
        <p:spPr bwMode="auto"/>
        <p:txBody>
          <a:bodyPr/>
          <a:lstStyle/>
          <a:p>
            <a:pPr>
              <a:defRPr/>
            </a:pPr>
            <a:endParaRPr/>
          </a:p>
        </p:txBody>
      </p:sp>
      <p:sp>
        <p:nvSpPr>
          <p:cNvPr id="1490553328" name="Slide Number Placeholder 3"/>
          <p:cNvSpPr>
            <a:spLocks noGrp="1"/>
          </p:cNvSpPr>
          <p:nvPr>
            <p:ph type="sldNum" sz="quarter" idx="10"/>
          </p:nvPr>
        </p:nvSpPr>
        <p:spPr bwMode="auto"/>
        <p:txBody>
          <a:bodyPr/>
          <a:lstStyle/>
          <a:p>
            <a:pPr>
              <a:defRPr/>
            </a:pPr>
            <a:fld id="{E80DED12-9981-957F-B9FF-890611FC094D}" type="slidenum">
              <a:rPr/>
              <a:t/>
            </a:fld>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Titre et contenu">
    <p:spTree>
      <p:nvGrpSpPr>
        <p:cNvPr id="1" name=""/>
        <p:cNvGrpSpPr/>
        <p:nvPr/>
      </p:nvGrpSpPr>
      <p:grpSpPr bwMode="auto">
        <a:xfrm>
          <a:off x="0" y="0"/>
          <a:ext cx="0" cy="0"/>
          <a:chOff x="0" y="0"/>
          <a:chExt cx="0" cy="0"/>
        </a:xfrm>
      </p:grpSpPr>
      <p:pic>
        <p:nvPicPr>
          <p:cNvPr id="1176657106" name="Image 4"/>
          <p:cNvPicPr>
            <a:picLocks noChangeAspect="1"/>
          </p:cNvPicPr>
          <p:nvPr userDrawn="1"/>
        </p:nvPicPr>
        <p:blipFill>
          <a:blip r:embed="rId2"/>
          <a:stretch/>
        </p:blipFill>
        <p:spPr bwMode="auto">
          <a:xfrm>
            <a:off x="5231904" y="188640"/>
            <a:ext cx="1991544" cy="836164"/>
          </a:xfrm>
          <a:prstGeom prst="rect">
            <a:avLst/>
          </a:prstGeom>
        </p:spPr>
      </p:pic>
      <p:sp>
        <p:nvSpPr>
          <p:cNvPr id="1349880973" name="Espace réservé de la date 6"/>
          <p:cNvSpPr>
            <a:spLocks noGrp="1"/>
          </p:cNvSpPr>
          <p:nvPr>
            <p:ph type="dt" sz="half" idx="10"/>
          </p:nvPr>
        </p:nvSpPr>
        <p:spPr bwMode="auto"/>
        <p:txBody>
          <a:bodyPr/>
          <a:lstStyle/>
          <a:p>
            <a:pPr>
              <a:defRPr/>
            </a:pPr>
            <a:fld id="{C3AAA1C7-182A-4E1D-AF36-214DAC4BC840}" type="datetime1">
              <a:rPr lang="fr-FR"/>
              <a:t>24/09/2024</a:t>
            </a:fld>
            <a:endParaRPr lang="fr-FR"/>
          </a:p>
        </p:txBody>
      </p:sp>
      <p:sp>
        <p:nvSpPr>
          <p:cNvPr id="1128663514" name="Espace réservé du pied de page 9"/>
          <p:cNvSpPr>
            <a:spLocks noGrp="1"/>
          </p:cNvSpPr>
          <p:nvPr>
            <p:ph type="ftr" sz="quarter" idx="11"/>
          </p:nvPr>
        </p:nvSpPr>
        <p:spPr bwMode="auto"/>
        <p:txBody>
          <a:bodyPr/>
          <a:lstStyle/>
          <a:p>
            <a:pPr>
              <a:defRPr/>
            </a:pPr>
            <a:r>
              <a:rPr lang="fr-FR"/>
              <a:t>Energy performance of buildings</a:t>
            </a:r>
            <a:endParaRPr lang="fr-FR"/>
          </a:p>
        </p:txBody>
      </p:sp>
      <p:sp>
        <p:nvSpPr>
          <p:cNvPr id="757905813" name="Espace réservé du numéro de diapositive 10"/>
          <p:cNvSpPr>
            <a:spLocks noGrp="1"/>
          </p:cNvSpPr>
          <p:nvPr>
            <p:ph type="sldNum" sz="quarter" idx="12"/>
          </p:nvPr>
        </p:nvSpPr>
        <p:spPr bwMode="auto"/>
        <p:txBody>
          <a:bodyPr/>
          <a:lstStyle/>
          <a:p>
            <a:pPr>
              <a:defRPr/>
            </a:pPr>
            <a:fld id="{4FB6CC77-6B1A-4884-A8F3-AC2E0F9C8F1B}" type="slidenum">
              <a:rPr lang="fr-F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1" userDrawn="1">
  <p:cSld name="Sans diagramme">
    <p:spTree>
      <p:nvGrpSpPr>
        <p:cNvPr id="1" name=""/>
        <p:cNvGrpSpPr/>
        <p:nvPr/>
      </p:nvGrpSpPr>
      <p:grpSpPr bwMode="auto">
        <a:xfrm>
          <a:off x="0" y="0"/>
          <a:ext cx="0" cy="0"/>
          <a:chOff x="0" y="0"/>
          <a:chExt cx="0" cy="0"/>
        </a:xfrm>
      </p:grpSpPr>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pic>
        <p:nvPicPr>
          <p:cNvPr id="1995581213" name="Picture 2"/>
          <p:cNvPicPr>
            <a:picLocks noChangeAspect="1" noChangeArrowheads="1"/>
          </p:cNvPicPr>
          <p:nvPr userDrawn="1"/>
        </p:nvPicPr>
        <p:blipFill>
          <a:blip r:embed="rId4"/>
          <a:srcRect l="0" t="0" r="0" b="34400"/>
          <a:stretch/>
        </p:blipFill>
        <p:spPr bwMode="auto">
          <a:xfrm>
            <a:off x="0" y="2"/>
            <a:ext cx="12192000" cy="1196751"/>
          </a:xfrm>
          <a:prstGeom prst="rect">
            <a:avLst/>
          </a:prstGeom>
          <a:noFill/>
          <a:ln>
            <a:noFill/>
          </a:ln>
          <a:effectLst/>
        </p:spPr>
      </p:pic>
      <p:sp>
        <p:nvSpPr>
          <p:cNvPr id="590552268" name="Espace réservé de la date 8"/>
          <p:cNvSpPr>
            <a:spLocks noGrp="1"/>
          </p:cNvSpPr>
          <p:nvPr>
            <p:ph type="dt" sz="half" idx="2"/>
          </p:nvPr>
        </p:nvSpPr>
        <p:spPr bwMode="auto">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3AAA1C7-182A-4E1D-AF36-214DAC4BC840}" type="datetime1">
              <a:rPr lang="fr-FR"/>
              <a:t>24/09/2024</a:t>
            </a:fld>
            <a:endParaRPr lang="fr-FR"/>
          </a:p>
        </p:txBody>
      </p:sp>
      <p:sp>
        <p:nvSpPr>
          <p:cNvPr id="1145773515" name="Espace réservé du numéro de diapositive 9"/>
          <p:cNvSpPr>
            <a:spLocks noGrp="1"/>
          </p:cNvSpPr>
          <p:nvPr>
            <p:ph type="sldNum" sz="quarter" idx="4"/>
          </p:nvPr>
        </p:nvSpPr>
        <p:spPr bwMode="auto">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FB6CC77-6B1A-4884-A8F3-AC2E0F9C8F1B}" type="slidenum">
              <a:rPr lang="fr-FR"/>
              <a:t>‹N°›</a:t>
            </a:fld>
            <a:endParaRPr lang="fr-FR"/>
          </a:p>
        </p:txBody>
      </p:sp>
      <p:sp>
        <p:nvSpPr>
          <p:cNvPr id="1421906508" name="Rectangle 12"/>
          <p:cNvSpPr/>
          <p:nvPr userDrawn="1"/>
        </p:nvSpPr>
        <p:spPr bwMode="auto">
          <a:xfrm>
            <a:off x="5423926" y="260648"/>
            <a:ext cx="1344149" cy="7920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800"/>
          </a:p>
        </p:txBody>
      </p:sp>
      <p:sp>
        <p:nvSpPr>
          <p:cNvPr id="181752302" name="Espace réservé du titre 1"/>
          <p:cNvSpPr>
            <a:spLocks noGrp="1"/>
          </p:cNvSpPr>
          <p:nvPr>
            <p:ph type="title"/>
          </p:nvPr>
        </p:nvSpPr>
        <p:spPr bwMode="auto">
          <a:xfrm>
            <a:off x="335360" y="404664"/>
            <a:ext cx="11521280" cy="576064"/>
          </a:xfrm>
          <a:prstGeom prst="rect">
            <a:avLst/>
          </a:prstGeom>
          <a:solidFill>
            <a:schemeClr val="bg1"/>
          </a:solidFill>
        </p:spPr>
        <p:txBody>
          <a:bodyPr vert="horz" lIns="91440" tIns="45720" rIns="91440" bIns="45720" rtlCol="0" anchor="ctr">
            <a:normAutofit/>
          </a:bodyPr>
          <a:lstStyle/>
          <a:p>
            <a:pPr>
              <a:defRPr/>
            </a:pPr>
            <a:r>
              <a:rPr lang="fr-FR"/>
              <a:t>Cliquez pour modifier le style du titre</a:t>
            </a:r>
            <a:endParaRPr lang="fr-BE"/>
          </a:p>
        </p:txBody>
      </p:sp>
      <p:sp>
        <p:nvSpPr>
          <p:cNvPr id="2064770171" name="Espace réservé du texte 2"/>
          <p:cNvSpPr>
            <a:spLocks noGrp="1"/>
          </p:cNvSpPr>
          <p:nvPr>
            <p:ph type="body" idx="1"/>
          </p:nvPr>
        </p:nvSpPr>
        <p:spPr bwMode="auto">
          <a:xfrm>
            <a:off x="335360" y="1268760"/>
            <a:ext cx="11521280" cy="5050277"/>
          </a:xfrm>
          <a:prstGeom prst="rect">
            <a:avLst/>
          </a:prstGeom>
        </p:spPr>
        <p:txBody>
          <a:bodyPr vert="horz" lIns="91440" tIns="45720" rIns="91440" bIns="45720" rtlCol="0">
            <a:normAutofit/>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p:txBody>
      </p:sp>
      <p:sp>
        <p:nvSpPr>
          <p:cNvPr id="208592946" name="Espace réservé du pied de page 3"/>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fr-FR"/>
              <a:t>Energy</a:t>
            </a:r>
            <a:r>
              <a:rPr lang="fr-FR"/>
              <a:t> performance of buildings</a:t>
            </a:r>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dt="0" ftr="0" hdr="0" sldNum="1"/>
  <p:txStyles>
    <p:titleStyle>
      <a:lvl1pPr algn="ctr" defTabSz="914400" rtl="0">
        <a:spcBef>
          <a:spcPts val="0"/>
        </a:spcBef>
        <a:buNone/>
        <a:defRPr sz="3200" b="1">
          <a:solidFill>
            <a:schemeClr val="tx1"/>
          </a:solidFill>
          <a:latin typeface="+mj-lt"/>
          <a:ea typeface="+mj-ea"/>
          <a:cs typeface="+mj-cs"/>
        </a:defRPr>
      </a:lvl1pPr>
    </p:titleStyle>
    <p:bodyStyle>
      <a:lvl1pPr marL="342900" indent="-342900" algn="l" defTabSz="914400" rtl="0">
        <a:spcBef>
          <a:spcPts val="0"/>
        </a:spcBef>
        <a:buClr>
          <a:srgbClr val="82C836"/>
        </a:buClr>
        <a:buSzPct val="120000"/>
        <a:buFont typeface="Calibri"/>
        <a:buChar char="•"/>
        <a:defRPr sz="2800">
          <a:solidFill>
            <a:schemeClr val="tx1"/>
          </a:solidFill>
          <a:latin typeface="+mn-lt"/>
          <a:ea typeface="+mn-ea"/>
          <a:cs typeface="+mn-cs"/>
        </a:defRPr>
      </a:lvl1pPr>
      <a:lvl2pPr marL="612000" indent="-285750" algn="l" defTabSz="914400" rtl="0">
        <a:spcBef>
          <a:spcPts val="0"/>
        </a:spcBef>
        <a:buClr>
          <a:srgbClr val="AFD947"/>
        </a:buClr>
        <a:buSzPct val="115000"/>
        <a:buFont typeface="Wingdings"/>
        <a:buChar char="§"/>
        <a:defRPr sz="2000">
          <a:solidFill>
            <a:schemeClr val="tx1"/>
          </a:solidFill>
          <a:latin typeface="+mn-lt"/>
          <a:ea typeface="+mn-ea"/>
          <a:cs typeface="+mn-cs"/>
        </a:defRPr>
      </a:lvl2pPr>
      <a:lvl3pPr marL="864000" indent="-252000" algn="l" defTabSz="914400" rtl="0">
        <a:spcBef>
          <a:spcPts val="0"/>
        </a:spcBef>
        <a:buClr>
          <a:srgbClr val="BFD440"/>
        </a:buClr>
        <a:buSzPct val="123000"/>
        <a:buFont typeface="Wingdings"/>
        <a:buChar char="ü"/>
        <a:defRPr sz="1800">
          <a:solidFill>
            <a:schemeClr val="tx1"/>
          </a:solidFill>
          <a:latin typeface="+mn-lt"/>
          <a:ea typeface="+mn-ea"/>
          <a:cs typeface="+mn-cs"/>
        </a:defRPr>
      </a:lvl3pPr>
      <a:lvl4pPr marL="0" indent="-228600" algn="l" defTabSz="914400" rtl="0">
        <a:spcBef>
          <a:spcPts val="0"/>
        </a:spcBef>
        <a:buFont typeface="Arial"/>
        <a:buChar char="–"/>
        <a:defRPr sz="1800">
          <a:solidFill>
            <a:schemeClr val="tx1"/>
          </a:solidFill>
          <a:latin typeface="+mn-lt"/>
          <a:ea typeface="+mn-ea"/>
          <a:cs typeface="+mn-cs"/>
        </a:defRPr>
      </a:lvl4pPr>
      <a:lvl5pPr marL="2057400" indent="-228600" algn="l" defTabSz="914400" rtl="0">
        <a:spcBef>
          <a:spcPts val="0"/>
        </a:spcBef>
        <a:buFont typeface="Arial"/>
        <a:buChar char="»"/>
        <a:defRPr sz="1800">
          <a:solidFill>
            <a:schemeClr val="tx1"/>
          </a:solidFill>
          <a:latin typeface="+mn-lt"/>
          <a:ea typeface="+mn-ea"/>
          <a:cs typeface="+mn-cs"/>
        </a:defRPr>
      </a:lvl5pPr>
      <a:lvl6pPr marL="2514600" indent="-228600" algn="l" defTabSz="914400" rtl="0">
        <a:spcBef>
          <a:spcPts val="0"/>
        </a:spcBef>
        <a:buFont typeface="Arial"/>
        <a:buChar char="•"/>
        <a:defRPr sz="2000">
          <a:solidFill>
            <a:schemeClr val="tx1"/>
          </a:solidFill>
          <a:latin typeface="+mn-lt"/>
          <a:ea typeface="+mn-ea"/>
          <a:cs typeface="+mn-cs"/>
        </a:defRPr>
      </a:lvl6pPr>
      <a:lvl7pPr marL="2971800" indent="-228600" algn="l" defTabSz="914400" rtl="0">
        <a:spcBef>
          <a:spcPts val="0"/>
        </a:spcBef>
        <a:buFont typeface="Arial"/>
        <a:buChar char="•"/>
        <a:defRPr sz="2000">
          <a:solidFill>
            <a:schemeClr val="tx1"/>
          </a:solidFill>
          <a:latin typeface="+mn-lt"/>
          <a:ea typeface="+mn-ea"/>
          <a:cs typeface="+mn-cs"/>
        </a:defRPr>
      </a:lvl7pPr>
      <a:lvl8pPr marL="3429000" indent="-228600" algn="l" defTabSz="914400" rtl="0">
        <a:spcBef>
          <a:spcPts val="0"/>
        </a:spcBef>
        <a:buFont typeface="Arial"/>
        <a:buChar char="•"/>
        <a:defRPr sz="2000">
          <a:solidFill>
            <a:schemeClr val="tx1"/>
          </a:solidFill>
          <a:latin typeface="+mn-lt"/>
          <a:ea typeface="+mn-ea"/>
          <a:cs typeface="+mn-cs"/>
        </a:defRPr>
      </a:lvl8pPr>
      <a:lvl9pPr marL="3886200" indent="-228600" algn="l" defTabSz="914400" rtl="0">
        <a:spcBef>
          <a:spcPts val="0"/>
        </a:spcBef>
        <a:buFont typeface="Arial"/>
        <a:buChar char="•"/>
        <a:defRPr sz="2000">
          <a:solidFill>
            <a:schemeClr val="tx1"/>
          </a:solidFill>
          <a:latin typeface="+mn-lt"/>
          <a:ea typeface="+mn-ea"/>
          <a:cs typeface="+mn-cs"/>
        </a:defRPr>
      </a:lvl9pPr>
    </p:bodyStyle>
    <p:otherStyle>
      <a:defPPr>
        <a:defRPr lang="fr-FR"/>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36.png"/><Relationship Id="rId4" Type="http://schemas.openxmlformats.org/officeDocument/2006/relationships/image" Target="../media/image137.png"/></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png"/><Relationship Id="rId6" Type="http://schemas.openxmlformats.org/officeDocument/2006/relationships/image" Target="../media/image141.png"/><Relationship Id="rId7" Type="http://schemas.openxmlformats.org/officeDocument/2006/relationships/image" Target="../media/image142.png"/></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image" Target="../media/image150.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jpg"/><Relationship Id="rId4" Type="http://schemas.openxmlformats.org/officeDocument/2006/relationships/image" Target="../media/image2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9.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media4.sv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32.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34.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5.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media5.sv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38.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40.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media1.sv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8.png"/><Relationship Id="rId4" Type="http://schemas.openxmlformats.org/officeDocument/2006/relationships/image" Target="../media/media6.sv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media2.svg"/><Relationship Id="rId5" Type="http://schemas.openxmlformats.org/officeDocument/2006/relationships/image" Target="../media/image5.png"/><Relationship Id="rId6" Type="http://schemas.openxmlformats.org/officeDocument/2006/relationships/image" Target="../media/media3.sv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9.png"/><Relationship Id="rId4" Type="http://schemas.openxmlformats.org/officeDocument/2006/relationships/image" Target="../media/image52.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3.png"/><Relationship Id="rId4" Type="http://schemas.openxmlformats.org/officeDocument/2006/relationships/image" Target="../media/image47.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4.png"/><Relationship Id="rId4" Type="http://schemas.openxmlformats.org/officeDocument/2006/relationships/image" Target="../media/image47.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5.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6.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7.png"/><Relationship Id="rId4" Type="http://schemas.openxmlformats.org/officeDocument/2006/relationships/image" Target="../media/image58.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9.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3.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4.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media7.sv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7.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8.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5.png"/><Relationship Id="rId4" Type="http://schemas.openxmlformats.org/officeDocument/2006/relationships/image" Target="../media/image72.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73.jp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7.png"/><Relationship Id="rId4" Type="http://schemas.openxmlformats.org/officeDocument/2006/relationships/image" Target="../media/image78.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9.png"/><Relationship Id="rId4" Type="http://schemas.openxmlformats.org/officeDocument/2006/relationships/image" Target="../media/image73.jpg"/><Relationship Id="rId5" Type="http://schemas.openxmlformats.org/officeDocument/2006/relationships/image" Target="../media/image80.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81.png"/><Relationship Id="rId4" Type="http://schemas.openxmlformats.org/officeDocument/2006/relationships/image" Target="../media/image79.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82.png"/><Relationship Id="rId4" Type="http://schemas.openxmlformats.org/officeDocument/2006/relationships/oleObject" Target="../embeddings/oleObject8.bin"/><Relationship Id="rId5" Type="http://schemas.openxmlformats.org/officeDocument/2006/relationships/image" Target="../media/image83.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4.png"/><Relationship Id="rId4" Type="http://schemas.openxmlformats.org/officeDocument/2006/relationships/image" Target="../media/image85.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89.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90.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91.jp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92.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93.png"/><Relationship Id="rId4" Type="http://schemas.openxmlformats.org/officeDocument/2006/relationships/image" Target="../media/image94.jpg"/><Relationship Id="rId5" Type="http://schemas.openxmlformats.org/officeDocument/2006/relationships/image" Target="../media/image95.jp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96.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90.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97.jp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98.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03.png"/></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04.jpg"/><Relationship Id="rId4" Type="http://schemas.openxmlformats.org/officeDocument/2006/relationships/image" Target="../media/image105.jpg"/><Relationship Id="rId5" Type="http://schemas.openxmlformats.org/officeDocument/2006/relationships/image" Target="../media/image106.jpg"/><Relationship Id="rId6" Type="http://schemas.openxmlformats.org/officeDocument/2006/relationships/image" Target="../media/image107.jp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08.pn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09.png"/><Relationship Id="rId4" Type="http://schemas.openxmlformats.org/officeDocument/2006/relationships/image" Target="../media/image101.pn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media9.sv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12.png"/></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20.png"/></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12.png"/></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24.png"/></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25.png"/><Relationship Id="rId4" Type="http://schemas.openxmlformats.org/officeDocument/2006/relationships/image" Target="../media/image126.png"/></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24.png"/><Relationship Id="rId4" Type="http://schemas.openxmlformats.org/officeDocument/2006/relationships/image" Target="../media/image126.png"/></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27.png"/><Relationship Id="rId4" Type="http://schemas.openxmlformats.org/officeDocument/2006/relationships/image" Target="../media/image128.png"/></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29.jpg"/><Relationship Id="rId4" Type="http://schemas.openxmlformats.org/officeDocument/2006/relationships/image" Target="../media/image124.png"/></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24.png"/><Relationship Id="rId4" Type="http://schemas.openxmlformats.org/officeDocument/2006/relationships/image" Target="../media/image130.png"/><Relationship Id="rId5" Type="http://schemas.openxmlformats.org/officeDocument/2006/relationships/image" Target="../media/image131.png"/></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28.png"/></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32.png"/></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28129032" name="ZoneTexte 1"/>
          <p:cNvSpPr txBox="1"/>
          <p:nvPr/>
        </p:nvSpPr>
        <p:spPr bwMode="auto">
          <a:xfrm>
            <a:off x="983432" y="4005064"/>
            <a:ext cx="8270726" cy="1384995"/>
          </a:xfrm>
          <a:prstGeom prst="rect">
            <a:avLst/>
          </a:prstGeom>
          <a:noFill/>
        </p:spPr>
        <p:txBody>
          <a:bodyPr wrap="none" rtlCol="0">
            <a:spAutoFit/>
          </a:bodyPr>
          <a:lstStyle/>
          <a:p>
            <a:pPr>
              <a:defRPr/>
            </a:pPr>
            <a:r>
              <a:rPr lang="fr-FR" sz="2400"/>
              <a:t>ENER754</a:t>
            </a:r>
            <a:endParaRPr/>
          </a:p>
          <a:p>
            <a:pPr>
              <a:defRPr/>
            </a:pPr>
            <a:r>
              <a:rPr lang="fr-FR" sz="2400"/>
              <a:t>Building </a:t>
            </a:r>
            <a:r>
              <a:rPr lang="fr-FR" sz="2400"/>
              <a:t>energy</a:t>
            </a:r>
            <a:r>
              <a:rPr lang="fr-FR" sz="2400"/>
              <a:t> performance: </a:t>
            </a:r>
            <a:r>
              <a:rPr lang="fr-FR" sz="2400"/>
              <a:t>envelope</a:t>
            </a:r>
            <a:r>
              <a:rPr lang="fr-FR" sz="2400"/>
              <a:t>, </a:t>
            </a:r>
            <a:r>
              <a:rPr lang="fr-FR" sz="2400"/>
              <a:t>loads</a:t>
            </a:r>
            <a:r>
              <a:rPr lang="fr-FR" sz="2400"/>
              <a:t> and HVAC </a:t>
            </a:r>
            <a:r>
              <a:rPr lang="fr-FR" sz="2400"/>
              <a:t>systems</a:t>
            </a:r>
            <a:endParaRPr lang="fr-FR" sz="2400"/>
          </a:p>
          <a:p>
            <a:pPr>
              <a:defRPr/>
            </a:pPr>
            <a:endParaRPr lang="fr-FR"/>
          </a:p>
          <a:p>
            <a:pPr>
              <a:defRPr/>
            </a:pPr>
            <a:r>
              <a:rPr lang="fr-FR"/>
              <a:t>Simon Rouchier - simon.rouchier@univ-smb.fr </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cxnSp>
        <p:nvCxnSpPr>
          <p:cNvPr id="1755169691" name="Connecteur droit avec flèche 6"/>
          <p:cNvCxnSpPr>
            <a:stCxn id="1754347475" idx="3"/>
          </p:cNvCxnSpPr>
          <p:nvPr/>
        </p:nvCxnSpPr>
        <p:spPr bwMode="auto">
          <a:xfrm rot="0" flipH="0" flipV="0">
            <a:off x="7573999" y="2438055"/>
            <a:ext cx="1254937" cy="0"/>
          </a:xfrm>
          <a:prstGeom prst="straightConnector1">
            <a:avLst/>
          </a:prstGeom>
          <a:ln w="19050">
            <a:solidFill>
              <a:srgbClr val="EF129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7951664" name="Rectangle 14"/>
          <p:cNvSpPr/>
          <p:nvPr/>
        </p:nvSpPr>
        <p:spPr bwMode="auto">
          <a:xfrm>
            <a:off x="9002749" y="2117835"/>
            <a:ext cx="1517911" cy="640440"/>
          </a:xfrm>
          <a:prstGeom prst="rect">
            <a:avLst/>
          </a:prstGeom>
        </p:spPr>
        <p:txBody>
          <a:bodyPr wrap="none">
            <a:spAutoFit/>
          </a:bodyPr>
          <a:lstStyle/>
          <a:p>
            <a:pPr>
              <a:defRPr/>
            </a:pPr>
            <a:r>
              <a:rPr lang="en-GB">
                <a:solidFill>
                  <a:srgbClr val="EF1295"/>
                </a:solidFill>
                <a:latin typeface="Arial"/>
                <a:cs typeface="Arial"/>
              </a:rPr>
              <a:t>Energy </a:t>
            </a:r>
            <a:r>
              <a:rPr lang="fr-FR">
                <a:solidFill>
                  <a:srgbClr val="EF1295"/>
                </a:solidFill>
                <a:latin typeface="Arial"/>
                <a:cs typeface="Arial"/>
              </a:rPr>
              <a:t>loads</a:t>
            </a:r>
            <a:endParaRPr/>
          </a:p>
          <a:p>
            <a:pPr>
              <a:defRPr/>
            </a:pPr>
            <a:r>
              <a:rPr lang="en-GB">
                <a:solidFill>
                  <a:srgbClr val="EF1295"/>
                </a:solidFill>
                <a:latin typeface="Arial"/>
                <a:cs typeface="Arial"/>
              </a:rPr>
              <a:t>Comfor</a:t>
            </a:r>
            <a:r>
              <a:rPr lang="fr-FR">
                <a:solidFill>
                  <a:srgbClr val="EF1295"/>
                </a:solidFill>
                <a:latin typeface="Arial"/>
                <a:cs typeface="Arial"/>
              </a:rPr>
              <a:t>t</a:t>
            </a:r>
            <a:endParaRPr lang="fr-FR">
              <a:solidFill>
                <a:srgbClr val="EF1295"/>
              </a:solidFill>
              <a:latin typeface="Arial"/>
              <a:cs typeface="Arial"/>
            </a:endParaRPr>
          </a:p>
        </p:txBody>
      </p:sp>
      <p:sp>
        <p:nvSpPr>
          <p:cNvPr id="632101786" name="Rectangle 15"/>
          <p:cNvSpPr/>
          <p:nvPr/>
        </p:nvSpPr>
        <p:spPr bwMode="auto">
          <a:xfrm>
            <a:off x="2038848" y="1670089"/>
            <a:ext cx="2496263" cy="1463400"/>
          </a:xfrm>
          <a:prstGeom prst="rect">
            <a:avLst/>
          </a:prstGeom>
        </p:spPr>
        <p:txBody>
          <a:bodyPr wrap="none">
            <a:spAutoFit/>
          </a:bodyPr>
          <a:lstStyle/>
          <a:p>
            <a:pPr algn="ctr">
              <a:defRPr/>
            </a:pPr>
            <a:r>
              <a:rPr lang="en-GB">
                <a:solidFill>
                  <a:srgbClr val="008080"/>
                </a:solidFill>
                <a:latin typeface="Arial"/>
                <a:cs typeface="Arial"/>
              </a:rPr>
              <a:t>Weather data</a:t>
            </a:r>
            <a:endParaRPr/>
          </a:p>
          <a:p>
            <a:pPr algn="ctr">
              <a:defRPr/>
            </a:pPr>
            <a:r>
              <a:rPr lang="en-GB">
                <a:solidFill>
                  <a:srgbClr val="008080"/>
                </a:solidFill>
                <a:latin typeface="Arial"/>
                <a:cs typeface="Arial"/>
              </a:rPr>
              <a:t>Occupancy schedule</a:t>
            </a:r>
            <a:endParaRPr/>
          </a:p>
          <a:p>
            <a:pPr algn="ctr">
              <a:defRPr/>
            </a:pPr>
            <a:r>
              <a:rPr lang="en-GB">
                <a:solidFill>
                  <a:srgbClr val="008080"/>
                </a:solidFill>
                <a:latin typeface="Arial"/>
                <a:cs typeface="Arial"/>
              </a:rPr>
              <a:t>Set point temperatures</a:t>
            </a:r>
            <a:endParaRPr/>
          </a:p>
          <a:p>
            <a:pPr algn="ctr">
              <a:defRPr/>
            </a:pPr>
            <a:r>
              <a:rPr lang="en-GB">
                <a:solidFill>
                  <a:srgbClr val="008080"/>
                </a:solidFill>
                <a:latin typeface="Arial"/>
                <a:cs typeface="Arial"/>
              </a:rPr>
              <a:t>DHW </a:t>
            </a:r>
            <a:r>
              <a:rPr lang="fr-FR">
                <a:solidFill>
                  <a:srgbClr val="008080"/>
                </a:solidFill>
                <a:latin typeface="Arial"/>
                <a:cs typeface="Arial"/>
              </a:rPr>
              <a:t>use</a:t>
            </a:r>
            <a:endParaRPr/>
          </a:p>
          <a:p>
            <a:pPr algn="ctr">
              <a:defRPr/>
            </a:pPr>
            <a:r>
              <a:rPr lang="en-GB">
                <a:solidFill>
                  <a:srgbClr val="008080"/>
                </a:solidFill>
                <a:latin typeface="Arial"/>
                <a:cs typeface="Arial"/>
              </a:rPr>
              <a:t>Internal scenarios</a:t>
            </a:r>
            <a:endParaRPr lang="en-GB">
              <a:solidFill>
                <a:srgbClr val="008080"/>
              </a:solidFill>
              <a:latin typeface="Arial"/>
              <a:cs typeface="Arial"/>
            </a:endParaRPr>
          </a:p>
        </p:txBody>
      </p:sp>
      <p:pic>
        <p:nvPicPr>
          <p:cNvPr id="1510519726" name="Graphique 5" descr="Domicile"/>
          <p:cNvPicPr>
            <a:picLocks noChangeAspect="1"/>
          </p:cNvPicPr>
          <p:nvPr/>
        </p:nvPicPr>
        <p:blipFill>
          <a:blip r:embed="rId3"/>
          <a:srcRect l="5058" t="10320" r="4256" b="10329"/>
          <a:stretch/>
        </p:blipFill>
        <p:spPr bwMode="auto">
          <a:xfrm flipH="0" flipV="0">
            <a:off x="5639536" y="1589601"/>
            <a:ext cx="1868677" cy="1635092"/>
          </a:xfrm>
          <a:prstGeom prst="rect">
            <a:avLst/>
          </a:prstGeom>
        </p:spPr>
      </p:pic>
      <p:cxnSp>
        <p:nvCxnSpPr>
          <p:cNvPr id="1626964031" name="Connecteur droit avec flèche 42"/>
          <p:cNvCxnSpPr>
            <a:stCxn id="632101786" idx="3"/>
          </p:cNvCxnSpPr>
          <p:nvPr/>
        </p:nvCxnSpPr>
        <p:spPr bwMode="auto">
          <a:xfrm rot="0" flipH="0" flipV="0">
            <a:off x="4535112" y="2407147"/>
            <a:ext cx="938776" cy="0"/>
          </a:xfrm>
          <a:prstGeom prst="straightConnector1">
            <a:avLst/>
          </a:prstGeom>
          <a:ln w="19050">
            <a:solidFill>
              <a:srgbClr val="00808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54347475" name="Rectangle 50"/>
          <p:cNvSpPr/>
          <p:nvPr/>
        </p:nvSpPr>
        <p:spPr bwMode="auto">
          <a:xfrm flipH="0" flipV="0">
            <a:off x="5541999" y="1444624"/>
            <a:ext cx="2031999" cy="1984374"/>
          </a:xfrm>
          <a:prstGeom prst="rect">
            <a:avLst/>
          </a:prstGeom>
          <a:noFill/>
          <a:ln>
            <a:solidFill>
              <a:srgbClr val="FF33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112309712" name="ZoneTexte 51"/>
          <p:cNvSpPr txBox="1"/>
          <p:nvPr/>
        </p:nvSpPr>
        <p:spPr bwMode="auto">
          <a:xfrm>
            <a:off x="5295124" y="1005858"/>
            <a:ext cx="2661240" cy="366119"/>
          </a:xfrm>
          <a:prstGeom prst="rect">
            <a:avLst/>
          </a:prstGeom>
          <a:noFill/>
        </p:spPr>
        <p:txBody>
          <a:bodyPr wrap="none" rtlCol="0">
            <a:spAutoFit/>
          </a:bodyPr>
          <a:lstStyle/>
          <a:p>
            <a:pPr>
              <a:defRPr/>
            </a:pPr>
            <a:r>
              <a:rPr lang="fr-FR">
                <a:solidFill>
                  <a:srgbClr val="FF3300"/>
                </a:solidFill>
                <a:latin typeface="Arial"/>
                <a:cs typeface="Arial"/>
              </a:rPr>
              <a:t>Construction information</a:t>
            </a:r>
            <a:endParaRPr lang="fr-FR">
              <a:solidFill>
                <a:srgbClr val="FF3300"/>
              </a:solidFill>
              <a:latin typeface="Arial"/>
              <a:cs typeface="Arial"/>
            </a:endParaRPr>
          </a:p>
        </p:txBody>
      </p:sp>
      <p:pic>
        <p:nvPicPr>
          <p:cNvPr id="481791000" name="Picture 4" descr="C:\Temp\sivvus-weather-symbols-2-300px.png"/>
          <p:cNvPicPr>
            <a:picLocks noChangeAspect="1" noChangeArrowheads="1"/>
          </p:cNvPicPr>
          <p:nvPr/>
        </p:nvPicPr>
        <p:blipFill>
          <a:blip r:embed="rId4"/>
          <a:stretch/>
        </p:blipFill>
        <p:spPr bwMode="auto">
          <a:xfrm>
            <a:off x="712415" y="768787"/>
            <a:ext cx="653274" cy="603190"/>
          </a:xfrm>
          <a:prstGeom prst="rect">
            <a:avLst/>
          </a:prstGeom>
          <a:noFill/>
        </p:spPr>
      </p:pic>
      <p:pic>
        <p:nvPicPr>
          <p:cNvPr id="565927733" name="Image 7"/>
          <p:cNvPicPr>
            <a:picLocks noChangeAspect="1"/>
          </p:cNvPicPr>
          <p:nvPr/>
        </p:nvPicPr>
        <p:blipFill>
          <a:blip r:embed="rId5"/>
          <a:stretch/>
        </p:blipFill>
        <p:spPr bwMode="auto">
          <a:xfrm>
            <a:off x="182825" y="1725586"/>
            <a:ext cx="1712455" cy="1026610"/>
          </a:xfrm>
          <a:prstGeom prst="rect">
            <a:avLst/>
          </a:prstGeom>
        </p:spPr>
      </p:pic>
      <p:pic>
        <p:nvPicPr>
          <p:cNvPr id="1603110976" name="Image 8"/>
          <p:cNvPicPr>
            <a:picLocks noChangeAspect="1"/>
          </p:cNvPicPr>
          <p:nvPr/>
        </p:nvPicPr>
        <p:blipFill>
          <a:blip r:embed="rId6"/>
          <a:stretch/>
        </p:blipFill>
        <p:spPr bwMode="auto">
          <a:xfrm flipH="0" flipV="0">
            <a:off x="182825" y="3133489"/>
            <a:ext cx="1921118" cy="1461044"/>
          </a:xfrm>
          <a:prstGeom prst="rect">
            <a:avLst/>
          </a:prstGeom>
        </p:spPr>
      </p:pic>
      <p:pic>
        <p:nvPicPr>
          <p:cNvPr id="1055723709" name=""/>
          <p:cNvPicPr>
            <a:picLocks noChangeAspect="1"/>
          </p:cNvPicPr>
          <p:nvPr/>
        </p:nvPicPr>
        <p:blipFill>
          <a:blip r:embed="rId7"/>
          <a:stretch/>
        </p:blipFill>
        <p:spPr bwMode="auto">
          <a:xfrm flipH="0" flipV="0">
            <a:off x="5561437" y="4635499"/>
            <a:ext cx="1834374" cy="1100624"/>
          </a:xfrm>
          <a:prstGeom prst="rect">
            <a:avLst/>
          </a:prstGeom>
        </p:spPr>
      </p:pic>
      <p:sp>
        <p:nvSpPr>
          <p:cNvPr id="2091727816" name="Rectangle 50"/>
          <p:cNvSpPr/>
          <p:nvPr/>
        </p:nvSpPr>
        <p:spPr bwMode="auto">
          <a:xfrm flipH="0" flipV="0">
            <a:off x="5530370" y="4105274"/>
            <a:ext cx="2031999" cy="1984374"/>
          </a:xfrm>
          <a:prstGeom prst="rect">
            <a:avLst/>
          </a:prstGeom>
          <a:noFill/>
          <a:ln>
            <a:solidFill>
              <a:srgbClr val="FF33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444710364" name="ZoneTexte 51"/>
          <p:cNvSpPr txBox="1"/>
          <p:nvPr/>
        </p:nvSpPr>
        <p:spPr bwMode="auto">
          <a:xfrm>
            <a:off x="2426729" y="4731342"/>
            <a:ext cx="1720501" cy="366119"/>
          </a:xfrm>
          <a:prstGeom prst="rect">
            <a:avLst/>
          </a:prstGeom>
          <a:noFill/>
        </p:spPr>
        <p:txBody>
          <a:bodyPr wrap="none" rtlCol="0">
            <a:spAutoFit/>
          </a:bodyPr>
          <a:lstStyle/>
          <a:p>
            <a:pPr>
              <a:defRPr/>
            </a:pPr>
            <a:r>
              <a:rPr lang="fr-FR">
                <a:solidFill>
                  <a:srgbClr val="008080"/>
                </a:solidFill>
                <a:latin typeface="Arial"/>
                <a:cs typeface="Arial"/>
              </a:rPr>
              <a:t>HVAC systems</a:t>
            </a:r>
            <a:endParaRPr>
              <a:solidFill>
                <a:srgbClr val="008080"/>
              </a:solidFill>
              <a:latin typeface="Arial"/>
              <a:cs typeface="Arial"/>
            </a:endParaRPr>
          </a:p>
        </p:txBody>
      </p:sp>
      <p:cxnSp>
        <p:nvCxnSpPr>
          <p:cNvPr id="1398012420" name="Connecteur droit avec flèche 42"/>
          <p:cNvCxnSpPr/>
          <p:nvPr/>
        </p:nvCxnSpPr>
        <p:spPr bwMode="auto">
          <a:xfrm rot="0" flipH="0" flipV="0">
            <a:off x="4356348" y="4914402"/>
            <a:ext cx="938775" cy="0"/>
          </a:xfrm>
          <a:prstGeom prst="straightConnector1">
            <a:avLst/>
          </a:prstGeom>
          <a:ln w="19050">
            <a:solidFill>
              <a:srgbClr val="00808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904025" name="Connecteur droit avec flèche 6"/>
          <p:cNvCxnSpPr/>
          <p:nvPr/>
        </p:nvCxnSpPr>
        <p:spPr bwMode="auto">
          <a:xfrm rot="0" flipH="0" flipV="0">
            <a:off x="7726399" y="4914402"/>
            <a:ext cx="1254936" cy="0"/>
          </a:xfrm>
          <a:prstGeom prst="straightConnector1">
            <a:avLst/>
          </a:prstGeom>
          <a:ln w="19050">
            <a:solidFill>
              <a:srgbClr val="EF129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97681480" name="Rectangle 14"/>
          <p:cNvSpPr/>
          <p:nvPr/>
        </p:nvSpPr>
        <p:spPr bwMode="auto">
          <a:xfrm>
            <a:off x="9002749" y="4728432"/>
            <a:ext cx="1530525" cy="366119"/>
          </a:xfrm>
          <a:prstGeom prst="rect">
            <a:avLst/>
          </a:prstGeom>
        </p:spPr>
        <p:txBody>
          <a:bodyPr wrap="none">
            <a:spAutoFit/>
          </a:bodyPr>
          <a:lstStyle/>
          <a:p>
            <a:pPr>
              <a:defRPr/>
            </a:pPr>
            <a:r>
              <a:rPr lang="fr-FR">
                <a:solidFill>
                  <a:srgbClr val="EF1295"/>
                </a:solidFill>
                <a:latin typeface="Arial"/>
                <a:cs typeface="Arial"/>
              </a:rPr>
              <a:t>Consumption</a:t>
            </a:r>
            <a:endParaRPr lang="fr-FR">
              <a:solidFill>
                <a:srgbClr val="EF1295"/>
              </a:solidFill>
              <a:latin typeface="Arial"/>
              <a:cs typeface="Arial"/>
            </a:endParaRPr>
          </a:p>
        </p:txBody>
      </p:sp>
      <p:cxnSp>
        <p:nvCxnSpPr>
          <p:cNvPr id="44796200" name="Connecteur droit avec flèche 42"/>
          <p:cNvCxnSpPr>
            <a:stCxn id="1754347475" idx="2"/>
          </p:cNvCxnSpPr>
          <p:nvPr/>
        </p:nvCxnSpPr>
        <p:spPr bwMode="auto">
          <a:xfrm rot="5399976" flipH="0" flipV="0">
            <a:off x="6256374" y="3722687"/>
            <a:ext cx="587374" cy="0"/>
          </a:xfrm>
          <a:prstGeom prst="straightConnector1">
            <a:avLst/>
          </a:prstGeom>
          <a:ln w="19050" cap="flat" cmpd="sng" algn="ctr">
            <a:solidFill>
              <a:srgbClr val="FF66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99104897" name="ZoneTexte 3"/>
          <p:cNvSpPr txBox="1"/>
          <p:nvPr/>
        </p:nvSpPr>
        <p:spPr bwMode="auto">
          <a:xfrm>
            <a:off x="849666" y="3604961"/>
            <a:ext cx="4489355" cy="2012039"/>
          </a:xfrm>
          <a:prstGeom prst="rect">
            <a:avLst/>
          </a:prstGeom>
          <a:noFill/>
        </p:spPr>
        <p:txBody>
          <a:bodyPr wrap="none" rtlCol="0">
            <a:spAutoFit/>
          </a:bodyPr>
          <a:lstStyle/>
          <a:p>
            <a:pPr>
              <a:defRPr/>
            </a:pPr>
            <a:r>
              <a:rPr lang="fr-FR"/>
              <a:t>Contents</a:t>
            </a:r>
            <a:endParaRPr lang="fr-FR"/>
          </a:p>
          <a:p>
            <a:pPr>
              <a:defRPr/>
            </a:pPr>
            <a:endParaRPr lang="fr-FR"/>
          </a:p>
          <a:p>
            <a:pPr marL="283878" indent="-283878">
              <a:buFont typeface="Arial"/>
              <a:buChar char="•"/>
              <a:defRPr/>
            </a:pPr>
            <a:r>
              <a:rPr lang="fr-FR">
                <a:solidFill>
                  <a:schemeClr val="tx1"/>
                </a:solidFill>
              </a:rPr>
              <a:t>Heating and cooling loads</a:t>
            </a:r>
            <a:endParaRPr lang="fr-FR"/>
          </a:p>
          <a:p>
            <a:pPr marL="283878" indent="-283878">
              <a:buFont typeface="Arial"/>
              <a:buChar char="•"/>
              <a:defRPr/>
            </a:pPr>
            <a:r>
              <a:rPr lang="fr-FR">
                <a:solidFill>
                  <a:schemeClr val="tx1"/>
                </a:solidFill>
              </a:rPr>
              <a:t>Heat transmission in envelope components</a:t>
            </a:r>
            <a:endParaRPr>
              <a:solidFill>
                <a:schemeClr val="tx1"/>
              </a:solidFill>
            </a:endParaRPr>
          </a:p>
          <a:p>
            <a:pPr marL="283878" indent="-283878">
              <a:buFont typeface="Arial"/>
              <a:buChar char="•"/>
              <a:defRPr/>
            </a:pPr>
            <a:r>
              <a:rPr lang="fr-FR"/>
              <a:t>Ventilation</a:t>
            </a:r>
            <a:endParaRPr lang="fr-FR"/>
          </a:p>
          <a:p>
            <a:pPr marL="283878" indent="-283878">
              <a:buFont typeface="Arial"/>
              <a:buChar char="•"/>
              <a:defRPr/>
            </a:pPr>
            <a:r>
              <a:rPr lang="fr-FR"/>
              <a:t>Radiative heat transfer</a:t>
            </a:r>
            <a:endParaRPr lang="fr-FR"/>
          </a:p>
          <a:p>
            <a:pPr marL="283878" indent="-283878">
              <a:buFont typeface="Arial"/>
              <a:buChar char="•"/>
              <a:defRPr/>
            </a:pPr>
            <a:r>
              <a:rPr lang="fr-FR">
                <a:solidFill>
                  <a:srgbClr val="008080"/>
                </a:solidFill>
              </a:rPr>
              <a:t>Thermal inertia</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cxnSp>
        <p:nvCxnSpPr>
          <p:cNvPr id="1456086538" name="Connecteur droit 3"/>
          <p:cNvCxnSpPr/>
          <p:nvPr/>
        </p:nvCxnSpPr>
        <p:spPr bwMode="auto">
          <a:xfrm>
            <a:off x="3500710" y="1556791"/>
            <a:ext cx="3000" cy="23042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9350314" name="Connecteur droit 4"/>
          <p:cNvCxnSpPr/>
          <p:nvPr/>
        </p:nvCxnSpPr>
        <p:spPr bwMode="auto">
          <a:xfrm>
            <a:off x="4929973" y="1556791"/>
            <a:ext cx="13897" cy="23042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9170114" name="Connecteur droit 5"/>
          <p:cNvCxnSpPr/>
          <p:nvPr/>
        </p:nvCxnSpPr>
        <p:spPr bwMode="auto">
          <a:xfrm>
            <a:off x="3287687" y="1556791"/>
            <a:ext cx="1872207"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89992182" name="Connecteur droit 9"/>
          <p:cNvCxnSpPr/>
          <p:nvPr/>
        </p:nvCxnSpPr>
        <p:spPr bwMode="auto">
          <a:xfrm>
            <a:off x="3287687" y="3861047"/>
            <a:ext cx="1872207"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54947675" name="Connecteur droit avec flèche 11"/>
          <p:cNvCxnSpPr/>
          <p:nvPr/>
        </p:nvCxnSpPr>
        <p:spPr bwMode="auto">
          <a:xfrm>
            <a:off x="3143671" y="3645023"/>
            <a:ext cx="2736303" cy="0"/>
          </a:xfrm>
          <a:prstGeom prst="straightConnector1">
            <a:avLst/>
          </a:prstGeom>
          <a:ln>
            <a:solidFill>
              <a:srgbClr val="00808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71601673" name="ZoneTexte 12"/>
          <p:cNvSpPr txBox="1"/>
          <p:nvPr/>
        </p:nvSpPr>
        <p:spPr bwMode="auto">
          <a:xfrm>
            <a:off x="3220651" y="3307050"/>
            <a:ext cx="288861" cy="338553"/>
          </a:xfrm>
          <a:prstGeom prst="rect">
            <a:avLst/>
          </a:prstGeom>
          <a:noFill/>
        </p:spPr>
        <p:txBody>
          <a:bodyPr wrap="none" rtlCol="0">
            <a:spAutoFit/>
          </a:bodyPr>
          <a:lstStyle/>
          <a:p>
            <a:pPr>
              <a:defRPr/>
            </a:pPr>
            <a:r>
              <a:rPr lang="fr-FR" sz="1600">
                <a:solidFill>
                  <a:srgbClr val="008080"/>
                </a:solidFill>
              </a:rPr>
              <a:t>0</a:t>
            </a:r>
            <a:endParaRPr lang="fr-FR" sz="1600">
              <a:solidFill>
                <a:srgbClr val="008080"/>
              </a:solidFill>
            </a:endParaRPr>
          </a:p>
        </p:txBody>
      </p:sp>
      <p:sp>
        <p:nvSpPr>
          <p:cNvPr id="1758254504" name="ZoneTexte 13"/>
          <p:cNvSpPr txBox="1"/>
          <p:nvPr/>
        </p:nvSpPr>
        <p:spPr bwMode="auto">
          <a:xfrm>
            <a:off x="4929973" y="3307050"/>
            <a:ext cx="287257" cy="338553"/>
          </a:xfrm>
          <a:prstGeom prst="rect">
            <a:avLst/>
          </a:prstGeom>
          <a:noFill/>
        </p:spPr>
        <p:txBody>
          <a:bodyPr wrap="none" rtlCol="0">
            <a:spAutoFit/>
          </a:bodyPr>
          <a:lstStyle/>
          <a:p>
            <a:pPr>
              <a:defRPr/>
            </a:pPr>
            <a:r>
              <a:rPr lang="fr-FR" sz="1600">
                <a:solidFill>
                  <a:srgbClr val="008080"/>
                </a:solidFill>
              </a:rPr>
              <a:t>e</a:t>
            </a:r>
            <a:endParaRPr/>
          </a:p>
        </p:txBody>
      </p:sp>
      <p:sp>
        <p:nvSpPr>
          <p:cNvPr id="1914946014" name="ZoneTexte 14"/>
          <p:cNvSpPr txBox="1"/>
          <p:nvPr/>
        </p:nvSpPr>
        <p:spPr bwMode="auto">
          <a:xfrm>
            <a:off x="5727794" y="3307050"/>
            <a:ext cx="272831" cy="338553"/>
          </a:xfrm>
          <a:prstGeom prst="rect">
            <a:avLst/>
          </a:prstGeom>
          <a:noFill/>
        </p:spPr>
        <p:txBody>
          <a:bodyPr wrap="none" rtlCol="0">
            <a:spAutoFit/>
          </a:bodyPr>
          <a:lstStyle/>
          <a:p>
            <a:pPr>
              <a:defRPr/>
            </a:pPr>
            <a:r>
              <a:rPr lang="fr-FR" sz="1600">
                <a:solidFill>
                  <a:srgbClr val="008080"/>
                </a:solidFill>
              </a:rPr>
              <a:t>x</a:t>
            </a:r>
            <a:endParaRPr/>
          </a:p>
        </p:txBody>
      </p:sp>
      <p:sp>
        <p:nvSpPr>
          <p:cNvPr id="569106334" name="ZoneTexte 15"/>
          <p:cNvSpPr txBox="1"/>
          <p:nvPr/>
        </p:nvSpPr>
        <p:spPr bwMode="auto">
          <a:xfrm>
            <a:off x="3919784" y="1202268"/>
            <a:ext cx="582210" cy="276998"/>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b="0" i="1">
                          <a:latin typeface="Cambria Math"/>
                        </a:rPr>
                        <m:t>𝜆</m:t>
                      </m:r>
                      <m:r>
                        <m:rPr/>
                        <a:rPr lang="fr-FR" b="0" i="1">
                          <a:latin typeface="Cambria Math"/>
                        </a:rPr>
                        <m:t>, </m:t>
                      </m:r>
                      <m:r>
                        <m:rPr/>
                        <a:rPr lang="fr-FR" b="0" i="1">
                          <a:latin typeface="Cambria Math"/>
                        </a:rPr>
                        <m:t>𝑒</m:t>
                      </m:r>
                      <m:r>
                        <m:rPr/>
                        <a:rPr lang="fr-FR" b="0" i="1">
                          <a:latin typeface="Cambria Math"/>
                        </a:rPr>
                        <m:t>, </m:t>
                      </m:r>
                      <m:r>
                        <m:rPr/>
                        <a:rPr lang="fr-FR" b="0" i="1">
                          <a:latin typeface="Cambria Math"/>
                        </a:rPr>
                        <m:t>𝑐</m:t>
                      </m:r>
                    </m:oMath>
                  </m:oMathPara>
                </a14:m>
              </mc:Choice>
              <mc:Fallback/>
            </mc:AlternateContent>
            <a:endParaRPr lang="fr-FR"/>
          </a:p>
        </p:txBody>
      </p:sp>
      <p:sp>
        <p:nvSpPr>
          <p:cNvPr id="2066177318" name="ZoneTexte 16"/>
          <p:cNvSpPr txBox="1"/>
          <p:nvPr/>
        </p:nvSpPr>
        <p:spPr bwMode="auto">
          <a:xfrm>
            <a:off x="7104111" y="1927751"/>
            <a:ext cx="1964704" cy="555792"/>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b="0" i="1">
                          <a:latin typeface="Cambria Math"/>
                        </a:rPr>
                        <m:t>𝜌</m:t>
                      </m:r>
                      <m:r>
                        <m:rPr/>
                        <a:rPr lang="fr-FR" b="0" i="1">
                          <a:latin typeface="Cambria Math"/>
                        </a:rPr>
                        <m:t>𝑐</m:t>
                      </m:r>
                      <m:f>
                        <m:fPr>
                          <m:ctrlPr>
                            <a:rPr lang="fr-FR" b="0" i="1">
                              <a:latin typeface="Cambria Math"/>
                              <a:ea typeface="Cambria Math"/>
                              <a:cs typeface="Cambria Math"/>
                            </a:rPr>
                          </m:ctrlPr>
                        </m:fPr>
                        <m:num>
                          <m:r>
                            <m:rPr/>
                            <a:rPr lang="fr-FR" b="0" i="1">
                              <a:latin typeface="Cambria Math"/>
                            </a:rPr>
                            <m:t>𝜕</m:t>
                          </m:r>
                          <m:r>
                            <m:rPr/>
                            <a:rPr lang="fr-FR" b="0" i="1">
                              <a:latin typeface="Cambria Math"/>
                            </a:rPr>
                            <m:t>𝑇</m:t>
                          </m:r>
                          <m:r>
                            <m:rPr/>
                            <a:rPr lang="fr-FR" b="0" i="1">
                              <a:latin typeface="Cambria Math"/>
                            </a:rPr>
                            <m:t>(</m:t>
                          </m:r>
                          <m:r>
                            <m:rPr/>
                            <a:rPr lang="fr-FR" b="0" i="1">
                              <a:latin typeface="Cambria Math"/>
                            </a:rPr>
                            <m:t>𝑥</m:t>
                          </m:r>
                          <m:r>
                            <m:rPr/>
                            <a:rPr lang="fr-FR" b="0" i="1">
                              <a:latin typeface="Cambria Math"/>
                            </a:rPr>
                            <m:t>,</m:t>
                          </m:r>
                          <m:r>
                            <m:rPr/>
                            <a:rPr lang="fr-FR" b="0" i="1">
                              <a:latin typeface="Cambria Math"/>
                            </a:rPr>
                            <m:t>𝑡</m:t>
                          </m:r>
                          <m:r>
                            <m:rPr/>
                            <a:rPr lang="fr-FR" b="0" i="1">
                              <a:latin typeface="Cambria Math"/>
                            </a:rPr>
                            <m:t>)</m:t>
                          </m:r>
                        </m:num>
                        <m:den>
                          <m:r>
                            <m:rPr/>
                            <a:rPr lang="fr-FR" b="0" i="1">
                              <a:latin typeface="Cambria Math"/>
                            </a:rPr>
                            <m:t>𝜕</m:t>
                          </m:r>
                          <m:r>
                            <m:rPr/>
                            <a:rPr lang="fr-FR" b="0" i="1">
                              <a:latin typeface="Cambria Math"/>
                            </a:rPr>
                            <m:t>𝑡</m:t>
                          </m:r>
                        </m:den>
                      </m:f>
                      <m:r>
                        <m:rPr/>
                        <a:rPr lang="fr-FR" b="0" i="1">
                          <a:latin typeface="Cambria Math"/>
                        </a:rPr>
                        <m:t>=</m:t>
                      </m:r>
                      <m:r>
                        <m:rPr/>
                        <a:rPr lang="fr-FR" b="0" i="1">
                          <a:latin typeface="Cambria Math"/>
                        </a:rPr>
                        <m:t>𝜆</m:t>
                      </m:r>
                      <m:f>
                        <m:fPr>
                          <m:ctrlPr>
                            <a:rPr lang="fr-FR" b="0" i="1">
                              <a:latin typeface="Cambria Math"/>
                              <a:ea typeface="Cambria Math"/>
                              <a:cs typeface="Cambria Math"/>
                            </a:rPr>
                          </m:ctrlPr>
                        </m:fPr>
                        <m:num>
                          <m:sSup>
                            <m:sSupPr>
                              <m:ctrlPr>
                                <a:rPr lang="fr-FR" b="0" i="1">
                                  <a:latin typeface="Cambria Math"/>
                                  <a:ea typeface="Cambria Math"/>
                                  <a:cs typeface="Cambria Math"/>
                                </a:rPr>
                              </m:ctrlPr>
                            </m:sSupPr>
                            <m:e>
                              <m:r>
                                <m:rPr/>
                                <a:rPr lang="fr-FR" b="0" i="1">
                                  <a:latin typeface="Cambria Math"/>
                                </a:rPr>
                                <m:t>𝜕</m:t>
                              </m:r>
                            </m:e>
                            <m:sup>
                              <m:r>
                                <m:rPr/>
                                <a:rPr lang="fr-FR" b="0" i="1">
                                  <a:latin typeface="Cambria Math"/>
                                </a:rPr>
                                <m:t>2</m:t>
                              </m:r>
                            </m:sup>
                          </m:sSup>
                          <m:r>
                            <m:rPr/>
                            <a:rPr lang="fr-FR" b="0" i="1">
                              <a:latin typeface="Cambria Math"/>
                            </a:rPr>
                            <m:t>𝑇</m:t>
                          </m:r>
                        </m:num>
                        <m:den>
                          <m:r>
                            <m:rPr/>
                            <a:rPr lang="fr-FR" b="0" i="1">
                              <a:latin typeface="Cambria Math"/>
                            </a:rPr>
                            <m:t>𝜕</m:t>
                          </m:r>
                          <m:sSup>
                            <m:sSupPr>
                              <m:ctrlPr>
                                <a:rPr lang="fr-FR" b="0" i="1">
                                  <a:latin typeface="Cambria Math"/>
                                  <a:ea typeface="Cambria Math"/>
                                  <a:cs typeface="Cambria Math"/>
                                </a:rPr>
                              </m:ctrlPr>
                            </m:sSupPr>
                            <m:e>
                              <m:r>
                                <m:rPr/>
                                <a:rPr lang="fr-FR" b="0" i="1">
                                  <a:latin typeface="Cambria Math"/>
                                </a:rPr>
                                <m:t>𝑥</m:t>
                              </m:r>
                            </m:e>
                            <m:sup>
                              <m:r>
                                <m:rPr/>
                                <a:rPr lang="fr-FR" b="0" i="1">
                                  <a:latin typeface="Cambria Math"/>
                                </a:rPr>
                                <m:t>2</m:t>
                              </m:r>
                            </m:sup>
                          </m:sSup>
                        </m:den>
                      </m:f>
                    </m:oMath>
                  </m:oMathPara>
                </a14:m>
              </mc:Choice>
              <mc:Fallback/>
            </mc:AlternateContent>
            <a:endParaRPr lang="fr-FR"/>
          </a:p>
        </p:txBody>
      </p:sp>
      <p:sp>
        <p:nvSpPr>
          <p:cNvPr id="1218731339" name="ZoneTexte 20"/>
          <p:cNvSpPr txBox="1"/>
          <p:nvPr/>
        </p:nvSpPr>
        <p:spPr bwMode="auto">
          <a:xfrm>
            <a:off x="6930169" y="2691252"/>
            <a:ext cx="2921441" cy="499559"/>
          </a:xfrm>
          <a:prstGeom prst="rect">
            <a:avLst/>
          </a:prstGeom>
          <a:noFill/>
        </p:spPr>
        <p:txBody>
          <a:bodyPr wrap="none" rtlCol="0">
            <a:spAutoFit/>
          </a:bodyPr>
          <a:lstStyle/>
          <a:p>
            <a:pPr>
              <a:defRPr/>
            </a:pPr>
            <a:r>
              <a:rPr lang="fr-FR"/>
              <a:t>Transient</a:t>
            </a:r>
            <a:r>
              <a:rPr lang="fr-FR"/>
              <a:t> </a:t>
            </a:r>
            <a:r>
              <a:rPr lang="fr-FR"/>
              <a:t>hypothesis</a:t>
            </a:r>
            <a:r>
              <a:rPr lang="fr-FR"/>
              <a:t> : </a:t>
            </a:r>
            <mc:AlternateContent xmlns:mc="http://schemas.openxmlformats.org/markup-compatibility/2006" xmlns:m="http://schemas.openxmlformats.org/officeDocument/2006/math">
              <mc:Choice xmlns:a14="http://schemas.microsoft.com/office/drawing/2010/main" Requires="a14">
                <a14:m>
                  <m:oMathPara>
                    <m:oMathParaPr/>
                    <m:oMath>
                      <m:f>
                        <m:fPr>
                          <m:ctrlPr>
                            <a:rPr lang="fr-FR" b="0" i="1">
                              <a:latin typeface="Cambria Math"/>
                              <a:ea typeface="Cambria Math"/>
                              <a:cs typeface="Cambria Math"/>
                            </a:rPr>
                          </m:ctrlPr>
                        </m:fPr>
                        <m:num>
                          <m:r>
                            <m:rPr/>
                            <a:rPr lang="fr-FR" b="0" i="1">
                              <a:latin typeface="Cambria Math"/>
                            </a:rPr>
                            <m:t>𝜕</m:t>
                          </m:r>
                          <m:r>
                            <m:rPr/>
                            <a:rPr lang="fr-FR" b="0" i="1">
                              <a:latin typeface="Cambria Math"/>
                            </a:rPr>
                            <m:t>𝑇</m:t>
                          </m:r>
                        </m:num>
                        <m:den>
                          <m:r>
                            <m:rPr/>
                            <a:rPr lang="fr-FR" b="0" i="1">
                              <a:latin typeface="Cambria Math"/>
                            </a:rPr>
                            <m:t>𝜕</m:t>
                          </m:r>
                          <m:r>
                            <m:rPr/>
                            <a:rPr lang="fr-FR" b="0" i="1">
                              <a:latin typeface="Cambria Math"/>
                            </a:rPr>
                            <m:t>𝑡</m:t>
                          </m:r>
                        </m:den>
                      </m:f>
                      <m:r>
                        <m:rPr/>
                        <a:rPr lang="fr-FR" b="0" i="1">
                          <a:latin typeface="Cambria Math"/>
                        </a:rPr>
                        <m:t>≠0</m:t>
                      </m:r>
                    </m:oMath>
                  </m:oMathPara>
                </a14:m>
              </mc:Choice>
              <mc:Fallback/>
            </mc:AlternateContent>
            <a:endParaRPr lang="fr-FR"/>
          </a:p>
        </p:txBody>
      </p:sp>
      <p:cxnSp>
        <p:nvCxnSpPr>
          <p:cNvPr id="837012121" name="Connecteur droit 17"/>
          <p:cNvCxnSpPr/>
          <p:nvPr/>
        </p:nvCxnSpPr>
        <p:spPr bwMode="auto">
          <a:xfrm>
            <a:off x="3788742" y="1556791"/>
            <a:ext cx="3000" cy="230425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95617901" name="Connecteur droit 18"/>
          <p:cNvCxnSpPr/>
          <p:nvPr/>
        </p:nvCxnSpPr>
        <p:spPr bwMode="auto">
          <a:xfrm>
            <a:off x="4079775" y="1556791"/>
            <a:ext cx="3000" cy="230425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1453613" name="Connecteur droit 19"/>
          <p:cNvCxnSpPr/>
          <p:nvPr/>
        </p:nvCxnSpPr>
        <p:spPr bwMode="auto">
          <a:xfrm>
            <a:off x="4367808" y="1556791"/>
            <a:ext cx="3000" cy="230425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02834702" name="Connecteur droit 23"/>
          <p:cNvCxnSpPr/>
          <p:nvPr/>
        </p:nvCxnSpPr>
        <p:spPr bwMode="auto">
          <a:xfrm>
            <a:off x="4652839" y="1556791"/>
            <a:ext cx="3000" cy="230425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03335201" name="ZoneTexte 24"/>
          <p:cNvSpPr txBox="1"/>
          <p:nvPr/>
        </p:nvSpPr>
        <p:spPr bwMode="auto">
          <a:xfrm>
            <a:off x="3090837" y="1973754"/>
            <a:ext cx="361060" cy="289181"/>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b="0" i="1">
                              <a:solidFill>
                                <a:srgbClr val="FF6600"/>
                              </a:solidFill>
                              <a:latin typeface="Cambria Math"/>
                              <a:ea typeface="Cambria Math"/>
                              <a:cs typeface="Cambria Math"/>
                            </a:rPr>
                          </m:ctrlPr>
                        </m:sSubPr>
                        <m:e>
                          <m:r>
                            <m:rPr/>
                            <a:rPr lang="fr-FR" b="0" i="1">
                              <a:solidFill>
                                <a:srgbClr val="FF6600"/>
                              </a:solidFill>
                              <a:latin typeface="Cambria Math"/>
                            </a:rPr>
                            <m:t>𝑇</m:t>
                          </m:r>
                        </m:e>
                        <m:sub>
                          <m:r>
                            <m:rPr/>
                            <a:rPr lang="fr-FR" b="0" i="1">
                              <a:solidFill>
                                <a:srgbClr val="FF6600"/>
                              </a:solidFill>
                              <a:latin typeface="Cambria Math"/>
                            </a:rPr>
                            <m:t>𝑠</m:t>
                          </m:r>
                          <m:r>
                            <m:rPr/>
                            <a:rPr lang="fr-FR" b="0" i="1">
                              <a:solidFill>
                                <a:srgbClr val="FF6600"/>
                              </a:solidFill>
                              <a:latin typeface="Cambria Math"/>
                            </a:rPr>
                            <m:t>,</m:t>
                          </m:r>
                          <m:r>
                            <m:rPr/>
                            <a:rPr lang="fr-FR" b="0" i="1">
                              <a:solidFill>
                                <a:srgbClr val="FF6600"/>
                              </a:solidFill>
                              <a:latin typeface="Cambria Math"/>
                            </a:rPr>
                            <m:t>𝑖</m:t>
                          </m:r>
                        </m:sub>
                      </m:sSub>
                    </m:oMath>
                  </m:oMathPara>
                </a14:m>
              </mc:Choice>
              <mc:Fallback/>
            </mc:AlternateContent>
            <a:endParaRPr lang="fr-FR">
              <a:solidFill>
                <a:srgbClr val="FF6600"/>
              </a:solidFill>
            </a:endParaRPr>
          </a:p>
        </p:txBody>
      </p:sp>
      <p:sp>
        <p:nvSpPr>
          <p:cNvPr id="1130652508" name="ZoneTexte 25"/>
          <p:cNvSpPr txBox="1"/>
          <p:nvPr/>
        </p:nvSpPr>
        <p:spPr bwMode="auto">
          <a:xfrm>
            <a:off x="5036700" y="1973754"/>
            <a:ext cx="385682" cy="289181"/>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b="0" i="1">
                              <a:solidFill>
                                <a:srgbClr val="FF6600"/>
                              </a:solidFill>
                              <a:latin typeface="Cambria Math"/>
                              <a:ea typeface="Cambria Math"/>
                              <a:cs typeface="Cambria Math"/>
                            </a:rPr>
                          </m:ctrlPr>
                        </m:sSubPr>
                        <m:e>
                          <m:r>
                            <m:rPr/>
                            <a:rPr lang="fr-FR" b="0" i="1">
                              <a:solidFill>
                                <a:srgbClr val="FF6600"/>
                              </a:solidFill>
                              <a:latin typeface="Cambria Math"/>
                            </a:rPr>
                            <m:t>𝑇</m:t>
                          </m:r>
                        </m:e>
                        <m:sub>
                          <m:r>
                            <m:rPr/>
                            <a:rPr lang="fr-FR" b="0" i="1">
                              <a:solidFill>
                                <a:srgbClr val="FF6600"/>
                              </a:solidFill>
                              <a:latin typeface="Cambria Math"/>
                            </a:rPr>
                            <m:t>𝑠</m:t>
                          </m:r>
                          <m:r>
                            <m:rPr/>
                            <a:rPr lang="fr-FR" b="0" i="1">
                              <a:solidFill>
                                <a:srgbClr val="FF6600"/>
                              </a:solidFill>
                              <a:latin typeface="Cambria Math"/>
                            </a:rPr>
                            <m:t>,</m:t>
                          </m:r>
                          <m:r>
                            <m:rPr/>
                            <a:rPr lang="fr-FR" b="0" i="1">
                              <a:solidFill>
                                <a:srgbClr val="FF6600"/>
                              </a:solidFill>
                              <a:latin typeface="Cambria Math"/>
                            </a:rPr>
                            <m:t>𝑒</m:t>
                          </m:r>
                        </m:sub>
                      </m:sSub>
                    </m:oMath>
                  </m:oMathPara>
                </a14:m>
              </mc:Choice>
              <mc:Fallback/>
            </mc:AlternateContent>
            <a:endParaRPr lang="fr-FR">
              <a:solidFill>
                <a:srgbClr val="FF6600"/>
              </a:solidFill>
            </a:endParaRPr>
          </a:p>
        </p:txBody>
      </p:sp>
      <p:sp>
        <p:nvSpPr>
          <p:cNvPr id="2062014714" name="ZoneTexte 26"/>
          <p:cNvSpPr txBox="1"/>
          <p:nvPr/>
        </p:nvSpPr>
        <p:spPr bwMode="auto">
          <a:xfrm>
            <a:off x="4073774" y="1998148"/>
            <a:ext cx="240579" cy="276998"/>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b="0" i="1">
                              <a:solidFill>
                                <a:srgbClr val="FF6600"/>
                              </a:solidFill>
                              <a:latin typeface="Cambria Math"/>
                              <a:ea typeface="Cambria Math"/>
                              <a:cs typeface="Cambria Math"/>
                            </a:rPr>
                          </m:ctrlPr>
                        </m:sSubPr>
                        <m:e>
                          <m:r>
                            <m:rPr/>
                            <a:rPr lang="fr-FR" b="0" i="1">
                              <a:solidFill>
                                <a:srgbClr val="FF6600"/>
                              </a:solidFill>
                              <a:latin typeface="Cambria Math"/>
                            </a:rPr>
                            <m:t>𝑇</m:t>
                          </m:r>
                        </m:e>
                        <m:sub>
                          <m:r>
                            <m:rPr/>
                            <a:rPr lang="fr-FR" b="0" i="1">
                              <a:solidFill>
                                <a:srgbClr val="FF6600"/>
                              </a:solidFill>
                              <a:latin typeface="Cambria Math"/>
                            </a:rPr>
                            <m:t>𝑖</m:t>
                          </m:r>
                        </m:sub>
                      </m:sSub>
                    </m:oMath>
                  </m:oMathPara>
                </a14:m>
              </mc:Choice>
              <mc:Fallback/>
            </mc:AlternateContent>
            <a:endParaRPr lang="fr-FR">
              <a:solidFill>
                <a:srgbClr val="FF6600"/>
              </a:solidFill>
            </a:endParaRPr>
          </a:p>
        </p:txBody>
      </p:sp>
      <p:cxnSp>
        <p:nvCxnSpPr>
          <p:cNvPr id="2120430058" name="Connecteur droit avec flèche 28"/>
          <p:cNvCxnSpPr/>
          <p:nvPr/>
        </p:nvCxnSpPr>
        <p:spPr bwMode="auto">
          <a:xfrm>
            <a:off x="3150676" y="3645604"/>
            <a:ext cx="2736303" cy="0"/>
          </a:xfrm>
          <a:prstGeom prst="straightConnector1">
            <a:avLst/>
          </a:prstGeom>
          <a:ln>
            <a:solidFill>
              <a:srgbClr val="00808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61555305" name="Connecteur droit avec flèche 29"/>
          <p:cNvCxnSpPr/>
          <p:nvPr/>
        </p:nvCxnSpPr>
        <p:spPr bwMode="auto">
          <a:xfrm flipV="1">
            <a:off x="3773003" y="2974045"/>
            <a:ext cx="327645" cy="0"/>
          </a:xfrm>
          <a:prstGeom prst="straightConnector1">
            <a:avLst/>
          </a:prstGeom>
          <a:ln>
            <a:solidFill>
              <a:srgbClr val="00808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34825215" name="ZoneTexte 8"/>
          <p:cNvSpPr txBox="1"/>
          <p:nvPr/>
        </p:nvSpPr>
        <p:spPr bwMode="auto">
          <a:xfrm>
            <a:off x="3758598" y="2661908"/>
            <a:ext cx="321177" cy="276998"/>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m:sty m:val="p"/>
                        </m:rPr>
                        <a:rPr lang="fr-FR" b="0" i="0">
                          <a:solidFill>
                            <a:srgbClr val="008080"/>
                          </a:solidFill>
                          <a:latin typeface="Cambria Math"/>
                        </a:rPr>
                        <m:t>Δ</m:t>
                      </m:r>
                      <m:r>
                        <m:rPr/>
                        <a:rPr lang="fr-FR" b="0" i="1">
                          <a:solidFill>
                            <a:srgbClr val="008080"/>
                          </a:solidFill>
                          <a:latin typeface="Cambria Math"/>
                        </a:rPr>
                        <m:t>𝑥</m:t>
                      </m:r>
                    </m:oMath>
                  </m:oMathPara>
                </a14:m>
              </mc:Choice>
              <mc:Fallback/>
            </mc:AlternateContent>
            <a:endParaRPr lang="fr-FR">
              <a:solidFill>
                <a:srgbClr val="008080"/>
              </a:solidFill>
            </a:endParaRPr>
          </a:p>
        </p:txBody>
      </p:sp>
      <p:sp>
        <p:nvSpPr>
          <p:cNvPr id="312064263" name="ZoneTexte 10"/>
          <p:cNvSpPr txBox="1"/>
          <p:nvPr/>
        </p:nvSpPr>
        <p:spPr bwMode="auto">
          <a:xfrm>
            <a:off x="2439442" y="4426377"/>
            <a:ext cx="3378936" cy="526682"/>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b="0" i="1">
                          <a:latin typeface="Cambria Math"/>
                        </a:rPr>
                        <m:t>𝜌</m:t>
                      </m:r>
                      <m:r>
                        <m:rPr/>
                        <a:rPr lang="fr-FR" b="0" i="1">
                          <a:latin typeface="Cambria Math"/>
                        </a:rPr>
                        <m:t>𝑐</m:t>
                      </m:r>
                      <m:f>
                        <m:fPr>
                          <m:ctrlPr>
                            <a:rPr lang="fr-FR" b="0" i="1">
                              <a:latin typeface="Cambria Math"/>
                              <a:ea typeface="Cambria Math"/>
                              <a:cs typeface="Cambria Math"/>
                            </a:rPr>
                          </m:ctrlPr>
                        </m:fPr>
                        <m:num>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num>
                        <m:den>
                          <m:r>
                            <m:rPr/>
                            <a:rPr lang="fr-FR" b="0" i="1">
                              <a:latin typeface="Cambria Math"/>
                            </a:rPr>
                            <m:t>𝜕</m:t>
                          </m:r>
                          <m:r>
                            <m:rPr/>
                            <a:rPr lang="fr-FR" b="0" i="1">
                              <a:latin typeface="Cambria Math"/>
                            </a:rPr>
                            <m:t>𝑡</m:t>
                          </m:r>
                        </m:den>
                      </m:f>
                      <m:r>
                        <m:rPr/>
                        <a:rPr lang="fr-FR" b="0" i="1">
                          <a:latin typeface="Cambria Math"/>
                        </a:rPr>
                        <m:t>=</m:t>
                      </m:r>
                      <m:f>
                        <m:fPr>
                          <m:ctrlPr>
                            <a:rPr lang="fr-FR" b="0" i="1">
                              <a:latin typeface="Cambria Math"/>
                              <a:ea typeface="Cambria Math"/>
                              <a:cs typeface="Cambria Math"/>
                            </a:rPr>
                          </m:ctrlPr>
                        </m:fPr>
                        <m:num>
                          <m:r>
                            <m:rPr/>
                            <a:rPr lang="fr-FR" b="0" i="1">
                              <a:latin typeface="Cambria Math"/>
                            </a:rPr>
                            <m:t>𝜆</m:t>
                          </m:r>
                        </m:num>
                        <m:den>
                          <m:r>
                            <m:rPr/>
                            <a:rPr lang="fr-FR" b="0" i="1">
                              <a:latin typeface="Cambria Math"/>
                            </a:rPr>
                            <m:t>2</m:t>
                          </m:r>
                          <m:r>
                            <m:rPr>
                              <m:sty m:val="p"/>
                            </m:rPr>
                            <a:rPr lang="fr-FR" b="0" i="0">
                              <a:latin typeface="Cambria Math"/>
                            </a:rPr>
                            <m:t>Δ</m:t>
                          </m:r>
                          <m:sSup>
                            <m:sSupPr>
                              <m:ctrlPr>
                                <a:rPr lang="fr-FR" b="0" i="1">
                                  <a:latin typeface="Cambria Math"/>
                                  <a:ea typeface="Cambria Math"/>
                                  <a:cs typeface="Cambria Math"/>
                                </a:rPr>
                              </m:ctrlPr>
                            </m:sSupPr>
                            <m:e>
                              <m:r>
                                <m:rPr/>
                                <a:rPr lang="fr-FR" b="0" i="1">
                                  <a:latin typeface="Cambria Math"/>
                                </a:rPr>
                                <m:t>𝑥</m:t>
                              </m:r>
                            </m:e>
                            <m:sup>
                              <m:r>
                                <m:rPr/>
                                <a:rPr lang="fr-FR" b="0" i="1">
                                  <a:latin typeface="Cambria Math"/>
                                </a:rPr>
                                <m:t>2</m:t>
                              </m:r>
                            </m:sup>
                          </m:sSup>
                        </m:den>
                      </m:f>
                      <m:d>
                        <m:dPr>
                          <m:ctrlPr>
                            <a:rPr lang="fr-FR" b="0" i="1">
                              <a:latin typeface="Cambria Math"/>
                              <a:ea typeface="Cambria Math"/>
                              <a:cs typeface="Cambria Math"/>
                            </a:rPr>
                          </m:ctrlPr>
                        </m:dPr>
                        <m:e>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r>
                                <m:rPr/>
                                <a:rPr lang="fr-FR" b="0" i="1">
                                  <a:latin typeface="Cambria Math"/>
                                </a:rPr>
                                <m:t>+1</m:t>
                              </m:r>
                            </m:sub>
                          </m:sSub>
                          <m:r>
                            <m:rPr/>
                            <a:rPr lang="fr-FR" b="0" i="1">
                              <a:latin typeface="Cambria Math"/>
                            </a:rPr>
                            <m:t>−2</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r>
                                <m:rPr/>
                                <a:rPr lang="fr-FR" b="0" i="1">
                                  <a:latin typeface="Cambria Math"/>
                                </a:rPr>
                                <m:t>−1</m:t>
                              </m:r>
                            </m:sub>
                          </m:sSub>
                        </m:e>
                      </m:d>
                    </m:oMath>
                  </m:oMathPara>
                </a14:m>
              </mc:Choice>
              <mc:Fallback/>
            </mc:AlternateContent>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1926466515" name="Tableau 28"/>
          <p:cNvGraphicFramePr>
            <a:graphicFrameLocks xmlns:a="http://schemas.openxmlformats.org/drawingml/2006/main"/>
          </p:cNvGraphicFramePr>
          <p:nvPr/>
        </p:nvGraphicFramePr>
        <p:xfrm>
          <a:off x="2706305" y="3385756"/>
          <a:ext cx="2498562" cy="2494170"/>
        </p:xfrm>
        <a:graphic>
          <a:graphicData uri="http://schemas.openxmlformats.org/drawingml/2006/table">
            <a:tbl>
              <a:tblPr firstRow="1" firstCol="0" lastRow="0" lastCol="0" bandRow="1" bandCol="0">
                <a:tableStyleId>{9D7B26C5-4107-4FEC-AEDC-1716B250A1EF}</a:tableStyleId>
              </a:tblPr>
              <a:tblGrid>
                <a:gridCol w="2498562"/>
              </a:tblGrid>
              <a:tr h="2494170">
                <a:tc>
                  <a:txBody>
                    <a:bodyPr/>
                    <a:p>
                      <a:pPr>
                        <a:defRPr/>
                      </a:pPr>
                      <a:endParaRPr lang="fr-FR"/>
                    </a:p>
                  </a:txBody>
                  <a:tcPr>
                    <a:lnL w="12699" algn="ctr">
                      <a:solidFill>
                        <a:schemeClr val="tx1"/>
                      </a:solidFill>
                    </a:lnL>
                    <a:lnR w="12699" algn="ctr">
                      <a:solidFill>
                        <a:schemeClr val="tx1"/>
                      </a:solidFill>
                    </a:lnR>
                    <a:lnT w="12699" algn="ctr">
                      <a:noFill/>
                    </a:lnT>
                    <a:lnB w="38099" algn="ctr">
                      <a:noFill/>
                    </a:lnB>
                    <a:solidFill>
                      <a:schemeClr val="bg1">
                        <a:lumMod val="95000"/>
                      </a:schemeClr>
                    </a:solidFill>
                  </a:tcPr>
                </a:tc>
              </a:tr>
            </a:tbl>
          </a:graphicData>
        </a:graphic>
      </p:graphicFrame>
      <p:cxnSp>
        <p:nvCxnSpPr>
          <p:cNvPr id="638197383" name="Connecteur droit avec flèche 23"/>
          <p:cNvCxnSpPr/>
          <p:nvPr/>
        </p:nvCxnSpPr>
        <p:spPr bwMode="auto">
          <a:xfrm>
            <a:off x="3956024" y="4465130"/>
            <a:ext cx="0" cy="1447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537128457" name="Picture 2" descr="D:\MCF\Enseignements\Site web\Videos\Thermique\resistor.png"/>
          <p:cNvPicPr>
            <a:picLocks noChangeAspect="1" noChangeArrowheads="1"/>
          </p:cNvPicPr>
          <p:nvPr/>
        </p:nvPicPr>
        <p:blipFill>
          <a:blip r:embed="rId3"/>
          <a:stretch/>
        </p:blipFill>
        <p:spPr bwMode="auto">
          <a:xfrm>
            <a:off x="2710743" y="3959097"/>
            <a:ext cx="1245281" cy="252347"/>
          </a:xfrm>
          <a:prstGeom prst="rect">
            <a:avLst/>
          </a:prstGeom>
          <a:noFill/>
        </p:spPr>
      </p:pic>
      <p:pic>
        <p:nvPicPr>
          <p:cNvPr id="1656925528" name="Picture 2" descr="D:\MCF\Enseignements\Site web\Videos\Thermique\resistor.png"/>
          <p:cNvPicPr>
            <a:picLocks noChangeAspect="1" noChangeArrowheads="1"/>
          </p:cNvPicPr>
          <p:nvPr/>
        </p:nvPicPr>
        <p:blipFill>
          <a:blip r:embed="rId3"/>
          <a:stretch/>
        </p:blipFill>
        <p:spPr bwMode="auto">
          <a:xfrm>
            <a:off x="3956025" y="3959097"/>
            <a:ext cx="1245281" cy="252347"/>
          </a:xfrm>
          <a:prstGeom prst="rect">
            <a:avLst/>
          </a:prstGeom>
          <a:noFill/>
        </p:spPr>
      </p:pic>
      <p:sp>
        <p:nvSpPr>
          <p:cNvPr id="462868101" name="ZoneTexte 3"/>
          <p:cNvSpPr txBox="1"/>
          <p:nvPr/>
        </p:nvSpPr>
        <p:spPr bwMode="auto">
          <a:xfrm>
            <a:off x="1954627" y="1175341"/>
            <a:ext cx="2019526" cy="709938"/>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000" i="1">
                          <a:latin typeface="Cambria Math"/>
                        </a:rPr>
                        <m:t>𝜌</m:t>
                      </m:r>
                      <m:r>
                        <m:rPr/>
                        <a:rPr lang="fr-FR" sz="2000" i="1">
                          <a:latin typeface="Cambria Math"/>
                        </a:rPr>
                        <m:t>.</m:t>
                      </m:r>
                      <m:sSub>
                        <m:sSubPr>
                          <m:ctrlPr>
                            <a:rPr lang="fr-FR" sz="2000" i="1">
                              <a:latin typeface="Cambria Math"/>
                              <a:ea typeface="Cambria Math"/>
                              <a:cs typeface="Cambria Math"/>
                            </a:rPr>
                          </m:ctrlPr>
                        </m:sSubPr>
                        <m:e>
                          <m:r>
                            <m:rPr/>
                            <a:rPr lang="fr-FR" sz="2000" i="1">
                              <a:latin typeface="Cambria Math"/>
                            </a:rPr>
                            <m:t>𝑐</m:t>
                          </m:r>
                        </m:e>
                        <m:sub>
                          <m:r>
                            <m:rPr/>
                            <a:rPr lang="fr-FR" sz="2000" i="1">
                              <a:latin typeface="Cambria Math"/>
                            </a:rPr>
                            <m:t>𝑝</m:t>
                          </m:r>
                        </m:sub>
                      </m:sSub>
                      <m:f>
                        <m:fPr>
                          <m:ctrlPr>
                            <a:rPr lang="fr-FR" sz="2000" i="1">
                              <a:latin typeface="Cambria Math"/>
                              <a:ea typeface="Cambria Math"/>
                              <a:cs typeface="Cambria Math"/>
                            </a:rPr>
                          </m:ctrlPr>
                        </m:fPr>
                        <m:num>
                          <m:r>
                            <m:rPr/>
                            <a:rPr lang="fr-FR" sz="2000" i="1">
                              <a:latin typeface="Cambria Math"/>
                            </a:rPr>
                            <m:t>𝜕</m:t>
                          </m:r>
                          <m:r>
                            <m:rPr/>
                            <a:rPr lang="fr-FR" sz="2000" i="1">
                              <a:latin typeface="Cambria Math"/>
                            </a:rPr>
                            <m:t>𝑇</m:t>
                          </m:r>
                        </m:num>
                        <m:den>
                          <m:r>
                            <m:rPr/>
                            <a:rPr lang="fr-FR" sz="2000" i="1">
                              <a:latin typeface="Cambria Math"/>
                            </a:rPr>
                            <m:t>𝜕</m:t>
                          </m:r>
                          <m:r>
                            <m:rPr/>
                            <a:rPr lang="fr-FR" sz="2000" i="1">
                              <a:latin typeface="Cambria Math"/>
                            </a:rPr>
                            <m:t>𝑡</m:t>
                          </m:r>
                        </m:den>
                      </m:f>
                      <m:r>
                        <m:rPr/>
                        <a:rPr lang="fr-FR" sz="2000" i="1">
                          <a:latin typeface="Cambria Math"/>
                        </a:rPr>
                        <m:t>=</m:t>
                      </m:r>
                      <m:r>
                        <m:rPr/>
                        <a:rPr lang="fr-FR" sz="2000" i="1">
                          <a:latin typeface="Cambria Math"/>
                        </a:rPr>
                        <m:t>𝜆</m:t>
                      </m:r>
                      <m:f>
                        <m:fPr>
                          <m:ctrlPr>
                            <a:rPr lang="fr-FR" sz="2000" i="1">
                              <a:latin typeface="Cambria Math"/>
                              <a:ea typeface="Cambria Math"/>
                              <a:cs typeface="Cambria Math"/>
                            </a:rPr>
                          </m:ctrlPr>
                        </m:fPr>
                        <m:num>
                          <m:sSup>
                            <m:sSupPr>
                              <m:ctrlPr>
                                <a:rPr lang="fr-FR" sz="2000" i="1">
                                  <a:latin typeface="Cambria Math"/>
                                  <a:ea typeface="Cambria Math"/>
                                  <a:cs typeface="Cambria Math"/>
                                </a:rPr>
                              </m:ctrlPr>
                            </m:sSupPr>
                            <m:e>
                              <m:r>
                                <m:rPr/>
                                <a:rPr lang="fr-FR" sz="2000" i="1">
                                  <a:latin typeface="Cambria Math"/>
                                </a:rPr>
                                <m:t>𝜕</m:t>
                              </m:r>
                            </m:e>
                            <m:sup>
                              <m:r>
                                <m:rPr/>
                                <a:rPr lang="fr-FR" sz="2000" i="1">
                                  <a:latin typeface="Cambria Math"/>
                                </a:rPr>
                                <m:t>2</m:t>
                              </m:r>
                            </m:sup>
                          </m:sSup>
                          <m:r>
                            <m:rPr/>
                            <a:rPr lang="fr-FR" sz="2000" i="1">
                              <a:latin typeface="Cambria Math"/>
                            </a:rPr>
                            <m:t>𝑇</m:t>
                          </m:r>
                        </m:num>
                        <m:den>
                          <m:r>
                            <m:rPr/>
                            <a:rPr lang="fr-FR" sz="2000" i="1">
                              <a:latin typeface="Cambria Math"/>
                            </a:rPr>
                            <m:t>𝜕</m:t>
                          </m:r>
                          <m:sSup>
                            <m:sSupPr>
                              <m:ctrlPr>
                                <a:rPr lang="fr-FR" sz="2000" i="1">
                                  <a:latin typeface="Cambria Math"/>
                                  <a:ea typeface="Cambria Math"/>
                                  <a:cs typeface="Cambria Math"/>
                                </a:rPr>
                              </m:ctrlPr>
                            </m:sSupPr>
                            <m:e>
                              <m:r>
                                <m:rPr/>
                                <a:rPr lang="fr-FR" sz="2000" i="1">
                                  <a:latin typeface="Cambria Math"/>
                                </a:rPr>
                                <m:t>𝑥</m:t>
                              </m:r>
                            </m:e>
                            <m:sup>
                              <m:r>
                                <m:rPr/>
                                <a:rPr lang="fr-FR" sz="2000" i="1">
                                  <a:latin typeface="Cambria Math"/>
                                </a:rPr>
                                <m:t>2</m:t>
                              </m:r>
                            </m:sup>
                          </m:sSup>
                        </m:den>
                      </m:f>
                    </m:oMath>
                  </m:oMathPara>
                </a14:m>
              </mc:Choice>
              <mc:Fallback/>
            </mc:AlternateContent>
            <a:endParaRPr lang="fr-FR" sz="2000"/>
          </a:p>
        </p:txBody>
      </p:sp>
      <p:sp>
        <p:nvSpPr>
          <p:cNvPr id="36745809" name="ZoneTexte 12"/>
          <p:cNvSpPr txBox="1"/>
          <p:nvPr/>
        </p:nvSpPr>
        <p:spPr bwMode="auto">
          <a:xfrm>
            <a:off x="5095377" y="3551830"/>
            <a:ext cx="545853" cy="46166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latin typeface="Cambria Math"/>
                              <a:ea typeface="Cambria Math"/>
                              <a:cs typeface="Cambria Math"/>
                            </a:rPr>
                          </m:ctrlPr>
                        </m:sSubPr>
                        <m:e>
                          <m:r>
                            <m:rPr/>
                            <a:rPr lang="fr-FR" sz="2400" i="1">
                              <a:latin typeface="Cambria Math"/>
                            </a:rPr>
                            <m:t>𝑇</m:t>
                          </m:r>
                        </m:e>
                        <m:sub>
                          <m:r>
                            <m:rPr/>
                            <a:rPr lang="fr-FR" sz="2400" i="1">
                              <a:latin typeface="Cambria Math"/>
                            </a:rPr>
                            <m:t>2</m:t>
                          </m:r>
                        </m:sub>
                      </m:sSub>
                    </m:oMath>
                  </m:oMathPara>
                </a14:m>
              </mc:Choice>
              <mc:Fallback/>
            </mc:AlternateContent>
            <a:endParaRPr lang="fr-FR" sz="2400"/>
          </a:p>
        </p:txBody>
      </p:sp>
      <p:sp>
        <p:nvSpPr>
          <p:cNvPr id="223543537" name="Ellipse 13"/>
          <p:cNvSpPr/>
          <p:nvPr/>
        </p:nvSpPr>
        <p:spPr bwMode="auto">
          <a:xfrm>
            <a:off x="5165303" y="4049266"/>
            <a:ext cx="72007" cy="72007"/>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fr-FR"/>
          </a:p>
        </p:txBody>
      </p:sp>
      <p:sp>
        <p:nvSpPr>
          <p:cNvPr id="280430683" name="ZoneTexte 14"/>
          <p:cNvSpPr txBox="1"/>
          <p:nvPr/>
        </p:nvSpPr>
        <p:spPr bwMode="auto">
          <a:xfrm>
            <a:off x="2204452" y="3559144"/>
            <a:ext cx="538736" cy="46166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latin typeface="Cambria Math"/>
                              <a:ea typeface="Cambria Math"/>
                              <a:cs typeface="Cambria Math"/>
                            </a:rPr>
                          </m:ctrlPr>
                        </m:sSubPr>
                        <m:e>
                          <m:r>
                            <m:rPr/>
                            <a:rPr lang="fr-FR" sz="2400" i="1">
                              <a:latin typeface="Cambria Math"/>
                            </a:rPr>
                            <m:t>𝑇</m:t>
                          </m:r>
                        </m:e>
                        <m:sub>
                          <m:r>
                            <m:rPr/>
                            <a:rPr lang="fr-FR" sz="2400" i="1">
                              <a:latin typeface="Cambria Math"/>
                            </a:rPr>
                            <m:t>1</m:t>
                          </m:r>
                        </m:sub>
                      </m:sSub>
                    </m:oMath>
                  </m:oMathPara>
                </a14:m>
              </mc:Choice>
              <mc:Fallback/>
            </mc:AlternateContent>
            <a:endParaRPr lang="fr-FR" sz="2400"/>
          </a:p>
        </p:txBody>
      </p:sp>
      <p:sp>
        <p:nvSpPr>
          <p:cNvPr id="1076934410" name="Ellipse 15"/>
          <p:cNvSpPr/>
          <p:nvPr/>
        </p:nvSpPr>
        <p:spPr bwMode="auto">
          <a:xfrm>
            <a:off x="2671180" y="4050625"/>
            <a:ext cx="72007" cy="72007"/>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fr-FR"/>
          </a:p>
        </p:txBody>
      </p:sp>
      <p:sp>
        <p:nvSpPr>
          <p:cNvPr id="180947720" name="ZoneTexte 16"/>
          <p:cNvSpPr txBox="1"/>
          <p:nvPr/>
        </p:nvSpPr>
        <p:spPr bwMode="auto">
          <a:xfrm>
            <a:off x="3647728" y="3551830"/>
            <a:ext cx="828880" cy="46166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400" i="1">
                          <a:latin typeface="Cambria Math"/>
                        </a:rPr>
                        <m:t>𝑇</m:t>
                      </m:r>
                      <m:r>
                        <m:rPr/>
                        <a:rPr lang="fr-FR" sz="2400" i="1">
                          <a:latin typeface="Cambria Math"/>
                        </a:rPr>
                        <m:t>(</m:t>
                      </m:r>
                      <m:r>
                        <m:rPr/>
                        <a:rPr lang="fr-FR" sz="2400" i="1">
                          <a:latin typeface="Cambria Math"/>
                        </a:rPr>
                        <m:t>𝑡</m:t>
                      </m:r>
                      <m:r>
                        <m:rPr/>
                        <a:rPr lang="fr-FR" sz="2400" i="1">
                          <a:latin typeface="Cambria Math"/>
                        </a:rPr>
                        <m:t>)</m:t>
                      </m:r>
                    </m:oMath>
                  </m:oMathPara>
                </a14:m>
              </mc:Choice>
              <mc:Fallback/>
            </mc:AlternateContent>
            <a:endParaRPr lang="fr-FR" sz="2400"/>
          </a:p>
        </p:txBody>
      </p:sp>
      <p:sp>
        <p:nvSpPr>
          <p:cNvPr id="1546725911" name="Ellipse 17"/>
          <p:cNvSpPr/>
          <p:nvPr/>
        </p:nvSpPr>
        <p:spPr bwMode="auto">
          <a:xfrm>
            <a:off x="3920020" y="4050625"/>
            <a:ext cx="72007" cy="72007"/>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fr-FR"/>
          </a:p>
        </p:txBody>
      </p:sp>
      <p:sp>
        <p:nvSpPr>
          <p:cNvPr id="274974039" name="Ellipse 19"/>
          <p:cNvSpPr/>
          <p:nvPr/>
        </p:nvSpPr>
        <p:spPr bwMode="auto">
          <a:xfrm>
            <a:off x="3908585" y="5455315"/>
            <a:ext cx="72007" cy="72007"/>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fr-FR"/>
          </a:p>
        </p:txBody>
      </p:sp>
      <p:pic>
        <p:nvPicPr>
          <p:cNvPr id="261587846" name="Picture 5" descr="D:\MCF\Enseignements\Site web\Videos\Thermique\capacitor.png"/>
          <p:cNvPicPr>
            <a:picLocks noChangeAspect="1" noChangeArrowheads="1"/>
          </p:cNvPicPr>
          <p:nvPr/>
        </p:nvPicPr>
        <p:blipFill>
          <a:blip r:embed="rId4"/>
          <a:srcRect l="0" t="0" r="22623" b="0"/>
          <a:stretch/>
        </p:blipFill>
        <p:spPr bwMode="auto">
          <a:xfrm rot="5399978">
            <a:off x="3259564" y="4556814"/>
            <a:ext cx="1392919" cy="524560"/>
          </a:xfrm>
          <a:prstGeom prst="rect">
            <a:avLst/>
          </a:prstGeom>
          <a:noFill/>
        </p:spPr>
      </p:pic>
      <p:sp>
        <p:nvSpPr>
          <p:cNvPr id="867643702" name="ZoneTexte 8"/>
          <p:cNvSpPr txBox="1"/>
          <p:nvPr/>
        </p:nvSpPr>
        <p:spPr bwMode="auto">
          <a:xfrm>
            <a:off x="7495908" y="4027217"/>
            <a:ext cx="1117100" cy="618246"/>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i="1">
                          <a:latin typeface="Cambria Math"/>
                        </a:rPr>
                        <m:t>𝐼</m:t>
                      </m:r>
                      <m:r>
                        <m:rPr/>
                        <a:rPr lang="fr-FR" i="1">
                          <a:latin typeface="Cambria Math"/>
                        </a:rPr>
                        <m:t>=</m:t>
                      </m:r>
                      <m:r>
                        <m:rPr/>
                        <a:rPr lang="fr-FR" i="1">
                          <a:latin typeface="Cambria Math"/>
                        </a:rPr>
                        <m:t>𝐶</m:t>
                      </m:r>
                      <m:f>
                        <m:fPr>
                          <m:ctrlPr>
                            <a:rPr lang="fr-FR" i="1">
                              <a:latin typeface="Cambria Math"/>
                              <a:ea typeface="Cambria Math"/>
                              <a:cs typeface="Cambria Math"/>
                            </a:rPr>
                          </m:ctrlPr>
                        </m:fPr>
                        <m:num>
                          <m:r>
                            <m:rPr>
                              <m:nor m:val="on"/>
                            </m:rPr>
                            <a:rPr lang="fr-FR">
                              <a:latin typeface="Cambria Math"/>
                            </a:rPr>
                            <m:t>d</m:t>
                          </m:r>
                          <m:r>
                            <m:rPr/>
                            <a:rPr lang="fr-FR" i="1">
                              <a:latin typeface="Cambria Math"/>
                            </a:rPr>
                            <m:t>𝑈</m:t>
                          </m:r>
                        </m:num>
                        <m:den>
                          <m:r>
                            <m:rPr>
                              <m:nor m:val="on"/>
                            </m:rPr>
                            <a:rPr lang="fr-FR">
                              <a:latin typeface="Cambria Math"/>
                            </a:rPr>
                            <m:t>d</m:t>
                          </m:r>
                          <m:r>
                            <m:rPr/>
                            <a:rPr lang="fr-FR" i="1">
                              <a:latin typeface="Cambria Math"/>
                            </a:rPr>
                            <m:t>𝑡</m:t>
                          </m:r>
                        </m:den>
                      </m:f>
                    </m:oMath>
                  </m:oMathPara>
                </a14:m>
              </mc:Choice>
              <mc:Fallback/>
            </mc:AlternateContent>
            <a:endParaRPr lang="fr-FR"/>
          </a:p>
        </p:txBody>
      </p:sp>
      <p:sp>
        <p:nvSpPr>
          <p:cNvPr id="1033612339" name="ZoneTexte 20"/>
          <p:cNvSpPr txBox="1"/>
          <p:nvPr/>
        </p:nvSpPr>
        <p:spPr bwMode="auto">
          <a:xfrm>
            <a:off x="3980593" y="4419270"/>
            <a:ext cx="422615" cy="400109"/>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000" i="1">
                          <a:solidFill>
                            <a:srgbClr val="FF0000"/>
                          </a:solidFill>
                          <a:latin typeface="Cambria Math"/>
                        </a:rPr>
                        <m:t>𝜙</m:t>
                      </m:r>
                    </m:oMath>
                  </m:oMathPara>
                </a14:m>
              </mc:Choice>
              <mc:Fallback/>
            </mc:AlternateContent>
            <a:endParaRPr lang="fr-FR" sz="2000">
              <a:solidFill>
                <a:srgbClr val="FF0000"/>
              </a:solidFill>
            </a:endParaRPr>
          </a:p>
        </p:txBody>
      </p:sp>
      <p:sp>
        <p:nvSpPr>
          <p:cNvPr id="1821584747" name="ZoneTexte 26"/>
          <p:cNvSpPr txBox="1"/>
          <p:nvPr/>
        </p:nvSpPr>
        <p:spPr bwMode="auto">
          <a:xfrm>
            <a:off x="7423869" y="4665969"/>
            <a:ext cx="1312473" cy="618373"/>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i="1">
                          <a:solidFill>
                            <a:srgbClr val="FF0000"/>
                          </a:solidFill>
                          <a:latin typeface="Cambria Math"/>
                        </a:rPr>
                        <m:t>𝜙</m:t>
                      </m:r>
                      <m:r>
                        <m:rPr/>
                        <a:rPr lang="fr-FR" i="1">
                          <a:latin typeface="Cambria Math"/>
                        </a:rPr>
                        <m:t>=</m:t>
                      </m:r>
                      <m:r>
                        <m:rPr/>
                        <a:rPr lang="fr-FR" i="1">
                          <a:solidFill>
                            <a:srgbClr val="00B050"/>
                          </a:solidFill>
                          <a:latin typeface="Cambria Math"/>
                        </a:rPr>
                        <m:t>𝐶</m:t>
                      </m:r>
                      <m:f>
                        <m:fPr>
                          <m:ctrlPr>
                            <a:rPr lang="fr-FR" i="1">
                              <a:latin typeface="Cambria Math"/>
                              <a:ea typeface="Cambria Math"/>
                              <a:cs typeface="Cambria Math"/>
                            </a:rPr>
                          </m:ctrlPr>
                        </m:fPr>
                        <m:num>
                          <m:r>
                            <m:rPr>
                              <m:nor m:val="on"/>
                            </m:rPr>
                            <a:rPr lang="fr-FR">
                              <a:latin typeface="Cambria Math"/>
                            </a:rPr>
                            <m:t>d</m:t>
                          </m:r>
                          <m:r>
                            <m:rPr/>
                            <a:rPr lang="fr-FR" i="1">
                              <a:latin typeface="Cambria Math"/>
                            </a:rPr>
                            <m:t>𝑇</m:t>
                          </m:r>
                        </m:num>
                        <m:den>
                          <m:r>
                            <m:rPr>
                              <m:nor m:val="on"/>
                            </m:rPr>
                            <a:rPr lang="fr-FR">
                              <a:latin typeface="Cambria Math"/>
                            </a:rPr>
                            <m:t>d</m:t>
                          </m:r>
                          <m:r>
                            <m:rPr/>
                            <a:rPr lang="fr-FR" i="1">
                              <a:latin typeface="Cambria Math"/>
                            </a:rPr>
                            <m:t>𝑡</m:t>
                          </m:r>
                        </m:den>
                      </m:f>
                      <m:r>
                        <m:rPr/>
                        <a:rPr lang="fr-FR" i="1">
                          <a:latin typeface="Cambria Math"/>
                        </a:rPr>
                        <m:t>   </m:t>
                      </m:r>
                    </m:oMath>
                  </m:oMathPara>
                </a14:m>
              </mc:Choice>
              <mc:Fallback/>
            </mc:AlternateContent>
            <a:endParaRPr lang="fr-FR"/>
          </a:p>
        </p:txBody>
      </p:sp>
      <p:sp>
        <p:nvSpPr>
          <p:cNvPr id="1826314416" name="ZoneTexte 21"/>
          <p:cNvSpPr txBox="1"/>
          <p:nvPr/>
        </p:nvSpPr>
        <p:spPr bwMode="auto">
          <a:xfrm>
            <a:off x="2567608" y="1804173"/>
            <a:ext cx="1099980" cy="369331"/>
          </a:xfrm>
          <a:prstGeom prst="rect">
            <a:avLst/>
          </a:prstGeom>
          <a:noFill/>
        </p:spPr>
        <p:txBody>
          <a:bodyPr wrap="none" rtlCol="0">
            <a:spAutoFit/>
          </a:bodyPr>
          <a:lstStyle/>
          <a:p>
            <a:pPr>
              <a:defRPr/>
            </a:pPr>
            <a:r>
              <a:rPr lang="fr-FR">
                <a:solidFill>
                  <a:schemeClr val="accent6">
                    <a:lumMod val="75000"/>
                  </a:schemeClr>
                </a:solidFill>
              </a:rPr>
              <a:t>[W/m</a:t>
            </a:r>
            <a:r>
              <a:rPr lang="fr-FR" baseline="30000">
                <a:solidFill>
                  <a:schemeClr val="accent6">
                    <a:lumMod val="75000"/>
                  </a:schemeClr>
                </a:solidFill>
              </a:rPr>
              <a:t>3</a:t>
            </a:r>
            <a:r>
              <a:rPr lang="fr-FR">
                <a:solidFill>
                  <a:schemeClr val="accent6">
                    <a:lumMod val="75000"/>
                  </a:schemeClr>
                </a:solidFill>
              </a:rPr>
              <a:t>.K]</a:t>
            </a:r>
            <a:endParaRPr/>
          </a:p>
        </p:txBody>
      </p:sp>
      <p:sp>
        <p:nvSpPr>
          <p:cNvPr id="1083421671" name="ZoneTexte 22"/>
          <p:cNvSpPr txBox="1"/>
          <p:nvPr/>
        </p:nvSpPr>
        <p:spPr bwMode="auto">
          <a:xfrm>
            <a:off x="4259134" y="4859289"/>
            <a:ext cx="1329145" cy="390747"/>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i="1">
                          <a:solidFill>
                            <a:srgbClr val="00B050"/>
                          </a:solidFill>
                          <a:latin typeface="Cambria Math"/>
                        </a:rPr>
                        <m:t>𝐶</m:t>
                      </m:r>
                      <m:r>
                        <m:rPr/>
                        <a:rPr lang="fr-FR" i="1">
                          <a:solidFill>
                            <a:srgbClr val="00B050"/>
                          </a:solidFill>
                          <a:latin typeface="Cambria Math"/>
                        </a:rPr>
                        <m:t>=</m:t>
                      </m:r>
                      <m:r>
                        <m:rPr/>
                        <a:rPr lang="fr-FR" i="1">
                          <a:solidFill>
                            <a:srgbClr val="00B050"/>
                          </a:solidFill>
                          <a:latin typeface="Cambria Math"/>
                        </a:rPr>
                        <m:t>𝜌</m:t>
                      </m:r>
                      <m:r>
                        <m:rPr/>
                        <a:rPr lang="fr-FR" i="1">
                          <a:solidFill>
                            <a:srgbClr val="00B050"/>
                          </a:solidFill>
                          <a:latin typeface="Cambria Math"/>
                        </a:rPr>
                        <m:t>. </m:t>
                      </m:r>
                      <m:r>
                        <m:rPr/>
                        <a:rPr lang="fr-FR" b="0" i="1">
                          <a:solidFill>
                            <a:srgbClr val="00B050"/>
                          </a:solidFill>
                          <a:latin typeface="Cambria Math"/>
                        </a:rPr>
                        <m:t>𝑒</m:t>
                      </m:r>
                      <m:r>
                        <m:rPr/>
                        <a:rPr lang="fr-FR" i="1">
                          <a:solidFill>
                            <a:srgbClr val="00B050"/>
                          </a:solidFill>
                          <a:latin typeface="Cambria Math"/>
                        </a:rPr>
                        <m:t>.</m:t>
                      </m:r>
                      <m:sSub>
                        <m:sSubPr>
                          <m:ctrlPr>
                            <a:rPr lang="fr-FR" i="1">
                              <a:solidFill>
                                <a:srgbClr val="00B050"/>
                              </a:solidFill>
                              <a:latin typeface="Cambria Math"/>
                              <a:ea typeface="Cambria Math"/>
                              <a:cs typeface="Cambria Math"/>
                            </a:rPr>
                          </m:ctrlPr>
                        </m:sSubPr>
                        <m:e>
                          <m:r>
                            <m:rPr/>
                            <a:rPr lang="fr-FR" i="1">
                              <a:solidFill>
                                <a:srgbClr val="00B050"/>
                              </a:solidFill>
                              <a:latin typeface="Cambria Math"/>
                            </a:rPr>
                            <m:t>𝑐</m:t>
                          </m:r>
                        </m:e>
                        <m:sub>
                          <m:r>
                            <m:rPr/>
                            <a:rPr lang="fr-FR" i="1">
                              <a:solidFill>
                                <a:srgbClr val="00B050"/>
                              </a:solidFill>
                              <a:latin typeface="Cambria Math"/>
                            </a:rPr>
                            <m:t>𝑝</m:t>
                          </m:r>
                        </m:sub>
                      </m:sSub>
                    </m:oMath>
                  </m:oMathPara>
                </a14:m>
              </mc:Choice>
              <mc:Fallback/>
            </mc:AlternateContent>
            <a:endParaRPr lang="fr-FR">
              <a:solidFill>
                <a:srgbClr val="00B050"/>
              </a:solidFill>
            </a:endParaRPr>
          </a:p>
        </p:txBody>
      </p:sp>
      <p:sp>
        <p:nvSpPr>
          <p:cNvPr id="2096295529" name="ZoneTexte 29"/>
          <p:cNvSpPr txBox="1"/>
          <p:nvPr/>
        </p:nvSpPr>
        <p:spPr bwMode="auto">
          <a:xfrm>
            <a:off x="8582457" y="5508786"/>
            <a:ext cx="930062" cy="369331"/>
          </a:xfrm>
          <a:prstGeom prst="rect">
            <a:avLst/>
          </a:prstGeom>
          <a:noFill/>
        </p:spPr>
        <p:txBody>
          <a:bodyPr wrap="none" rtlCol="0">
            <a:spAutoFit/>
          </a:bodyPr>
          <a:lstStyle/>
          <a:p>
            <a:pPr>
              <a:defRPr/>
            </a:pPr>
            <a:r>
              <a:rPr lang="fr-FR">
                <a:solidFill>
                  <a:srgbClr val="00B050"/>
                </a:solidFill>
              </a:rPr>
              <a:t>[J/m</a:t>
            </a:r>
            <a:r>
              <a:rPr lang="fr-FR" baseline="30000">
                <a:solidFill>
                  <a:srgbClr val="00B050"/>
                </a:solidFill>
              </a:rPr>
              <a:t>2</a:t>
            </a:r>
            <a:r>
              <a:rPr lang="fr-FR">
                <a:solidFill>
                  <a:srgbClr val="00B050"/>
                </a:solidFill>
              </a:rPr>
              <a:t>.K]</a:t>
            </a:r>
            <a:endParaRPr/>
          </a:p>
        </p:txBody>
      </p:sp>
      <p:sp>
        <p:nvSpPr>
          <p:cNvPr id="1192522169" name="ZoneTexte 30"/>
          <p:cNvSpPr txBox="1"/>
          <p:nvPr/>
        </p:nvSpPr>
        <p:spPr bwMode="auto">
          <a:xfrm>
            <a:off x="6795507" y="1266905"/>
            <a:ext cx="3483325" cy="664988"/>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i="1">
                          <a:latin typeface="Cambria Math"/>
                        </a:rPr>
                        <m:t>𝜌</m:t>
                      </m:r>
                      <m:r>
                        <m:rPr/>
                        <a:rPr lang="fr-FR" i="1">
                          <a:latin typeface="Cambria Math"/>
                        </a:rPr>
                        <m:t>.</m:t>
                      </m:r>
                      <m:sSub>
                        <m:sSubPr>
                          <m:ctrlPr>
                            <a:rPr lang="fr-FR" i="1">
                              <a:latin typeface="Cambria Math"/>
                              <a:ea typeface="Cambria Math"/>
                              <a:cs typeface="Cambria Math"/>
                            </a:rPr>
                          </m:ctrlPr>
                        </m:sSubPr>
                        <m:e>
                          <m:r>
                            <m:rPr/>
                            <a:rPr lang="fr-FR" i="1">
                              <a:latin typeface="Cambria Math"/>
                            </a:rPr>
                            <m:t>𝑐</m:t>
                          </m:r>
                        </m:e>
                        <m:sub>
                          <m:r>
                            <m:rPr/>
                            <a:rPr lang="fr-FR" i="1">
                              <a:latin typeface="Cambria Math"/>
                            </a:rPr>
                            <m:t>𝑝</m:t>
                          </m:r>
                        </m:sub>
                      </m:sSub>
                      <m:f>
                        <m:fPr>
                          <m:ctrlPr>
                            <a:rPr lang="fr-FR" i="1">
                              <a:latin typeface="Cambria Math"/>
                              <a:ea typeface="Cambria Math"/>
                              <a:cs typeface="Cambria Math"/>
                            </a:rPr>
                          </m:ctrlPr>
                        </m:fPr>
                        <m:num>
                          <m:r>
                            <m:rPr>
                              <m:nor m:val="on"/>
                            </m:rPr>
                            <a:rPr lang="fr-FR">
                              <a:latin typeface="Cambria Math"/>
                            </a:rPr>
                            <m:t>d</m:t>
                          </m:r>
                          <m:r>
                            <m:rPr/>
                            <a:rPr lang="fr-FR" i="1">
                              <a:latin typeface="Cambria Math"/>
                            </a:rPr>
                            <m:t>𝑇</m:t>
                          </m:r>
                        </m:num>
                        <m:den>
                          <m:r>
                            <m:rPr>
                              <m:nor m:val="on"/>
                            </m:rPr>
                            <a:rPr lang="fr-FR">
                              <a:latin typeface="Cambria Math"/>
                            </a:rPr>
                            <m:t>d</m:t>
                          </m:r>
                          <m:r>
                            <m:rPr/>
                            <a:rPr lang="fr-FR" i="1">
                              <a:latin typeface="Cambria Math"/>
                            </a:rPr>
                            <m:t>𝑡</m:t>
                          </m:r>
                        </m:den>
                      </m:f>
                      <m:r>
                        <m:rPr/>
                        <a:rPr lang="fr-FR" i="1">
                          <a:latin typeface="Cambria Math"/>
                        </a:rPr>
                        <m:t>=</m:t>
                      </m:r>
                      <m:f>
                        <m:fPr>
                          <m:ctrlPr>
                            <a:rPr lang="fr-FR" i="1">
                              <a:latin typeface="Cambria Math"/>
                              <a:ea typeface="Cambria Math"/>
                              <a:cs typeface="Cambria Math"/>
                            </a:rPr>
                          </m:ctrlPr>
                        </m:fPr>
                        <m:num>
                          <m:r>
                            <m:rPr/>
                            <a:rPr lang="fr-FR" i="1">
                              <a:latin typeface="Cambria Math"/>
                            </a:rPr>
                            <m:t>𝜆</m:t>
                          </m:r>
                        </m:num>
                        <m:den>
                          <m:r>
                            <m:rPr>
                              <m:sty m:val="p"/>
                            </m:rPr>
                            <a:rPr lang="fr-FR">
                              <a:latin typeface="Cambria Math"/>
                            </a:rPr>
                            <m:t>Δ</m:t>
                          </m:r>
                          <m:sSup>
                            <m:sSupPr>
                              <m:ctrlPr>
                                <a:rPr lang="fr-FR" i="1">
                                  <a:latin typeface="Cambria Math"/>
                                  <a:ea typeface="Cambria Math"/>
                                  <a:cs typeface="Cambria Math"/>
                                </a:rPr>
                              </m:ctrlPr>
                            </m:sSupPr>
                            <m:e>
                              <m:r>
                                <m:rPr/>
                                <a:rPr lang="fr-FR" i="1">
                                  <a:latin typeface="Cambria Math"/>
                                </a:rPr>
                                <m:t>𝑥</m:t>
                              </m:r>
                            </m:e>
                            <m:sup>
                              <m:r>
                                <m:rPr/>
                                <a:rPr lang="fr-FR" i="1">
                                  <a:latin typeface="Cambria Math"/>
                                </a:rPr>
                                <m:t>2</m:t>
                              </m:r>
                            </m:sup>
                          </m:sSup>
                          <m:r>
                            <m:rPr/>
                            <a:rPr lang="fr-FR" i="1">
                              <a:latin typeface="Cambria Math"/>
                            </a:rPr>
                            <m:t>/2</m:t>
                          </m:r>
                        </m:den>
                      </m:f>
                      <m:d>
                        <m:dPr>
                          <m:ctrlPr>
                            <a:rPr lang="fr-FR" i="1">
                              <a:latin typeface="Cambria Math"/>
                              <a:ea typeface="Cambria Math"/>
                              <a:cs typeface="Cambria Math"/>
                            </a:rPr>
                          </m:ctrlPr>
                        </m:dPr>
                        <m:e>
                          <m:sSub>
                            <m:sSubPr>
                              <m:ctrlPr>
                                <a:rPr lang="fr-FR" i="1">
                                  <a:latin typeface="Cambria Math"/>
                                  <a:ea typeface="Cambria Math"/>
                                  <a:cs typeface="Cambria Math"/>
                                </a:rPr>
                              </m:ctrlPr>
                            </m:sSubPr>
                            <m:e>
                              <m:r>
                                <m:rPr/>
                                <a:rPr lang="fr-FR" i="1">
                                  <a:latin typeface="Cambria Math"/>
                                </a:rPr>
                                <m:t>𝑇</m:t>
                              </m:r>
                            </m:e>
                            <m:sub>
                              <m:r>
                                <m:rPr/>
                                <a:rPr lang="fr-FR" i="1">
                                  <a:latin typeface="Cambria Math"/>
                                </a:rPr>
                                <m:t>1</m:t>
                              </m:r>
                            </m:sub>
                          </m:sSub>
                          <m:r>
                            <m:rPr/>
                            <a:rPr lang="fr-FR" i="1">
                              <a:latin typeface="Cambria Math"/>
                            </a:rPr>
                            <m:t>−2.</m:t>
                          </m:r>
                          <m:r>
                            <m:rPr/>
                            <a:rPr lang="fr-FR" i="1">
                              <a:latin typeface="Cambria Math"/>
                            </a:rPr>
                            <m:t>𝑇</m:t>
                          </m:r>
                          <m:r>
                            <m:rPr/>
                            <a:rPr lang="fr-FR" i="1">
                              <a:latin typeface="Cambria Math"/>
                            </a:rPr>
                            <m:t>+</m:t>
                          </m:r>
                          <m:sSub>
                            <m:sSubPr>
                              <m:ctrlPr>
                                <a:rPr lang="fr-FR" i="1">
                                  <a:latin typeface="Cambria Math"/>
                                  <a:ea typeface="Cambria Math"/>
                                  <a:cs typeface="Cambria Math"/>
                                </a:rPr>
                              </m:ctrlPr>
                            </m:sSubPr>
                            <m:e>
                              <m:r>
                                <m:rPr/>
                                <a:rPr lang="fr-FR" i="1">
                                  <a:latin typeface="Cambria Math"/>
                                </a:rPr>
                                <m:t>𝑇</m:t>
                              </m:r>
                            </m:e>
                            <m:sub>
                              <m:r>
                                <m:rPr/>
                                <a:rPr lang="fr-FR" i="1">
                                  <a:latin typeface="Cambria Math"/>
                                </a:rPr>
                                <m:t>2</m:t>
                              </m:r>
                            </m:sub>
                          </m:sSub>
                        </m:e>
                      </m:d>
                    </m:oMath>
                  </m:oMathPara>
                </a14:m>
              </mc:Choice>
              <mc:Fallback/>
            </mc:AlternateContent>
            <a:endParaRPr lang="fr-FR"/>
          </a:p>
        </p:txBody>
      </p:sp>
      <p:cxnSp>
        <p:nvCxnSpPr>
          <p:cNvPr id="553072621" name="Connecteur droit avec flèche 35"/>
          <p:cNvCxnSpPr/>
          <p:nvPr/>
        </p:nvCxnSpPr>
        <p:spPr bwMode="auto">
          <a:xfrm>
            <a:off x="4354427" y="1593257"/>
            <a:ext cx="225905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69176255" name="ZoneTexte 2048"/>
          <p:cNvSpPr txBox="1"/>
          <p:nvPr/>
        </p:nvSpPr>
        <p:spPr bwMode="auto">
          <a:xfrm>
            <a:off x="4596109" y="1175341"/>
            <a:ext cx="1580753" cy="400109"/>
          </a:xfrm>
          <a:prstGeom prst="rect">
            <a:avLst/>
          </a:prstGeom>
          <a:noFill/>
        </p:spPr>
        <p:txBody>
          <a:bodyPr wrap="none" rtlCol="0">
            <a:spAutoFit/>
          </a:bodyPr>
          <a:lstStyle/>
          <a:p>
            <a:pPr>
              <a:defRPr/>
            </a:pPr>
            <a:r>
              <a:rPr lang="fr-FR" sz="2000"/>
              <a:t>discretization</a:t>
            </a:r>
            <a:endParaRPr lang="fr-FR" sz="2000"/>
          </a:p>
        </p:txBody>
      </p:sp>
      <p:sp>
        <p:nvSpPr>
          <p:cNvPr id="2141464356" name="ZoneTexte 38"/>
          <p:cNvSpPr txBox="1"/>
          <p:nvPr/>
        </p:nvSpPr>
        <p:spPr bwMode="auto">
          <a:xfrm>
            <a:off x="6642181" y="2196375"/>
            <a:ext cx="3297888" cy="813748"/>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d>
                        <m:dPr>
                          <m:ctrlPr>
                            <a:rPr lang="fr-FR" i="1">
                              <a:solidFill>
                                <a:srgbClr val="00B050"/>
                              </a:solidFill>
                              <a:latin typeface="Cambria Math"/>
                              <a:ea typeface="Cambria Math"/>
                              <a:cs typeface="Cambria Math"/>
                            </a:rPr>
                          </m:ctrlPr>
                        </m:dPr>
                        <m:e>
                          <m:r>
                            <m:rPr/>
                            <a:rPr lang="fr-FR" i="1">
                              <a:solidFill>
                                <a:srgbClr val="00B050"/>
                              </a:solidFill>
                              <a:latin typeface="Cambria Math"/>
                            </a:rPr>
                            <m:t>𝜌</m:t>
                          </m:r>
                          <m:r>
                            <m:rPr/>
                            <a:rPr lang="fr-FR" i="1">
                              <a:solidFill>
                                <a:srgbClr val="00B050"/>
                              </a:solidFill>
                              <a:latin typeface="Cambria Math"/>
                            </a:rPr>
                            <m:t>. </m:t>
                          </m:r>
                          <m:r>
                            <m:rPr/>
                            <a:rPr lang="fr-FR" b="0" i="1">
                              <a:solidFill>
                                <a:srgbClr val="00B050"/>
                              </a:solidFill>
                              <a:latin typeface="Cambria Math"/>
                            </a:rPr>
                            <m:t>𝑒</m:t>
                          </m:r>
                          <m:r>
                            <m:rPr/>
                            <a:rPr lang="fr-FR" i="1">
                              <a:solidFill>
                                <a:srgbClr val="00B050"/>
                              </a:solidFill>
                              <a:latin typeface="Cambria Math"/>
                            </a:rPr>
                            <m:t>.</m:t>
                          </m:r>
                          <m:sSub>
                            <m:sSubPr>
                              <m:ctrlPr>
                                <a:rPr lang="fr-FR" i="1">
                                  <a:solidFill>
                                    <a:srgbClr val="00B050"/>
                                  </a:solidFill>
                                  <a:latin typeface="Cambria Math"/>
                                  <a:ea typeface="Cambria Math"/>
                                  <a:cs typeface="Cambria Math"/>
                                </a:rPr>
                              </m:ctrlPr>
                            </m:sSubPr>
                            <m:e>
                              <m:r>
                                <m:rPr/>
                                <a:rPr lang="fr-FR" i="1">
                                  <a:solidFill>
                                    <a:srgbClr val="00B050"/>
                                  </a:solidFill>
                                  <a:latin typeface="Cambria Math"/>
                                </a:rPr>
                                <m:t>𝑐</m:t>
                              </m:r>
                            </m:e>
                            <m:sub>
                              <m:r>
                                <m:rPr/>
                                <a:rPr lang="fr-FR" i="1">
                                  <a:solidFill>
                                    <a:srgbClr val="00B050"/>
                                  </a:solidFill>
                                  <a:latin typeface="Cambria Math"/>
                                </a:rPr>
                                <m:t>𝑝</m:t>
                              </m:r>
                            </m:sub>
                          </m:sSub>
                        </m:e>
                      </m:d>
                      <m:r>
                        <m:rPr/>
                        <a:rPr lang="fr-FR" i="1">
                          <a:latin typeface="Cambria Math"/>
                        </a:rPr>
                        <m:t> </m:t>
                      </m:r>
                      <m:f>
                        <m:fPr>
                          <m:ctrlPr>
                            <a:rPr lang="fr-FR" i="1">
                              <a:latin typeface="Cambria Math"/>
                              <a:ea typeface="Cambria Math"/>
                              <a:cs typeface="Cambria Math"/>
                            </a:rPr>
                          </m:ctrlPr>
                        </m:fPr>
                        <m:num>
                          <m:r>
                            <m:rPr>
                              <m:nor m:val="on"/>
                            </m:rPr>
                            <a:rPr lang="fr-FR">
                              <a:latin typeface="Cambria Math"/>
                            </a:rPr>
                            <m:t>d</m:t>
                          </m:r>
                          <m:r>
                            <m:rPr/>
                            <a:rPr lang="fr-FR" i="1">
                              <a:latin typeface="Cambria Math"/>
                            </a:rPr>
                            <m:t>𝑇</m:t>
                          </m:r>
                        </m:num>
                        <m:den>
                          <m:r>
                            <m:rPr>
                              <m:nor m:val="on"/>
                            </m:rPr>
                            <a:rPr lang="fr-FR">
                              <a:latin typeface="Cambria Math"/>
                            </a:rPr>
                            <m:t>d</m:t>
                          </m:r>
                          <m:r>
                            <m:rPr/>
                            <a:rPr lang="fr-FR" i="1">
                              <a:latin typeface="Cambria Math"/>
                            </a:rPr>
                            <m:t>𝑡</m:t>
                          </m:r>
                        </m:den>
                      </m:f>
                      <m:r>
                        <m:rPr/>
                        <a:rPr lang="fr-FR" i="1">
                          <a:latin typeface="Cambria Math"/>
                        </a:rPr>
                        <m:t>=</m:t>
                      </m:r>
                      <m:f>
                        <m:fPr>
                          <m:ctrlPr>
                            <a:rPr lang="fr-FR" i="1">
                              <a:latin typeface="Cambria Math"/>
                              <a:ea typeface="Cambria Math"/>
                              <a:cs typeface="Cambria Math"/>
                            </a:rPr>
                          </m:ctrlPr>
                        </m:fPr>
                        <m:num>
                          <m:sSub>
                            <m:sSubPr>
                              <m:ctrlPr>
                                <a:rPr lang="fr-FR" i="1">
                                  <a:latin typeface="Cambria Math"/>
                                  <a:ea typeface="Cambria Math"/>
                                  <a:cs typeface="Cambria Math"/>
                                </a:rPr>
                              </m:ctrlPr>
                            </m:sSubPr>
                            <m:e>
                              <m:r>
                                <m:rPr/>
                                <a:rPr lang="fr-FR" i="1">
                                  <a:latin typeface="Cambria Math"/>
                                </a:rPr>
                                <m:t>𝑇</m:t>
                              </m:r>
                            </m:e>
                            <m:sub>
                              <m:r>
                                <m:rPr/>
                                <a:rPr lang="fr-FR" i="1">
                                  <a:latin typeface="Cambria Math"/>
                                </a:rPr>
                                <m:t>1</m:t>
                              </m:r>
                            </m:sub>
                          </m:sSub>
                          <m:r>
                            <m:rPr/>
                            <a:rPr lang="fr-FR" i="1">
                              <a:latin typeface="Cambria Math"/>
                            </a:rPr>
                            <m:t>−</m:t>
                          </m:r>
                          <m:r>
                            <m:rPr/>
                            <a:rPr lang="fr-FR" i="1">
                              <a:latin typeface="Cambria Math"/>
                            </a:rPr>
                            <m:t>𝑇</m:t>
                          </m:r>
                        </m:num>
                        <m:den>
                          <m:d>
                            <m:dPr>
                              <m:ctrlPr>
                                <a:rPr lang="fr-FR" i="1">
                                  <a:solidFill>
                                    <a:srgbClr val="0070C0"/>
                                  </a:solidFill>
                                  <a:latin typeface="Cambria Math"/>
                                  <a:ea typeface="Cambria Math"/>
                                  <a:cs typeface="Cambria Math"/>
                                </a:rPr>
                              </m:ctrlPr>
                            </m:dPr>
                            <m:e>
                              <m:f>
                                <m:fPr>
                                  <m:ctrlPr>
                                    <a:rPr lang="fr-FR" i="1">
                                      <a:solidFill>
                                        <a:srgbClr val="0070C0"/>
                                      </a:solidFill>
                                      <a:latin typeface="Cambria Math"/>
                                      <a:ea typeface="Cambria Math"/>
                                      <a:cs typeface="Cambria Math"/>
                                    </a:rPr>
                                  </m:ctrlPr>
                                </m:fPr>
                                <m:num>
                                  <m:r>
                                    <m:rPr/>
                                    <a:rPr lang="fr-FR" b="0" i="1">
                                      <a:solidFill>
                                        <a:srgbClr val="0070C0"/>
                                      </a:solidFill>
                                      <a:latin typeface="Cambria Math"/>
                                    </a:rPr>
                                    <m:t>𝑒</m:t>
                                  </m:r>
                                </m:num>
                                <m:den>
                                  <m:r>
                                    <m:rPr/>
                                    <a:rPr lang="fr-FR" i="1">
                                      <a:solidFill>
                                        <a:srgbClr val="0070C0"/>
                                      </a:solidFill>
                                      <a:latin typeface="Cambria Math"/>
                                    </a:rPr>
                                    <m:t>2</m:t>
                                  </m:r>
                                  <m:r>
                                    <m:rPr/>
                                    <a:rPr lang="fr-FR" i="1">
                                      <a:solidFill>
                                        <a:srgbClr val="0070C0"/>
                                      </a:solidFill>
                                      <a:latin typeface="Cambria Math"/>
                                    </a:rPr>
                                    <m:t>𝜆</m:t>
                                  </m:r>
                                </m:den>
                              </m:f>
                            </m:e>
                          </m:d>
                        </m:den>
                      </m:f>
                      <m:r>
                        <m:rPr/>
                        <a:rPr lang="fr-FR" i="1">
                          <a:latin typeface="Cambria Math"/>
                        </a:rPr>
                        <m:t>+</m:t>
                      </m:r>
                      <m:f>
                        <m:fPr>
                          <m:ctrlPr>
                            <a:rPr lang="fr-FR" i="1">
                              <a:latin typeface="Cambria Math"/>
                              <a:ea typeface="Cambria Math"/>
                              <a:cs typeface="Cambria Math"/>
                            </a:rPr>
                          </m:ctrlPr>
                        </m:fPr>
                        <m:num>
                          <m:sSub>
                            <m:sSubPr>
                              <m:ctrlPr>
                                <a:rPr lang="fr-FR" i="1">
                                  <a:latin typeface="Cambria Math"/>
                                  <a:ea typeface="Cambria Math"/>
                                  <a:cs typeface="Cambria Math"/>
                                </a:rPr>
                              </m:ctrlPr>
                            </m:sSubPr>
                            <m:e>
                              <m:r>
                                <m:rPr/>
                                <a:rPr lang="fr-FR" i="1">
                                  <a:latin typeface="Cambria Math"/>
                                </a:rPr>
                                <m:t>𝑇</m:t>
                              </m:r>
                            </m:e>
                            <m:sub>
                              <m:r>
                                <m:rPr/>
                                <a:rPr lang="fr-FR" i="1">
                                  <a:latin typeface="Cambria Math"/>
                                </a:rPr>
                                <m:t>2</m:t>
                              </m:r>
                            </m:sub>
                          </m:sSub>
                          <m:r>
                            <m:rPr/>
                            <a:rPr lang="fr-FR" i="1">
                              <a:latin typeface="Cambria Math"/>
                            </a:rPr>
                            <m:t>−</m:t>
                          </m:r>
                          <m:r>
                            <m:rPr/>
                            <a:rPr lang="fr-FR" i="1">
                              <a:latin typeface="Cambria Math"/>
                            </a:rPr>
                            <m:t>𝑇</m:t>
                          </m:r>
                        </m:num>
                        <m:den>
                          <m:d>
                            <m:dPr>
                              <m:ctrlPr>
                                <a:rPr lang="fr-FR" i="1">
                                  <a:solidFill>
                                    <a:srgbClr val="0070C0"/>
                                  </a:solidFill>
                                  <a:latin typeface="Cambria Math"/>
                                  <a:ea typeface="Cambria Math"/>
                                  <a:cs typeface="Cambria Math"/>
                                </a:rPr>
                              </m:ctrlPr>
                            </m:dPr>
                            <m:e>
                              <m:f>
                                <m:fPr>
                                  <m:ctrlPr>
                                    <a:rPr lang="fr-FR" i="1">
                                      <a:solidFill>
                                        <a:srgbClr val="0070C0"/>
                                      </a:solidFill>
                                      <a:latin typeface="Cambria Math"/>
                                      <a:ea typeface="Cambria Math"/>
                                      <a:cs typeface="Cambria Math"/>
                                    </a:rPr>
                                  </m:ctrlPr>
                                </m:fPr>
                                <m:num>
                                  <m:r>
                                    <m:rPr/>
                                    <a:rPr lang="fr-FR" b="0" i="1">
                                      <a:solidFill>
                                        <a:srgbClr val="0070C0"/>
                                      </a:solidFill>
                                      <a:latin typeface="Cambria Math"/>
                                    </a:rPr>
                                    <m:t>𝑒</m:t>
                                  </m:r>
                                </m:num>
                                <m:den>
                                  <m:r>
                                    <m:rPr/>
                                    <a:rPr lang="fr-FR" i="1">
                                      <a:solidFill>
                                        <a:srgbClr val="0070C0"/>
                                      </a:solidFill>
                                      <a:latin typeface="Cambria Math"/>
                                    </a:rPr>
                                    <m:t>2</m:t>
                                  </m:r>
                                  <m:r>
                                    <m:rPr/>
                                    <a:rPr lang="fr-FR" i="1">
                                      <a:solidFill>
                                        <a:srgbClr val="0070C0"/>
                                      </a:solidFill>
                                      <a:latin typeface="Cambria Math"/>
                                    </a:rPr>
                                    <m:t>𝜆</m:t>
                                  </m:r>
                                </m:den>
                              </m:f>
                            </m:e>
                          </m:d>
                        </m:den>
                      </m:f>
                    </m:oMath>
                  </m:oMathPara>
                </a14:m>
              </mc:Choice>
              <mc:Fallback/>
            </mc:AlternateContent>
            <a:endParaRPr lang="fr-FR"/>
          </a:p>
        </p:txBody>
      </p:sp>
      <p:cxnSp>
        <p:nvCxnSpPr>
          <p:cNvPr id="2008357398" name="Connecteur droit avec flèche 2054"/>
          <p:cNvCxnSpPr/>
          <p:nvPr/>
        </p:nvCxnSpPr>
        <p:spPr bwMode="auto">
          <a:xfrm>
            <a:off x="2671182" y="3154858"/>
            <a:ext cx="1237404" cy="0"/>
          </a:xfrm>
          <a:prstGeom prst="straightConnector1">
            <a:avLst/>
          </a:prstGeom>
          <a:ln w="25400">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66314104" name="ZoneTexte 2055"/>
          <p:cNvSpPr txBox="1"/>
          <p:nvPr/>
        </p:nvSpPr>
        <p:spPr bwMode="auto">
          <a:xfrm>
            <a:off x="2968705" y="2769666"/>
            <a:ext cx="642354" cy="400109"/>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000" b="0" i="1">
                          <a:solidFill>
                            <a:schemeClr val="tx1">
                              <a:lumMod val="50000"/>
                              <a:lumOff val="50000"/>
                            </a:schemeClr>
                          </a:solidFill>
                          <a:latin typeface="Cambria Math"/>
                        </a:rPr>
                        <m:t>𝑒</m:t>
                      </m:r>
                      <m:r>
                        <m:rPr/>
                        <a:rPr lang="fr-FR" sz="2000" i="1">
                          <a:solidFill>
                            <a:schemeClr val="tx1">
                              <a:lumMod val="50000"/>
                              <a:lumOff val="50000"/>
                            </a:schemeClr>
                          </a:solidFill>
                          <a:latin typeface="Cambria Math"/>
                        </a:rPr>
                        <m:t>/2</m:t>
                      </m:r>
                    </m:oMath>
                  </m:oMathPara>
                </a14:m>
              </mc:Choice>
              <mc:Fallback/>
            </mc:AlternateContent>
            <a:endParaRPr lang="fr-FR" sz="2000">
              <a:solidFill>
                <a:schemeClr val="tx1">
                  <a:lumMod val="50000"/>
                  <a:lumOff val="50000"/>
                </a:schemeClr>
              </a:solidFill>
            </a:endParaRPr>
          </a:p>
        </p:txBody>
      </p:sp>
      <p:cxnSp>
        <p:nvCxnSpPr>
          <p:cNvPr id="351686408" name="Connecteur droit avec flèche 42"/>
          <p:cNvCxnSpPr/>
          <p:nvPr/>
        </p:nvCxnSpPr>
        <p:spPr bwMode="auto">
          <a:xfrm>
            <a:off x="3944590" y="3146938"/>
            <a:ext cx="1237404" cy="0"/>
          </a:xfrm>
          <a:prstGeom prst="straightConnector1">
            <a:avLst/>
          </a:prstGeom>
          <a:ln w="25400">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87674683" name="ZoneTexte 43"/>
          <p:cNvSpPr txBox="1"/>
          <p:nvPr/>
        </p:nvSpPr>
        <p:spPr bwMode="auto">
          <a:xfrm>
            <a:off x="4242115" y="2761746"/>
            <a:ext cx="642354" cy="400109"/>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000" b="0" i="1">
                          <a:solidFill>
                            <a:schemeClr val="tx1">
                              <a:lumMod val="50000"/>
                              <a:lumOff val="50000"/>
                            </a:schemeClr>
                          </a:solidFill>
                          <a:latin typeface="Cambria Math"/>
                        </a:rPr>
                        <m:t>𝑒</m:t>
                      </m:r>
                      <m:r>
                        <m:rPr/>
                        <a:rPr lang="fr-FR" sz="2000" i="1">
                          <a:solidFill>
                            <a:schemeClr val="tx1">
                              <a:lumMod val="50000"/>
                              <a:lumOff val="50000"/>
                            </a:schemeClr>
                          </a:solidFill>
                          <a:latin typeface="Cambria Math"/>
                        </a:rPr>
                        <m:t>/2</m:t>
                      </m:r>
                    </m:oMath>
                  </m:oMathPara>
                </a14:m>
              </mc:Choice>
              <mc:Fallback/>
            </mc:AlternateContent>
            <a:endParaRPr lang="fr-FR" sz="2000">
              <a:solidFill>
                <a:schemeClr val="tx1">
                  <a:lumMod val="50000"/>
                  <a:lumOff val="50000"/>
                </a:schemeClr>
              </a:solidFill>
            </a:endParaRPr>
          </a:p>
        </p:txBody>
      </p:sp>
      <p:sp>
        <p:nvSpPr>
          <p:cNvPr id="1311551023" name="ZoneTexte 44"/>
          <p:cNvSpPr txBox="1"/>
          <p:nvPr/>
        </p:nvSpPr>
        <p:spPr bwMode="auto">
          <a:xfrm>
            <a:off x="2791443" y="4155499"/>
            <a:ext cx="996874" cy="566757"/>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i="1">
                          <a:solidFill>
                            <a:srgbClr val="0070C0"/>
                          </a:solidFill>
                          <a:latin typeface="Cambria Math"/>
                        </a:rPr>
                        <m:t>𝑅</m:t>
                      </m:r>
                      <m:r>
                        <m:rPr/>
                        <a:rPr lang="fr-FR" i="1">
                          <a:solidFill>
                            <a:srgbClr val="0070C0"/>
                          </a:solidFill>
                          <a:latin typeface="Cambria Math"/>
                        </a:rPr>
                        <m:t>=</m:t>
                      </m:r>
                      <m:f>
                        <m:fPr>
                          <m:ctrlPr>
                            <a:rPr lang="fr-FR" i="1">
                              <a:solidFill>
                                <a:srgbClr val="0070C0"/>
                              </a:solidFill>
                              <a:latin typeface="Cambria Math"/>
                              <a:ea typeface="Cambria Math"/>
                              <a:cs typeface="Cambria Math"/>
                            </a:rPr>
                          </m:ctrlPr>
                        </m:fPr>
                        <m:num>
                          <m:r>
                            <m:rPr/>
                            <a:rPr lang="fr-FR" b="0" i="1">
                              <a:solidFill>
                                <a:srgbClr val="0070C0"/>
                              </a:solidFill>
                              <a:latin typeface="Cambria Math"/>
                            </a:rPr>
                            <m:t>𝑒</m:t>
                          </m:r>
                        </m:num>
                        <m:den>
                          <m:r>
                            <m:rPr/>
                            <a:rPr lang="fr-FR" i="1">
                              <a:solidFill>
                                <a:srgbClr val="0070C0"/>
                              </a:solidFill>
                              <a:latin typeface="Cambria Math"/>
                            </a:rPr>
                            <m:t>2 </m:t>
                          </m:r>
                          <m:r>
                            <m:rPr/>
                            <a:rPr lang="fr-FR" i="1">
                              <a:solidFill>
                                <a:srgbClr val="0070C0"/>
                              </a:solidFill>
                              <a:latin typeface="Cambria Math"/>
                            </a:rPr>
                            <m:t>𝜆</m:t>
                          </m:r>
                        </m:den>
                      </m:f>
                    </m:oMath>
                  </m:oMathPara>
                </a14:m>
              </mc:Choice>
              <mc:Fallback/>
            </mc:AlternateContent>
            <a:endParaRPr lang="fr-FR">
              <a:solidFill>
                <a:srgbClr val="0070C0"/>
              </a:solidFill>
            </a:endParaRPr>
          </a:p>
        </p:txBody>
      </p:sp>
      <p:sp>
        <p:nvSpPr>
          <p:cNvPr id="1988324831" name="ZoneTexte 45"/>
          <p:cNvSpPr txBox="1"/>
          <p:nvPr/>
        </p:nvSpPr>
        <p:spPr bwMode="auto">
          <a:xfrm>
            <a:off x="4185119" y="4155499"/>
            <a:ext cx="996874" cy="566757"/>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i="1">
                          <a:solidFill>
                            <a:srgbClr val="0070C0"/>
                          </a:solidFill>
                          <a:latin typeface="Cambria Math"/>
                        </a:rPr>
                        <m:t>𝑅</m:t>
                      </m:r>
                      <m:r>
                        <m:rPr/>
                        <a:rPr lang="fr-FR" i="1">
                          <a:solidFill>
                            <a:srgbClr val="0070C0"/>
                          </a:solidFill>
                          <a:latin typeface="Cambria Math"/>
                        </a:rPr>
                        <m:t>=</m:t>
                      </m:r>
                      <m:f>
                        <m:fPr>
                          <m:ctrlPr>
                            <a:rPr lang="fr-FR" i="1">
                              <a:solidFill>
                                <a:srgbClr val="0070C0"/>
                              </a:solidFill>
                              <a:latin typeface="Cambria Math"/>
                              <a:ea typeface="Cambria Math"/>
                              <a:cs typeface="Cambria Math"/>
                            </a:rPr>
                          </m:ctrlPr>
                        </m:fPr>
                        <m:num>
                          <m:r>
                            <m:rPr/>
                            <a:rPr lang="fr-FR" b="0" i="1">
                              <a:solidFill>
                                <a:srgbClr val="0070C0"/>
                              </a:solidFill>
                              <a:latin typeface="Cambria Math"/>
                            </a:rPr>
                            <m:t>𝑒</m:t>
                          </m:r>
                        </m:num>
                        <m:den>
                          <m:r>
                            <m:rPr/>
                            <a:rPr lang="fr-FR" i="1">
                              <a:solidFill>
                                <a:srgbClr val="0070C0"/>
                              </a:solidFill>
                              <a:latin typeface="Cambria Math"/>
                            </a:rPr>
                            <m:t>2 </m:t>
                          </m:r>
                          <m:r>
                            <m:rPr/>
                            <a:rPr lang="fr-FR" i="1">
                              <a:solidFill>
                                <a:srgbClr val="0070C0"/>
                              </a:solidFill>
                              <a:latin typeface="Cambria Math"/>
                            </a:rPr>
                            <m:t>𝜆</m:t>
                          </m:r>
                        </m:den>
                      </m:f>
                    </m:oMath>
                  </m:oMathPara>
                </a14:m>
              </mc:Choice>
              <mc:Fallback/>
            </mc:AlternateContent>
            <a:endParaRPr lang="fr-FR">
              <a:solidFill>
                <a:srgbClr val="0070C0"/>
              </a:solidFill>
            </a:endParaRPr>
          </a:p>
        </p:txBody>
      </p:sp>
      <p:sp>
        <p:nvSpPr>
          <p:cNvPr id="714713854" name="ZoneTexte 2056"/>
          <p:cNvSpPr txBox="1"/>
          <p:nvPr/>
        </p:nvSpPr>
        <p:spPr bwMode="auto">
          <a:xfrm>
            <a:off x="7198539" y="2969721"/>
            <a:ext cx="405945" cy="400109"/>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000" i="1">
                          <a:solidFill>
                            <a:srgbClr val="00B050"/>
                          </a:solidFill>
                          <a:latin typeface="Cambria Math"/>
                        </a:rPr>
                        <m:t>𝐶</m:t>
                      </m:r>
                    </m:oMath>
                  </m:oMathPara>
                </a14:m>
              </mc:Choice>
              <mc:Fallback/>
            </mc:AlternateContent>
            <a:endParaRPr lang="fr-FR" sz="2000">
              <a:solidFill>
                <a:srgbClr val="00B050"/>
              </a:solidFill>
            </a:endParaRPr>
          </a:p>
        </p:txBody>
      </p:sp>
      <p:sp>
        <p:nvSpPr>
          <p:cNvPr id="1510548051" name="ZoneTexte 2057"/>
          <p:cNvSpPr txBox="1"/>
          <p:nvPr/>
        </p:nvSpPr>
        <p:spPr bwMode="auto">
          <a:xfrm>
            <a:off x="8417121" y="2985109"/>
            <a:ext cx="391773" cy="369331"/>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i="1">
                          <a:solidFill>
                            <a:srgbClr val="0070C0"/>
                          </a:solidFill>
                          <a:latin typeface="Cambria Math"/>
                        </a:rPr>
                        <m:t>𝑅</m:t>
                      </m:r>
                    </m:oMath>
                  </m:oMathPara>
                </a14:m>
              </mc:Choice>
              <mc:Fallback/>
            </mc:AlternateContent>
            <a:endParaRPr lang="fr-FR">
              <a:solidFill>
                <a:srgbClr val="0070C0"/>
              </a:solidFill>
            </a:endParaRPr>
          </a:p>
        </p:txBody>
      </p:sp>
      <p:sp>
        <p:nvSpPr>
          <p:cNvPr id="1857199449" name="Rectangle 48"/>
          <p:cNvSpPr/>
          <p:nvPr/>
        </p:nvSpPr>
        <p:spPr bwMode="auto">
          <a:xfrm>
            <a:off x="7320135" y="3959097"/>
            <a:ext cx="1416207" cy="14962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736902356" name="Connecteur en angle 25"/>
          <p:cNvCxnSpPr>
            <a:stCxn id="1821584747" idx="2"/>
            <a:endCxn id="2096295529" idx="1"/>
          </p:cNvCxnSpPr>
          <p:nvPr/>
        </p:nvCxnSpPr>
        <p:spPr bwMode="auto">
          <a:xfrm rot="16199969" flipH="1">
            <a:off x="8126727" y="5237722"/>
            <a:ext cx="409109" cy="502349"/>
          </a:xfrm>
          <a:prstGeom prst="bentConnector2">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499849188" name="Connecteur droit avec flèche 49"/>
          <p:cNvCxnSpPr/>
          <p:nvPr/>
        </p:nvCxnSpPr>
        <p:spPr bwMode="auto">
          <a:xfrm flipH="1">
            <a:off x="5583452" y="3044749"/>
            <a:ext cx="877523" cy="28206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16286388" name="ZoneTexte 2060"/>
          <p:cNvSpPr txBox="1"/>
          <p:nvPr/>
        </p:nvSpPr>
        <p:spPr bwMode="auto">
          <a:xfrm>
            <a:off x="5570875" y="3323508"/>
            <a:ext cx="2000355" cy="400109"/>
          </a:xfrm>
          <a:prstGeom prst="rect">
            <a:avLst/>
          </a:prstGeom>
          <a:noFill/>
        </p:spPr>
        <p:txBody>
          <a:bodyPr wrap="none" rtlCol="0">
            <a:spAutoFit/>
          </a:bodyPr>
          <a:lstStyle/>
          <a:p>
            <a:pPr>
              <a:defRPr/>
            </a:pPr>
            <a:r>
              <a:rPr lang="fr-FR" sz="2000">
                <a:solidFill>
                  <a:srgbClr val="FF0000"/>
                </a:solidFill>
              </a:rPr>
              <a:t>Electrical</a:t>
            </a:r>
            <a:r>
              <a:rPr lang="fr-FR" sz="2000">
                <a:solidFill>
                  <a:srgbClr val="FF0000"/>
                </a:solidFill>
              </a:rPr>
              <a:t> </a:t>
            </a:r>
            <a:r>
              <a:rPr lang="fr-FR" sz="2000">
                <a:solidFill>
                  <a:srgbClr val="FF0000"/>
                </a:solidFill>
              </a:rPr>
              <a:t>analogy</a:t>
            </a:r>
            <a:endParaRPr lang="fr-FR" sz="2000">
              <a:solidFill>
                <a:srgbClr val="FF000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69344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35435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04306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74580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264665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71284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569255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467259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09477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49740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15878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286810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263144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9252216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30726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691762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083573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6631410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168640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8767468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14146435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115510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834216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883248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1471385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1054805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7" presetClass="emph" presetSubtype="2" fill="hold" nodeType="clickEffect">
                                  <p:stCondLst>
                                    <p:cond delay="0"/>
                                  </p:stCondLst>
                                  <p:childTnLst>
                                    <p:animClr clrSpc="rgb" dir="cw">
                                      <p:cBhvr>
                                        <p:cTn id="72" dur="10" fill="hold"/>
                                        <p:tgtEl>
                                          <p:spTgt spid="1546725911"/>
                                        </p:tgtEl>
                                        <p:attrNameLst>
                                          <p:attrName>stroke.color</p:attrName>
                                        </p:attrNameLst>
                                      </p:cBhvr>
                                      <p:to>
                                        <a:srgbClr val="FF0000"/>
                                      </p:to>
                                    </p:animClr>
                                    <p:set>
                                      <p:cBhvr>
                                        <p:cTn id="73" dur="10" fill="hold"/>
                                        <p:tgtEl>
                                          <p:spTgt spid="1546725911"/>
                                        </p:tgtEl>
                                        <p:attrNameLst>
                                          <p:attrName>stroke.on</p:attrName>
                                        </p:attrNameLst>
                                      </p:cBhvr>
                                      <p:to>
                                        <p:strVal val="true"/>
                                      </p:to>
                                    </p:set>
                                  </p:childTnLst>
                                </p:cTn>
                              </p:par>
                              <p:par>
                                <p:cTn id="74" presetID="1" presetClass="emph" presetSubtype="2" fill="hold" nodeType="withEffect">
                                  <p:stCondLst>
                                    <p:cond delay="0"/>
                                  </p:stCondLst>
                                  <p:childTnLst>
                                    <p:animClr clrSpc="rgb" dir="cw">
                                      <p:cBhvr>
                                        <p:cTn id="75" dur="10" fill="hold"/>
                                        <p:tgtEl>
                                          <p:spTgt spid="1546725911"/>
                                        </p:tgtEl>
                                        <p:attrNameLst>
                                          <p:attrName>fillcolor</p:attrName>
                                        </p:attrNameLst>
                                      </p:cBhvr>
                                      <p:to>
                                        <a:srgbClr val="FF0000"/>
                                      </p:to>
                                    </p:animClr>
                                    <p:set>
                                      <p:cBhvr>
                                        <p:cTn id="76" dur="10" fill="hold"/>
                                        <p:tgtEl>
                                          <p:spTgt spid="1546725911"/>
                                        </p:tgtEl>
                                        <p:attrNameLst>
                                          <p:attrName>fill.type</p:attrName>
                                        </p:attrNameLst>
                                      </p:cBhvr>
                                      <p:to>
                                        <p:strVal val="solid"/>
                                      </p:to>
                                    </p:set>
                                    <p:set>
                                      <p:cBhvr>
                                        <p:cTn id="77" dur="10" fill="hold"/>
                                        <p:tgtEl>
                                          <p:spTgt spid="1546725911"/>
                                        </p:tgtEl>
                                        <p:attrNameLst>
                                          <p:attrName>fill.on</p:attrName>
                                        </p:attrNameLst>
                                      </p:cBhvr>
                                      <p:to>
                                        <p:strVal val="true"/>
                                      </p:to>
                                    </p:set>
                                  </p:childTnLst>
                                </p:cTn>
                              </p:par>
                              <p:par>
                                <p:cTn id="78" presetID="1" presetClass="entr" presetSubtype="0" fill="hold" grpId="0" nodeType="withEffect">
                                  <p:stCondLst>
                                    <p:cond delay="0"/>
                                  </p:stCondLst>
                                  <p:childTnLst>
                                    <p:set>
                                      <p:cBhvr>
                                        <p:cTn id="79" dur="1" fill="hold">
                                          <p:stCondLst>
                                            <p:cond delay="0"/>
                                          </p:stCondLst>
                                        </p:cTn>
                                        <p:tgtEl>
                                          <p:spTgt spid="111628638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499849188"/>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638197383"/>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033612339"/>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857199449"/>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821584747"/>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867643702"/>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736902356"/>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2096295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68101" grpId="0"/>
      <p:bldP spid="36745809" grpId="0"/>
      <p:bldP spid="223543537" grpId="0" animBg="1"/>
      <p:bldP spid="280430683" grpId="0"/>
      <p:bldP spid="1076934410" grpId="0" animBg="1"/>
      <p:bldP spid="180947720" grpId="0"/>
      <p:bldP spid="1546725911" grpId="0" animBg="1"/>
      <p:bldP spid="274974039" grpId="0" animBg="1"/>
      <p:bldP spid="867643702" grpId="0"/>
      <p:bldP spid="1033612339" grpId="0"/>
      <p:bldP spid="1821584747" grpId="0"/>
      <p:bldP spid="1826314416" grpId="0"/>
      <p:bldP spid="1083421671" grpId="0"/>
      <p:bldP spid="2096295529" grpId="0"/>
      <p:bldP spid="1192522169" grpId="0"/>
      <p:bldP spid="1869176255" grpId="0"/>
      <p:bldP spid="2141464356" grpId="0"/>
      <p:bldP spid="966314104" grpId="0"/>
      <p:bldP spid="1987674683" grpId="0"/>
      <p:bldP spid="1311551023" grpId="0"/>
      <p:bldP spid="1988324831" grpId="0"/>
      <p:bldP spid="714713854" grpId="0"/>
      <p:bldP spid="1510548051" grpId="0"/>
      <p:bldP spid="1857199449" grpId="0" animBg="1"/>
      <p:bldP spid="1116286388" grpId="0"/>
    </p:bldLst>
  </p:timing>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832639045" name="Picture 2"/>
          <p:cNvPicPr>
            <a:picLocks noChangeAspect="1" noChangeArrowheads="1"/>
          </p:cNvPicPr>
          <p:nvPr/>
        </p:nvPicPr>
        <p:blipFill>
          <a:blip r:embed="rId3"/>
          <a:srcRect l="0" t="1646" r="0" b="0"/>
          <a:stretch/>
        </p:blipFill>
        <p:spPr bwMode="auto">
          <a:xfrm>
            <a:off x="1523999" y="1832859"/>
            <a:ext cx="5075355" cy="3681364"/>
          </a:xfrm>
          <a:prstGeom prst="rect">
            <a:avLst/>
          </a:prstGeom>
          <a:noFill/>
          <a:ln>
            <a:noFill/>
          </a:ln>
          <a:effectLst/>
        </p:spPr>
      </p:pic>
      <p:pic>
        <p:nvPicPr>
          <p:cNvPr id="1605016386" name="Picture 2"/>
          <p:cNvPicPr>
            <a:picLocks noChangeAspect="1" noChangeArrowheads="1"/>
          </p:cNvPicPr>
          <p:nvPr/>
        </p:nvPicPr>
        <p:blipFill>
          <a:blip r:embed="rId4"/>
          <a:stretch/>
        </p:blipFill>
        <p:spPr bwMode="auto">
          <a:xfrm>
            <a:off x="7320137" y="2200368"/>
            <a:ext cx="1419224" cy="533399"/>
          </a:xfrm>
          <a:prstGeom prst="rect">
            <a:avLst/>
          </a:prstGeom>
          <a:noFill/>
          <a:ln>
            <a:noFill/>
          </a:ln>
          <a:effectLst/>
        </p:spPr>
      </p:pic>
      <p:pic>
        <p:nvPicPr>
          <p:cNvPr id="2048585086" name="Picture 6"/>
          <p:cNvPicPr>
            <a:picLocks noChangeAspect="1" noChangeArrowheads="1"/>
          </p:cNvPicPr>
          <p:nvPr/>
        </p:nvPicPr>
        <p:blipFill>
          <a:blip r:embed="rId5"/>
          <a:stretch/>
        </p:blipFill>
        <p:spPr bwMode="auto">
          <a:xfrm>
            <a:off x="7320137" y="4434737"/>
            <a:ext cx="1628775" cy="1076324"/>
          </a:xfrm>
          <a:prstGeom prst="rect">
            <a:avLst/>
          </a:prstGeom>
          <a:noFill/>
          <a:ln>
            <a:noFill/>
          </a:ln>
          <a:effectLst/>
        </p:spPr>
      </p:pic>
      <p:pic>
        <p:nvPicPr>
          <p:cNvPr id="1832644763" name="Picture 7"/>
          <p:cNvPicPr>
            <a:picLocks noChangeAspect="1" noChangeArrowheads="1"/>
          </p:cNvPicPr>
          <p:nvPr/>
        </p:nvPicPr>
        <p:blipFill>
          <a:blip r:embed="rId6"/>
          <a:stretch/>
        </p:blipFill>
        <p:spPr bwMode="auto">
          <a:xfrm>
            <a:off x="7320135" y="2785548"/>
            <a:ext cx="2381249" cy="352424"/>
          </a:xfrm>
          <a:prstGeom prst="rect">
            <a:avLst/>
          </a:prstGeom>
          <a:noFill/>
          <a:ln>
            <a:noFill/>
          </a:ln>
          <a:effectLst/>
        </p:spPr>
      </p:pic>
      <p:pic>
        <p:nvPicPr>
          <p:cNvPr id="497684134" name="Picture 3"/>
          <p:cNvPicPr>
            <a:picLocks noChangeAspect="1" noChangeArrowheads="1"/>
          </p:cNvPicPr>
          <p:nvPr/>
        </p:nvPicPr>
        <p:blipFill>
          <a:blip r:embed="rId7"/>
          <a:stretch/>
        </p:blipFill>
        <p:spPr bwMode="auto">
          <a:xfrm>
            <a:off x="7320135" y="3186963"/>
            <a:ext cx="3638549" cy="1247774"/>
          </a:xfrm>
          <a:prstGeom prst="rect">
            <a:avLst/>
          </a:prstGeom>
          <a:noFill/>
          <a:ln>
            <a:noFill/>
          </a:ln>
          <a:effectLst/>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84151725" name="Rectangle 1"/>
          <p:cNvSpPr/>
          <p:nvPr/>
        </p:nvSpPr>
        <p:spPr bwMode="auto">
          <a:xfrm>
            <a:off x="4007768" y="5373216"/>
            <a:ext cx="5112568" cy="3600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725587730" name="Connecteur droit 2"/>
          <p:cNvCxnSpPr/>
          <p:nvPr/>
        </p:nvCxnSpPr>
        <p:spPr bwMode="auto">
          <a:xfrm flipV="1">
            <a:off x="5159895" y="2060847"/>
            <a:ext cx="0" cy="3672407"/>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34171998" name="Connecteur droit 3"/>
          <p:cNvCxnSpPr/>
          <p:nvPr/>
        </p:nvCxnSpPr>
        <p:spPr bwMode="auto">
          <a:xfrm flipV="1">
            <a:off x="8184232" y="5373216"/>
            <a:ext cx="0" cy="360039"/>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96396242" name="Rectangle 4"/>
          <p:cNvSpPr/>
          <p:nvPr/>
        </p:nvSpPr>
        <p:spPr bwMode="auto">
          <a:xfrm rot="1054253">
            <a:off x="4871863" y="2485732"/>
            <a:ext cx="3600399" cy="72007"/>
          </a:xfrm>
          <a:prstGeom prst="rect">
            <a:avLst/>
          </a:prstGeom>
          <a:solidFill>
            <a:schemeClr val="bg1">
              <a:lumMod val="75000"/>
            </a:schemeClr>
          </a:solidFill>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fr-FR"/>
          </a:p>
        </p:txBody>
      </p:sp>
      <p:sp>
        <p:nvSpPr>
          <p:cNvPr id="2002124639" name="Rectangle 5"/>
          <p:cNvSpPr/>
          <p:nvPr/>
        </p:nvSpPr>
        <p:spPr bwMode="auto">
          <a:xfrm>
            <a:off x="5159895" y="3068959"/>
            <a:ext cx="3024335" cy="2304255"/>
          </a:xfrm>
          <a:prstGeom prst="rect">
            <a:avLst/>
          </a:prstGeom>
          <a:ln w="762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defRPr/>
            </a:pPr>
            <a:endParaRPr lang="fr-FR"/>
          </a:p>
        </p:txBody>
      </p:sp>
      <p:sp>
        <p:nvSpPr>
          <p:cNvPr id="2111012200" name="Rectangle 6"/>
          <p:cNvSpPr/>
          <p:nvPr/>
        </p:nvSpPr>
        <p:spPr bwMode="auto">
          <a:xfrm>
            <a:off x="5123890" y="3732311"/>
            <a:ext cx="72007" cy="100811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423420848" name="Rectangle 7"/>
          <p:cNvSpPr/>
          <p:nvPr/>
        </p:nvSpPr>
        <p:spPr bwMode="auto">
          <a:xfrm>
            <a:off x="8148228" y="3717031"/>
            <a:ext cx="72007" cy="100811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37586213" name="Rectangle 21"/>
          <p:cNvSpPr/>
          <p:nvPr/>
        </p:nvSpPr>
        <p:spPr bwMode="auto">
          <a:xfrm>
            <a:off x="5410809" y="3320987"/>
            <a:ext cx="2522509" cy="1836203"/>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314507748" name="Triangle isocèle 22"/>
          <p:cNvSpPr/>
          <p:nvPr/>
        </p:nvSpPr>
        <p:spPr bwMode="auto">
          <a:xfrm flipH="1">
            <a:off x="5447927" y="2310787"/>
            <a:ext cx="1945329" cy="576063"/>
          </a:xfrm>
          <a:prstGeom prst="triangle">
            <a:avLst>
              <a:gd name="adj" fmla="val 100000"/>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410904858" name="Rectangle 24"/>
          <p:cNvSpPr/>
          <p:nvPr/>
        </p:nvSpPr>
        <p:spPr bwMode="auto">
          <a:xfrm>
            <a:off x="8040215" y="4725143"/>
            <a:ext cx="288031" cy="540059"/>
          </a:xfrm>
          <a:prstGeom prst="rect">
            <a:avLst/>
          </a:prstGeom>
          <a:solidFill>
            <a:srgbClr val="F79646">
              <a:alpha val="8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001487357" name="Rectangle 28"/>
          <p:cNvSpPr/>
          <p:nvPr/>
        </p:nvSpPr>
        <p:spPr bwMode="auto">
          <a:xfrm>
            <a:off x="4403138" y="3131890"/>
            <a:ext cx="899658" cy="2108954"/>
          </a:xfrm>
          <a:prstGeom prst="rect">
            <a:avLst/>
          </a:prstGeom>
          <a:solidFill>
            <a:srgbClr val="F79646">
              <a:alpha val="8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98529961" name="Rectangle 29"/>
          <p:cNvSpPr/>
          <p:nvPr/>
        </p:nvSpPr>
        <p:spPr bwMode="auto">
          <a:xfrm>
            <a:off x="5014765" y="2169301"/>
            <a:ext cx="288031" cy="791204"/>
          </a:xfrm>
          <a:prstGeom prst="rect">
            <a:avLst/>
          </a:prstGeom>
          <a:solidFill>
            <a:srgbClr val="F79646">
              <a:alpha val="8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4779523" name="Rectangle 30"/>
          <p:cNvSpPr/>
          <p:nvPr/>
        </p:nvSpPr>
        <p:spPr bwMode="auto">
          <a:xfrm rot="5399978">
            <a:off x="6419485" y="2157493"/>
            <a:ext cx="502927" cy="2108954"/>
          </a:xfrm>
          <a:prstGeom prst="rect">
            <a:avLst/>
          </a:prstGeom>
          <a:solidFill>
            <a:srgbClr val="F79646">
              <a:alpha val="8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06774300" name="Rectangle 32"/>
          <p:cNvSpPr/>
          <p:nvPr/>
        </p:nvSpPr>
        <p:spPr bwMode="auto">
          <a:xfrm rot="5399978">
            <a:off x="6525023" y="4307092"/>
            <a:ext cx="288031" cy="2108954"/>
          </a:xfrm>
          <a:prstGeom prst="rect">
            <a:avLst/>
          </a:prstGeom>
          <a:solidFill>
            <a:srgbClr val="F79646">
              <a:alpha val="8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359097525" name="Rectangle 33"/>
          <p:cNvSpPr/>
          <p:nvPr/>
        </p:nvSpPr>
        <p:spPr bwMode="auto">
          <a:xfrm rot="6481562">
            <a:off x="6420976" y="1384345"/>
            <a:ext cx="288031" cy="2108954"/>
          </a:xfrm>
          <a:prstGeom prst="rect">
            <a:avLst/>
          </a:prstGeom>
          <a:solidFill>
            <a:srgbClr val="F79646">
              <a:alpha val="8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33719187" name="Ellipse 34"/>
          <p:cNvSpPr/>
          <p:nvPr/>
        </p:nvSpPr>
        <p:spPr bwMode="auto">
          <a:xfrm>
            <a:off x="6619019" y="4087764"/>
            <a:ext cx="72007" cy="7200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1571709027" name="Ellipse 37"/>
          <p:cNvSpPr/>
          <p:nvPr/>
        </p:nvSpPr>
        <p:spPr bwMode="auto">
          <a:xfrm>
            <a:off x="4360581" y="3750616"/>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409085068" name="Ellipse 38"/>
          <p:cNvSpPr/>
          <p:nvPr/>
        </p:nvSpPr>
        <p:spPr bwMode="auto">
          <a:xfrm>
            <a:off x="5303912" y="3750616"/>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147227141" name="Ellipse 42"/>
          <p:cNvSpPr/>
          <p:nvPr/>
        </p:nvSpPr>
        <p:spPr bwMode="auto">
          <a:xfrm>
            <a:off x="4968974" y="2526811"/>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2015407113" name="Ellipse 43"/>
          <p:cNvSpPr/>
          <p:nvPr/>
        </p:nvSpPr>
        <p:spPr bwMode="auto">
          <a:xfrm>
            <a:off x="5114104" y="2532533"/>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1367913475" name="Ellipse 44"/>
          <p:cNvSpPr/>
          <p:nvPr/>
        </p:nvSpPr>
        <p:spPr bwMode="auto">
          <a:xfrm>
            <a:off x="5280171" y="2532533"/>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1924108848" name="Ellipse 45"/>
          <p:cNvSpPr/>
          <p:nvPr/>
        </p:nvSpPr>
        <p:spPr bwMode="auto">
          <a:xfrm>
            <a:off x="6384588" y="2509688"/>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47193342" name="Ellipse 46"/>
          <p:cNvSpPr/>
          <p:nvPr/>
        </p:nvSpPr>
        <p:spPr bwMode="auto">
          <a:xfrm>
            <a:off x="6492984" y="2232198"/>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658237171" name="Rectangle 62"/>
          <p:cNvSpPr/>
          <p:nvPr/>
        </p:nvSpPr>
        <p:spPr bwMode="auto">
          <a:xfrm>
            <a:off x="8135120" y="3463434"/>
            <a:ext cx="109504" cy="894183"/>
          </a:xfrm>
          <a:prstGeom prst="rect">
            <a:avLst/>
          </a:prstGeom>
          <a:solidFill>
            <a:srgbClr val="F79646">
              <a:alpha val="8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083846289" name="Ellipse 63"/>
          <p:cNvSpPr/>
          <p:nvPr/>
        </p:nvSpPr>
        <p:spPr bwMode="auto">
          <a:xfrm>
            <a:off x="7968207" y="4941167"/>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161722829" name="Ellipse 64"/>
          <p:cNvSpPr/>
          <p:nvPr/>
        </p:nvSpPr>
        <p:spPr bwMode="auto">
          <a:xfrm>
            <a:off x="8307459" y="4941167"/>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1482401232" name="Ellipse 65"/>
          <p:cNvSpPr/>
          <p:nvPr/>
        </p:nvSpPr>
        <p:spPr bwMode="auto">
          <a:xfrm>
            <a:off x="8133846" y="4947504"/>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pic>
        <p:nvPicPr>
          <p:cNvPr id="609649172" name="Picture 2" descr="D:\MCF\Enseignements\Site web\Videos\Thermique\resistor.png"/>
          <p:cNvPicPr>
            <a:picLocks noChangeAspect="1" noChangeArrowheads="1"/>
          </p:cNvPicPr>
          <p:nvPr/>
        </p:nvPicPr>
        <p:blipFill>
          <a:blip r:embed="rId3"/>
          <a:stretch/>
        </p:blipFill>
        <p:spPr bwMode="auto">
          <a:xfrm>
            <a:off x="4902809" y="3741987"/>
            <a:ext cx="438262" cy="88810"/>
          </a:xfrm>
          <a:prstGeom prst="rect">
            <a:avLst/>
          </a:prstGeom>
          <a:noFill/>
        </p:spPr>
      </p:pic>
      <p:pic>
        <p:nvPicPr>
          <p:cNvPr id="1088465152" name="Picture 5" descr="D:\MCF\Enseignements\Site web\Videos\Thermique\capacitor.png"/>
          <p:cNvPicPr>
            <a:picLocks noChangeAspect="1" noChangeArrowheads="1"/>
          </p:cNvPicPr>
          <p:nvPr/>
        </p:nvPicPr>
        <p:blipFill>
          <a:blip r:embed="rId4"/>
          <a:srcRect l="20890" t="0" r="22623" b="0"/>
          <a:stretch/>
        </p:blipFill>
        <p:spPr bwMode="auto">
          <a:xfrm rot="5399978">
            <a:off x="6444739" y="5369774"/>
            <a:ext cx="457524" cy="236026"/>
          </a:xfrm>
          <a:prstGeom prst="rect">
            <a:avLst/>
          </a:prstGeom>
          <a:noFill/>
        </p:spPr>
      </p:pic>
      <p:sp>
        <p:nvSpPr>
          <p:cNvPr id="480686202" name="Ellipse 55"/>
          <p:cNvSpPr/>
          <p:nvPr/>
        </p:nvSpPr>
        <p:spPr bwMode="auto">
          <a:xfrm>
            <a:off x="4848132" y="3750390"/>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pic>
        <p:nvPicPr>
          <p:cNvPr id="32288723" name="Picture 2" descr="D:\MCF\Enseignements\Site web\Videos\Thermique\resistor.png"/>
          <p:cNvPicPr>
            <a:picLocks noChangeAspect="1" noChangeArrowheads="1"/>
          </p:cNvPicPr>
          <p:nvPr/>
        </p:nvPicPr>
        <p:blipFill>
          <a:blip r:embed="rId3"/>
          <a:stretch/>
        </p:blipFill>
        <p:spPr bwMode="auto">
          <a:xfrm>
            <a:off x="4421367" y="3742214"/>
            <a:ext cx="438262" cy="88810"/>
          </a:xfrm>
          <a:prstGeom prst="rect">
            <a:avLst/>
          </a:prstGeom>
          <a:noFill/>
        </p:spPr>
      </p:pic>
      <p:pic>
        <p:nvPicPr>
          <p:cNvPr id="405704631" name="Picture 2" descr="D:\MCF\Enseignements\Site web\Videos\Thermique\resistor.png"/>
          <p:cNvPicPr>
            <a:picLocks noChangeAspect="1" noChangeArrowheads="1"/>
          </p:cNvPicPr>
          <p:nvPr/>
        </p:nvPicPr>
        <p:blipFill>
          <a:blip r:embed="rId5"/>
          <a:stretch/>
        </p:blipFill>
        <p:spPr bwMode="auto">
          <a:xfrm rot="911346">
            <a:off x="5622725" y="3880150"/>
            <a:ext cx="661487" cy="134046"/>
          </a:xfrm>
          <a:prstGeom prst="rect">
            <a:avLst/>
          </a:prstGeom>
          <a:noFill/>
        </p:spPr>
      </p:pic>
      <p:pic>
        <p:nvPicPr>
          <p:cNvPr id="1152249989" name="Picture 5" descr="D:\MCF\Enseignements\Site web\Videos\Thermique\capacitor.png"/>
          <p:cNvPicPr>
            <a:picLocks noChangeAspect="1" noChangeArrowheads="1"/>
          </p:cNvPicPr>
          <p:nvPr/>
        </p:nvPicPr>
        <p:blipFill>
          <a:blip r:embed="rId6"/>
          <a:srcRect l="20890" t="0" r="22623" b="0"/>
          <a:stretch/>
        </p:blipFill>
        <p:spPr bwMode="auto">
          <a:xfrm rot="5399978">
            <a:off x="4650143" y="3936335"/>
            <a:ext cx="470697" cy="242822"/>
          </a:xfrm>
          <a:prstGeom prst="rect">
            <a:avLst/>
          </a:prstGeom>
          <a:noFill/>
        </p:spPr>
      </p:pic>
      <p:pic>
        <p:nvPicPr>
          <p:cNvPr id="617303609" name="Picture 5" descr="D:\MCF\Enseignements\Site web\Videos\Thermique\capacitor.png"/>
          <p:cNvPicPr>
            <a:picLocks noChangeAspect="1" noChangeArrowheads="1"/>
          </p:cNvPicPr>
          <p:nvPr/>
        </p:nvPicPr>
        <p:blipFill>
          <a:blip r:embed="rId6"/>
          <a:srcRect l="20890" t="0" r="22623" b="0"/>
          <a:stretch/>
        </p:blipFill>
        <p:spPr bwMode="auto">
          <a:xfrm rot="5399978">
            <a:off x="6415050" y="4277142"/>
            <a:ext cx="470697" cy="242822"/>
          </a:xfrm>
          <a:prstGeom prst="rect">
            <a:avLst/>
          </a:prstGeom>
          <a:noFill/>
        </p:spPr>
      </p:pic>
      <p:pic>
        <p:nvPicPr>
          <p:cNvPr id="1511848788" name="Picture 2" descr="D:\MCF\Enseignements\Site web\Videos\Thermique\resistor.png"/>
          <p:cNvPicPr>
            <a:picLocks noChangeAspect="1" noChangeArrowheads="1"/>
          </p:cNvPicPr>
          <p:nvPr/>
        </p:nvPicPr>
        <p:blipFill>
          <a:blip r:embed="rId5"/>
          <a:stretch/>
        </p:blipFill>
        <p:spPr bwMode="auto">
          <a:xfrm rot="20982596">
            <a:off x="6957978" y="3934485"/>
            <a:ext cx="661487" cy="134046"/>
          </a:xfrm>
          <a:prstGeom prst="rect">
            <a:avLst/>
          </a:prstGeom>
          <a:noFill/>
        </p:spPr>
      </p:pic>
      <p:cxnSp>
        <p:nvCxnSpPr>
          <p:cNvPr id="1546391481" name="Connecteur droit 9"/>
          <p:cNvCxnSpPr>
            <a:stCxn id="409085068" idx="6"/>
            <a:endCxn id="405704631" idx="1"/>
          </p:cNvCxnSpPr>
          <p:nvPr/>
        </p:nvCxnSpPr>
        <p:spPr bwMode="auto">
          <a:xfrm>
            <a:off x="5375919" y="3786620"/>
            <a:ext cx="258360" cy="738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4352839" name="Connecteur droit 66"/>
          <p:cNvCxnSpPr>
            <a:stCxn id="405704631" idx="3"/>
          </p:cNvCxnSpPr>
          <p:nvPr/>
        </p:nvCxnSpPr>
        <p:spPr bwMode="auto">
          <a:xfrm>
            <a:off x="6272659" y="4033832"/>
            <a:ext cx="341224" cy="82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418733" name="Connecteur droit 68"/>
          <p:cNvCxnSpPr>
            <a:stCxn id="233719187" idx="6"/>
            <a:endCxn id="1511848788" idx="1"/>
          </p:cNvCxnSpPr>
          <p:nvPr/>
        </p:nvCxnSpPr>
        <p:spPr bwMode="auto">
          <a:xfrm flipV="1">
            <a:off x="6691026" y="4060588"/>
            <a:ext cx="272269" cy="631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8977067" name="Connecteur droit 69"/>
          <p:cNvCxnSpPr/>
          <p:nvPr/>
        </p:nvCxnSpPr>
        <p:spPr bwMode="auto">
          <a:xfrm flipV="1">
            <a:off x="7612275" y="3816119"/>
            <a:ext cx="496215" cy="1259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06737534" name="Groupe 16"/>
          <p:cNvGrpSpPr/>
          <p:nvPr/>
        </p:nvGrpSpPr>
        <p:grpSpPr bwMode="auto">
          <a:xfrm rot="16199969">
            <a:off x="5728961" y="2808633"/>
            <a:ext cx="1015338" cy="551108"/>
            <a:chOff x="3097069" y="2920545"/>
            <a:chExt cx="1015338" cy="551108"/>
          </a:xfrm>
        </p:grpSpPr>
        <p:sp>
          <p:nvSpPr>
            <p:cNvPr id="205621329" name="Ellipse 71"/>
            <p:cNvSpPr/>
            <p:nvPr/>
          </p:nvSpPr>
          <p:spPr bwMode="auto">
            <a:xfrm>
              <a:off x="3097069" y="2929174"/>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1479678556" name="Ellipse 72"/>
            <p:cNvSpPr/>
            <p:nvPr/>
          </p:nvSpPr>
          <p:spPr bwMode="auto">
            <a:xfrm>
              <a:off x="4040400" y="2929174"/>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pic>
          <p:nvPicPr>
            <p:cNvPr id="1817099070" name="Picture 2" descr="D:\MCF\Enseignements\Site web\Videos\Thermique\resistor.png"/>
            <p:cNvPicPr>
              <a:picLocks noChangeAspect="1" noChangeArrowheads="1"/>
            </p:cNvPicPr>
            <p:nvPr/>
          </p:nvPicPr>
          <p:blipFill>
            <a:blip r:embed="rId3"/>
            <a:stretch/>
          </p:blipFill>
          <p:spPr bwMode="auto">
            <a:xfrm>
              <a:off x="3639299" y="2920545"/>
              <a:ext cx="438262" cy="88810"/>
            </a:xfrm>
            <a:prstGeom prst="rect">
              <a:avLst/>
            </a:prstGeom>
            <a:noFill/>
          </p:spPr>
        </p:pic>
        <p:sp>
          <p:nvSpPr>
            <p:cNvPr id="827329846" name="Ellipse 74"/>
            <p:cNvSpPr/>
            <p:nvPr/>
          </p:nvSpPr>
          <p:spPr bwMode="auto">
            <a:xfrm>
              <a:off x="3584621" y="2928947"/>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pic>
          <p:nvPicPr>
            <p:cNvPr id="562387373" name="Picture 2" descr="D:\MCF\Enseignements\Site web\Videos\Thermique\resistor.png"/>
            <p:cNvPicPr>
              <a:picLocks noChangeAspect="1" noChangeArrowheads="1"/>
            </p:cNvPicPr>
            <p:nvPr/>
          </p:nvPicPr>
          <p:blipFill>
            <a:blip r:embed="rId3"/>
            <a:stretch/>
          </p:blipFill>
          <p:spPr bwMode="auto">
            <a:xfrm>
              <a:off x="3157855" y="2920772"/>
              <a:ext cx="438262" cy="88810"/>
            </a:xfrm>
            <a:prstGeom prst="rect">
              <a:avLst/>
            </a:prstGeom>
            <a:noFill/>
          </p:spPr>
        </p:pic>
        <p:pic>
          <p:nvPicPr>
            <p:cNvPr id="53661141" name="Picture 5" descr="D:\MCF\Enseignements\Site web\Videos\Thermique\capacitor.png"/>
            <p:cNvPicPr>
              <a:picLocks noChangeAspect="1" noChangeArrowheads="1"/>
            </p:cNvPicPr>
            <p:nvPr/>
          </p:nvPicPr>
          <p:blipFill>
            <a:blip r:embed="rId6"/>
            <a:srcRect l="20890" t="0" r="22623" b="0"/>
            <a:stretch/>
          </p:blipFill>
          <p:spPr bwMode="auto">
            <a:xfrm rot="5399978">
              <a:off x="3386633" y="3114893"/>
              <a:ext cx="470697" cy="242822"/>
            </a:xfrm>
            <a:prstGeom prst="rect">
              <a:avLst/>
            </a:prstGeom>
            <a:noFill/>
          </p:spPr>
        </p:pic>
      </p:grpSp>
      <p:sp>
        <p:nvSpPr>
          <p:cNvPr id="1211335090" name="Ellipse 35"/>
          <p:cNvSpPr/>
          <p:nvPr/>
        </p:nvSpPr>
        <p:spPr bwMode="auto">
          <a:xfrm>
            <a:off x="5967901" y="2574334"/>
            <a:ext cx="72007" cy="7200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pic>
        <p:nvPicPr>
          <p:cNvPr id="52797572" name="Picture 2" descr="D:\MCF\Enseignements\Site web\Videos\Thermique\resistor.png"/>
          <p:cNvPicPr>
            <a:picLocks noChangeAspect="1" noChangeArrowheads="1"/>
          </p:cNvPicPr>
          <p:nvPr/>
        </p:nvPicPr>
        <p:blipFill>
          <a:blip r:embed="rId5"/>
          <a:stretch/>
        </p:blipFill>
        <p:spPr bwMode="auto">
          <a:xfrm rot="2360391">
            <a:off x="6029364" y="3765925"/>
            <a:ext cx="661487" cy="134046"/>
          </a:xfrm>
          <a:prstGeom prst="rect">
            <a:avLst/>
          </a:prstGeom>
          <a:noFill/>
        </p:spPr>
      </p:pic>
      <p:pic>
        <p:nvPicPr>
          <p:cNvPr id="1147964600" name="Picture 2" descr="D:\MCF\Enseignements\Site web\Videos\Thermique\resistor.png"/>
          <p:cNvPicPr>
            <a:picLocks noChangeAspect="1" noChangeArrowheads="1"/>
          </p:cNvPicPr>
          <p:nvPr/>
        </p:nvPicPr>
        <p:blipFill>
          <a:blip r:embed="rId5"/>
          <a:stretch/>
        </p:blipFill>
        <p:spPr bwMode="auto">
          <a:xfrm rot="2782615">
            <a:off x="5709165" y="4470777"/>
            <a:ext cx="661487" cy="134046"/>
          </a:xfrm>
          <a:prstGeom prst="rect">
            <a:avLst/>
          </a:prstGeom>
          <a:noFill/>
        </p:spPr>
      </p:pic>
      <p:cxnSp>
        <p:nvCxnSpPr>
          <p:cNvPr id="1576738499" name="Connecteur droit 80"/>
          <p:cNvCxnSpPr>
            <a:stCxn id="409085068" idx="5"/>
            <a:endCxn id="1147964600" idx="1"/>
          </p:cNvCxnSpPr>
          <p:nvPr/>
        </p:nvCxnSpPr>
        <p:spPr bwMode="auto">
          <a:xfrm>
            <a:off x="5365374" y="3812079"/>
            <a:ext cx="446352" cy="486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93352" name="Connecteur droit 81"/>
          <p:cNvCxnSpPr/>
          <p:nvPr/>
        </p:nvCxnSpPr>
        <p:spPr bwMode="auto">
          <a:xfrm>
            <a:off x="6235606" y="4741194"/>
            <a:ext cx="446352" cy="486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1859783" name="Ellipse 49"/>
          <p:cNvSpPr/>
          <p:nvPr/>
        </p:nvSpPr>
        <p:spPr bwMode="auto">
          <a:xfrm>
            <a:off x="6649889" y="5178576"/>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pic>
        <p:nvPicPr>
          <p:cNvPr id="267290604" name="Picture 5" descr="D:\MCF\Enseignements\Site web\Videos\Thermique\capacitor.png"/>
          <p:cNvPicPr>
            <a:picLocks noChangeAspect="1" noChangeArrowheads="1"/>
          </p:cNvPicPr>
          <p:nvPr/>
        </p:nvPicPr>
        <p:blipFill>
          <a:blip r:embed="rId4"/>
          <a:srcRect l="20890" t="0" r="22623" b="0"/>
          <a:stretch/>
        </p:blipFill>
        <p:spPr bwMode="auto">
          <a:xfrm rot="5399978">
            <a:off x="7944352" y="5121384"/>
            <a:ext cx="457524" cy="236026"/>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937901299" name="Picture 2" descr="D:\MCF\Enseignements\Site web\Videos\Thermique\mur isolé intérieur.png"/>
          <p:cNvPicPr>
            <a:picLocks noChangeAspect="1" noChangeArrowheads="1"/>
          </p:cNvPicPr>
          <p:nvPr/>
        </p:nvPicPr>
        <p:blipFill>
          <a:blip r:embed="rId3"/>
          <a:stretch/>
        </p:blipFill>
        <p:spPr bwMode="auto">
          <a:xfrm>
            <a:off x="5015880" y="476671"/>
            <a:ext cx="2276749" cy="2855569"/>
          </a:xfrm>
          <a:prstGeom prst="rect">
            <a:avLst/>
          </a:prstGeom>
          <a:noFill/>
        </p:spPr>
      </p:pic>
      <p:pic>
        <p:nvPicPr>
          <p:cNvPr id="2035725964" name="Picture 3" descr="D:\MCF\Enseignements\Site web\Videos\Thermique\mur isolé extérieur.png"/>
          <p:cNvPicPr>
            <a:picLocks noChangeAspect="1" noChangeArrowheads="1"/>
          </p:cNvPicPr>
          <p:nvPr/>
        </p:nvPicPr>
        <p:blipFill>
          <a:blip r:embed="rId4"/>
          <a:stretch/>
        </p:blipFill>
        <p:spPr bwMode="auto">
          <a:xfrm>
            <a:off x="5015881" y="3645023"/>
            <a:ext cx="2296482" cy="2880319"/>
          </a:xfrm>
          <a:prstGeom prst="rect">
            <a:avLst/>
          </a:prstGeom>
          <a:noFill/>
        </p:spPr>
      </p:pic>
      <p:pic>
        <p:nvPicPr>
          <p:cNvPr id="492727658" name="Picture 4" descr="C:\Temp\sivvus-weather-symbols-2-300px.png"/>
          <p:cNvPicPr>
            <a:picLocks noChangeAspect="1" noChangeArrowheads="1"/>
          </p:cNvPicPr>
          <p:nvPr/>
        </p:nvPicPr>
        <p:blipFill>
          <a:blip r:embed="rId5"/>
          <a:stretch/>
        </p:blipFill>
        <p:spPr bwMode="auto">
          <a:xfrm>
            <a:off x="1764945" y="980728"/>
            <a:ext cx="1176613" cy="1086406"/>
          </a:xfrm>
          <a:prstGeom prst="rect">
            <a:avLst/>
          </a:prstGeom>
          <a:noFill/>
        </p:spPr>
      </p:pic>
      <p:pic>
        <p:nvPicPr>
          <p:cNvPr id="370943025" name="Picture 5" descr="C:\Temp\sofa-300px.png"/>
          <p:cNvPicPr>
            <a:picLocks noChangeAspect="1" noChangeArrowheads="1"/>
          </p:cNvPicPr>
          <p:nvPr/>
        </p:nvPicPr>
        <p:blipFill>
          <a:blip r:embed="rId6"/>
          <a:stretch/>
        </p:blipFill>
        <p:spPr bwMode="auto">
          <a:xfrm>
            <a:off x="8904312" y="1276009"/>
            <a:ext cx="1436473" cy="852307"/>
          </a:xfrm>
          <a:prstGeom prst="rect">
            <a:avLst/>
          </a:prstGeom>
          <a:noFill/>
        </p:spPr>
      </p:pic>
      <p:cxnSp>
        <p:nvCxnSpPr>
          <p:cNvPr id="1854889737" name="Connecteur droit 20"/>
          <p:cNvCxnSpPr/>
          <p:nvPr/>
        </p:nvCxnSpPr>
        <p:spPr bwMode="auto">
          <a:xfrm>
            <a:off x="4318441" y="3068959"/>
            <a:ext cx="464958"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1429181" name="Connecteur droit 25"/>
          <p:cNvCxnSpPr/>
          <p:nvPr/>
        </p:nvCxnSpPr>
        <p:spPr bwMode="auto">
          <a:xfrm flipV="1">
            <a:off x="4783398" y="2924943"/>
            <a:ext cx="232479" cy="144015"/>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62967041" name="Connecteur droit 28"/>
          <p:cNvCxnSpPr/>
          <p:nvPr/>
        </p:nvCxnSpPr>
        <p:spPr bwMode="auto">
          <a:xfrm flipV="1">
            <a:off x="5015881" y="2636911"/>
            <a:ext cx="1148240" cy="288031"/>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56853722" name="Connecteur droit 32"/>
          <p:cNvCxnSpPr/>
          <p:nvPr/>
        </p:nvCxnSpPr>
        <p:spPr bwMode="auto">
          <a:xfrm flipV="1">
            <a:off x="6164121" y="1052735"/>
            <a:ext cx="867982" cy="158417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6965678" name="Connecteur droit 37"/>
          <p:cNvCxnSpPr/>
          <p:nvPr/>
        </p:nvCxnSpPr>
        <p:spPr bwMode="auto">
          <a:xfrm flipV="1">
            <a:off x="7032103" y="908719"/>
            <a:ext cx="260525" cy="144015"/>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7912250" name="Connecteur droit 40"/>
          <p:cNvCxnSpPr/>
          <p:nvPr/>
        </p:nvCxnSpPr>
        <p:spPr bwMode="auto">
          <a:xfrm flipV="1">
            <a:off x="7292629" y="764703"/>
            <a:ext cx="232479" cy="144015"/>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61659293" name="Connecteur droit 41"/>
          <p:cNvCxnSpPr/>
          <p:nvPr/>
        </p:nvCxnSpPr>
        <p:spPr bwMode="auto">
          <a:xfrm>
            <a:off x="7525110" y="764703"/>
            <a:ext cx="464958"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24038383" name="Connecteur droit 42"/>
          <p:cNvCxnSpPr/>
          <p:nvPr/>
        </p:nvCxnSpPr>
        <p:spPr bwMode="auto">
          <a:xfrm flipH="1" flipV="1">
            <a:off x="7534977" y="3933055"/>
            <a:ext cx="464958"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9115904" name="Connecteur droit 43"/>
          <p:cNvCxnSpPr/>
          <p:nvPr/>
        </p:nvCxnSpPr>
        <p:spPr bwMode="auto">
          <a:xfrm flipH="1">
            <a:off x="7302497" y="3933055"/>
            <a:ext cx="232479" cy="144015"/>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58900823" name="Connecteur droit 44"/>
          <p:cNvCxnSpPr/>
          <p:nvPr/>
        </p:nvCxnSpPr>
        <p:spPr bwMode="auto">
          <a:xfrm flipH="1">
            <a:off x="6154255" y="4077072"/>
            <a:ext cx="1148240" cy="288031"/>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6172536" name="Connecteur droit 45"/>
          <p:cNvCxnSpPr/>
          <p:nvPr/>
        </p:nvCxnSpPr>
        <p:spPr bwMode="auto">
          <a:xfrm flipH="1">
            <a:off x="5286272" y="4365103"/>
            <a:ext cx="867982" cy="158417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59961440" name="Connecteur droit 46"/>
          <p:cNvCxnSpPr/>
          <p:nvPr/>
        </p:nvCxnSpPr>
        <p:spPr bwMode="auto">
          <a:xfrm flipH="1">
            <a:off x="5025745" y="5949279"/>
            <a:ext cx="260525" cy="144015"/>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09416572" name="Connecteur droit 47"/>
          <p:cNvCxnSpPr/>
          <p:nvPr/>
        </p:nvCxnSpPr>
        <p:spPr bwMode="auto">
          <a:xfrm flipH="1">
            <a:off x="4793266" y="6093295"/>
            <a:ext cx="232479" cy="144015"/>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46626131" name="Connecteur droit 48"/>
          <p:cNvCxnSpPr/>
          <p:nvPr/>
        </p:nvCxnSpPr>
        <p:spPr bwMode="auto">
          <a:xfrm flipH="1" flipV="1">
            <a:off x="4328308" y="6237311"/>
            <a:ext cx="464958"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803369242" name="ZoneTexte 38"/>
          <p:cNvSpPr txBox="1"/>
          <p:nvPr/>
        </p:nvSpPr>
        <p:spPr bwMode="auto">
          <a:xfrm>
            <a:off x="3647728" y="2798470"/>
            <a:ext cx="535658" cy="46166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solidFill>
                                <a:srgbClr val="00B050"/>
                              </a:solidFill>
                              <a:latin typeface="Cambria Math"/>
                              <a:ea typeface="Cambria Math"/>
                              <a:cs typeface="Cambria Math"/>
                            </a:rPr>
                          </m:ctrlPr>
                        </m:sSubPr>
                        <m:e>
                          <m:r>
                            <m:rPr/>
                            <a:rPr lang="fr-FR" sz="2400" i="1">
                              <a:solidFill>
                                <a:srgbClr val="00B050"/>
                              </a:solidFill>
                              <a:latin typeface="Cambria Math"/>
                            </a:rPr>
                            <m:t>𝑇</m:t>
                          </m:r>
                        </m:e>
                        <m:sub>
                          <m:r>
                            <m:rPr/>
                            <a:rPr lang="fr-FR" sz="2400" i="1">
                              <a:solidFill>
                                <a:srgbClr val="00B050"/>
                              </a:solidFill>
                              <a:latin typeface="Cambria Math"/>
                            </a:rPr>
                            <m:t>𝑒</m:t>
                          </m:r>
                        </m:sub>
                      </m:sSub>
                    </m:oMath>
                  </m:oMathPara>
                </a14:m>
              </mc:Choice>
              <mc:Fallback/>
            </mc:AlternateContent>
            <a:endParaRPr lang="fr-FR" sz="2400">
              <a:solidFill>
                <a:srgbClr val="00B050"/>
              </a:solidFill>
            </a:endParaRPr>
          </a:p>
        </p:txBody>
      </p:sp>
      <p:sp>
        <p:nvSpPr>
          <p:cNvPr id="882513366" name="ZoneTexte 52"/>
          <p:cNvSpPr txBox="1"/>
          <p:nvPr/>
        </p:nvSpPr>
        <p:spPr bwMode="auto">
          <a:xfrm>
            <a:off x="8011371" y="605878"/>
            <a:ext cx="502251" cy="46166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solidFill>
                                <a:srgbClr val="00B050"/>
                              </a:solidFill>
                              <a:latin typeface="Cambria Math"/>
                              <a:ea typeface="Cambria Math"/>
                              <a:cs typeface="Cambria Math"/>
                            </a:rPr>
                          </m:ctrlPr>
                        </m:sSubPr>
                        <m:e>
                          <m:r>
                            <m:rPr/>
                            <a:rPr lang="fr-FR" sz="2400" i="1">
                              <a:solidFill>
                                <a:srgbClr val="00B050"/>
                              </a:solidFill>
                              <a:latin typeface="Cambria Math"/>
                            </a:rPr>
                            <m:t>𝑇</m:t>
                          </m:r>
                        </m:e>
                        <m:sub>
                          <m:r>
                            <m:rPr/>
                            <a:rPr lang="fr-FR" sz="2400" i="1">
                              <a:solidFill>
                                <a:srgbClr val="00B050"/>
                              </a:solidFill>
                              <a:latin typeface="Cambria Math"/>
                            </a:rPr>
                            <m:t>𝑖</m:t>
                          </m:r>
                        </m:sub>
                      </m:sSub>
                    </m:oMath>
                  </m:oMathPara>
                </a14:m>
              </mc:Choice>
              <mc:Fallback/>
            </mc:AlternateContent>
            <a:endParaRPr lang="fr-FR" sz="2400">
              <a:solidFill>
                <a:srgbClr val="00B050"/>
              </a:solidFill>
            </a:endParaRPr>
          </a:p>
        </p:txBody>
      </p:sp>
      <p:sp>
        <p:nvSpPr>
          <p:cNvPr id="1624587122" name="ZoneTexte 53"/>
          <p:cNvSpPr txBox="1"/>
          <p:nvPr/>
        </p:nvSpPr>
        <p:spPr bwMode="auto">
          <a:xfrm>
            <a:off x="3782782" y="5949280"/>
            <a:ext cx="535658" cy="46166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solidFill>
                                <a:srgbClr val="00B050"/>
                              </a:solidFill>
                              <a:latin typeface="Cambria Math"/>
                              <a:ea typeface="Cambria Math"/>
                              <a:cs typeface="Cambria Math"/>
                            </a:rPr>
                          </m:ctrlPr>
                        </m:sSubPr>
                        <m:e>
                          <m:r>
                            <m:rPr/>
                            <a:rPr lang="fr-FR" sz="2400" i="1">
                              <a:solidFill>
                                <a:srgbClr val="00B050"/>
                              </a:solidFill>
                              <a:latin typeface="Cambria Math"/>
                            </a:rPr>
                            <m:t>𝑇</m:t>
                          </m:r>
                        </m:e>
                        <m:sub>
                          <m:r>
                            <m:rPr/>
                            <a:rPr lang="fr-FR" sz="2400" i="1">
                              <a:solidFill>
                                <a:srgbClr val="00B050"/>
                              </a:solidFill>
                              <a:latin typeface="Cambria Math"/>
                            </a:rPr>
                            <m:t>𝑒</m:t>
                          </m:r>
                        </m:sub>
                      </m:sSub>
                    </m:oMath>
                  </m:oMathPara>
                </a14:m>
              </mc:Choice>
              <mc:Fallback/>
            </mc:AlternateContent>
            <a:endParaRPr lang="fr-FR" sz="2400">
              <a:solidFill>
                <a:srgbClr val="00B050"/>
              </a:solidFill>
            </a:endParaRPr>
          </a:p>
        </p:txBody>
      </p:sp>
      <p:sp>
        <p:nvSpPr>
          <p:cNvPr id="1063084025" name="ZoneTexte 54"/>
          <p:cNvSpPr txBox="1"/>
          <p:nvPr/>
        </p:nvSpPr>
        <p:spPr bwMode="auto">
          <a:xfrm>
            <a:off x="8011371" y="3728065"/>
            <a:ext cx="502251" cy="46166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solidFill>
                                <a:srgbClr val="00B050"/>
                              </a:solidFill>
                              <a:latin typeface="Cambria Math"/>
                              <a:ea typeface="Cambria Math"/>
                              <a:cs typeface="Cambria Math"/>
                            </a:rPr>
                          </m:ctrlPr>
                        </m:sSubPr>
                        <m:e>
                          <m:r>
                            <m:rPr/>
                            <a:rPr lang="fr-FR" sz="2400" i="1">
                              <a:solidFill>
                                <a:srgbClr val="00B050"/>
                              </a:solidFill>
                              <a:latin typeface="Cambria Math"/>
                            </a:rPr>
                            <m:t>𝑇</m:t>
                          </m:r>
                        </m:e>
                        <m:sub>
                          <m:r>
                            <m:rPr/>
                            <a:rPr lang="fr-FR" sz="2400" i="1">
                              <a:solidFill>
                                <a:srgbClr val="00B050"/>
                              </a:solidFill>
                              <a:latin typeface="Cambria Math"/>
                            </a:rPr>
                            <m:t>𝑖</m:t>
                          </m:r>
                        </m:sub>
                      </m:sSub>
                    </m:oMath>
                  </m:oMathPara>
                </a14:m>
              </mc:Choice>
              <mc:Fallback/>
            </mc:AlternateContent>
            <a:endParaRPr lang="fr-FR" sz="2400">
              <a:solidFill>
                <a:srgbClr val="00B050"/>
              </a:solidFill>
            </a:endParaRPr>
          </a:p>
        </p:txBody>
      </p:sp>
      <p:cxnSp>
        <p:nvCxnSpPr>
          <p:cNvPr id="1967257592" name="Connecteur droit avec flèche 49"/>
          <p:cNvCxnSpPr/>
          <p:nvPr/>
        </p:nvCxnSpPr>
        <p:spPr bwMode="auto">
          <a:xfrm flipH="1">
            <a:off x="4645973" y="2430529"/>
            <a:ext cx="287913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0737832" name="ZoneTexte 50"/>
          <p:cNvSpPr txBox="1"/>
          <p:nvPr/>
        </p:nvSpPr>
        <p:spPr bwMode="auto">
          <a:xfrm>
            <a:off x="7525109" y="2142879"/>
            <a:ext cx="1924437" cy="659410"/>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i="1">
                          <a:latin typeface="Cambria Math"/>
                        </a:rPr>
                        <m:t>𝜙</m:t>
                      </m:r>
                      <m:r>
                        <m:rPr/>
                        <a:rPr lang="fr-FR" i="1">
                          <a:latin typeface="Cambria Math"/>
                        </a:rPr>
                        <m:t>=</m:t>
                      </m:r>
                      <m:f>
                        <m:fPr>
                          <m:ctrlPr>
                            <a:rPr lang="fr-FR" i="1">
                              <a:latin typeface="Cambria Math"/>
                              <a:ea typeface="Cambria Math"/>
                              <a:cs typeface="Cambria Math"/>
                            </a:rPr>
                          </m:ctrlPr>
                        </m:fPr>
                        <m:num>
                          <m:r>
                            <m:rPr/>
                            <a:rPr lang="fr-FR" i="1">
                              <a:latin typeface="Cambria Math"/>
                            </a:rPr>
                            <m:t>𝑆</m:t>
                          </m:r>
                        </m:num>
                        <m:den>
                          <m:r>
                            <m:rPr/>
                            <a:rPr lang="fr-FR" i="1">
                              <a:latin typeface="Cambria Math"/>
                            </a:rPr>
                            <m:t>∑</m:t>
                          </m:r>
                          <m:r>
                            <m:rPr/>
                            <a:rPr lang="fr-FR" i="1">
                              <a:latin typeface="Cambria Math"/>
                            </a:rPr>
                            <m:t>𝑅</m:t>
                          </m:r>
                        </m:den>
                      </m:f>
                      <m:d>
                        <m:dPr>
                          <m:ctrlPr>
                            <a:rPr lang="fr-FR" i="1">
                              <a:latin typeface="Cambria Math"/>
                              <a:ea typeface="Cambria Math"/>
                              <a:cs typeface="Cambria Math"/>
                            </a:rPr>
                          </m:ctrlPr>
                        </m:dPr>
                        <m:e>
                          <m:sSub>
                            <m:sSubPr>
                              <m:ctrlPr>
                                <a:rPr lang="fr-FR" i="1">
                                  <a:latin typeface="Cambria Math"/>
                                  <a:ea typeface="Cambria Math"/>
                                  <a:cs typeface="Cambria Math"/>
                                </a:rPr>
                              </m:ctrlPr>
                            </m:sSubPr>
                            <m:e>
                              <m:r>
                                <m:rPr/>
                                <a:rPr lang="fr-FR" i="1">
                                  <a:latin typeface="Cambria Math"/>
                                </a:rPr>
                                <m:t>𝑇</m:t>
                              </m:r>
                            </m:e>
                            <m:sub>
                              <m:r>
                                <m:rPr/>
                                <a:rPr lang="fr-FR" i="1">
                                  <a:latin typeface="Cambria Math"/>
                                </a:rPr>
                                <m:t>𝑖</m:t>
                              </m:r>
                            </m:sub>
                          </m:sSub>
                          <m:r>
                            <m:rPr/>
                            <a:rPr lang="fr-FR" i="1">
                              <a:latin typeface="Cambria Math"/>
                            </a:rPr>
                            <m:t>−</m:t>
                          </m:r>
                          <m:sSub>
                            <m:sSubPr>
                              <m:ctrlPr>
                                <a:rPr lang="fr-FR" i="1">
                                  <a:latin typeface="Cambria Math"/>
                                  <a:ea typeface="Cambria Math"/>
                                  <a:cs typeface="Cambria Math"/>
                                </a:rPr>
                              </m:ctrlPr>
                            </m:sSubPr>
                            <m:e>
                              <m:r>
                                <m:rPr/>
                                <a:rPr lang="fr-FR" i="1">
                                  <a:latin typeface="Cambria Math"/>
                                </a:rPr>
                                <m:t>𝑇</m:t>
                              </m:r>
                            </m:e>
                            <m:sub>
                              <m:r>
                                <m:rPr/>
                                <a:rPr lang="fr-FR" i="1">
                                  <a:latin typeface="Cambria Math"/>
                                </a:rPr>
                                <m:t>𝑒</m:t>
                              </m:r>
                            </m:sub>
                          </m:sSub>
                        </m:e>
                      </m:d>
                    </m:oMath>
                  </m:oMathPara>
                </a14:m>
              </mc:Choice>
              <mc:Fallback/>
            </mc:AlternateContent>
            <a:endParaRPr lang="fr-FR"/>
          </a:p>
        </p:txBody>
      </p:sp>
      <p:sp>
        <p:nvSpPr>
          <p:cNvPr id="1593286291" name="ZoneTexte 58"/>
          <p:cNvSpPr txBox="1"/>
          <p:nvPr/>
        </p:nvSpPr>
        <p:spPr bwMode="auto">
          <a:xfrm>
            <a:off x="4456937" y="1720773"/>
            <a:ext cx="568809" cy="369331"/>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i="1">
                              <a:latin typeface="Cambria Math"/>
                              <a:ea typeface="Cambria Math"/>
                              <a:cs typeface="Cambria Math"/>
                            </a:rPr>
                          </m:ctrlPr>
                        </m:sSubPr>
                        <m:e>
                          <m:r>
                            <m:rPr/>
                            <a:rPr lang="fr-FR" i="1">
                              <a:latin typeface="Cambria Math"/>
                            </a:rPr>
                            <m:t>𝑅</m:t>
                          </m:r>
                        </m:e>
                        <m:sub>
                          <m:r>
                            <m:rPr/>
                            <a:rPr lang="fr-FR" i="1">
                              <a:latin typeface="Cambria Math"/>
                            </a:rPr>
                            <m:t>𝑠𝑒</m:t>
                          </m:r>
                        </m:sub>
                      </m:sSub>
                    </m:oMath>
                  </m:oMathPara>
                </a14:m>
              </mc:Choice>
              <mc:Fallback/>
            </mc:AlternateContent>
            <a:endParaRPr lang="fr-FR"/>
          </a:p>
        </p:txBody>
      </p:sp>
      <p:sp>
        <p:nvSpPr>
          <p:cNvPr id="1564357160" name="ZoneTexte 59"/>
          <p:cNvSpPr txBox="1"/>
          <p:nvPr/>
        </p:nvSpPr>
        <p:spPr bwMode="auto">
          <a:xfrm>
            <a:off x="5305595" y="1720982"/>
            <a:ext cx="483080" cy="369331"/>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i="1">
                              <a:latin typeface="Cambria Math"/>
                              <a:ea typeface="Cambria Math"/>
                              <a:cs typeface="Cambria Math"/>
                            </a:rPr>
                          </m:ctrlPr>
                        </m:sSubPr>
                        <m:e>
                          <m:r>
                            <m:rPr/>
                            <a:rPr lang="fr-FR" i="1">
                              <a:latin typeface="Cambria Math"/>
                            </a:rPr>
                            <m:t>𝑅</m:t>
                          </m:r>
                        </m:e>
                        <m:sub>
                          <m:r>
                            <m:rPr/>
                            <a:rPr lang="fr-FR" i="1">
                              <a:latin typeface="Cambria Math"/>
                            </a:rPr>
                            <m:t>1</m:t>
                          </m:r>
                        </m:sub>
                      </m:sSub>
                    </m:oMath>
                  </m:oMathPara>
                </a14:m>
              </mc:Choice>
              <mc:Fallback/>
            </mc:AlternateContent>
            <a:endParaRPr lang="fr-FR"/>
          </a:p>
        </p:txBody>
      </p:sp>
      <p:sp>
        <p:nvSpPr>
          <p:cNvPr id="2129335116" name="ZoneTexte 60"/>
          <p:cNvSpPr txBox="1"/>
          <p:nvPr/>
        </p:nvSpPr>
        <p:spPr bwMode="auto">
          <a:xfrm>
            <a:off x="6353911" y="1720982"/>
            <a:ext cx="488401" cy="369331"/>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i="1">
                              <a:latin typeface="Cambria Math"/>
                              <a:ea typeface="Cambria Math"/>
                              <a:cs typeface="Cambria Math"/>
                            </a:rPr>
                          </m:ctrlPr>
                        </m:sSubPr>
                        <m:e>
                          <m:r>
                            <m:rPr/>
                            <a:rPr lang="fr-FR" i="1">
                              <a:latin typeface="Cambria Math"/>
                            </a:rPr>
                            <m:t>𝑅</m:t>
                          </m:r>
                        </m:e>
                        <m:sub>
                          <m:r>
                            <m:rPr/>
                            <a:rPr lang="fr-FR" i="1">
                              <a:latin typeface="Cambria Math"/>
                            </a:rPr>
                            <m:t>2</m:t>
                          </m:r>
                        </m:sub>
                      </m:sSub>
                    </m:oMath>
                  </m:oMathPara>
                </a14:m>
              </mc:Choice>
              <mc:Fallback/>
            </mc:AlternateContent>
            <a:endParaRPr lang="fr-FR"/>
          </a:p>
        </p:txBody>
      </p:sp>
      <p:sp>
        <p:nvSpPr>
          <p:cNvPr id="1954662522" name="ZoneTexte 61"/>
          <p:cNvSpPr txBox="1"/>
          <p:nvPr/>
        </p:nvSpPr>
        <p:spPr bwMode="auto">
          <a:xfrm>
            <a:off x="6930334" y="1720982"/>
            <a:ext cx="488401" cy="369331"/>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i="1">
                              <a:latin typeface="Cambria Math"/>
                              <a:ea typeface="Cambria Math"/>
                              <a:cs typeface="Cambria Math"/>
                            </a:rPr>
                          </m:ctrlPr>
                        </m:sSubPr>
                        <m:e>
                          <m:r>
                            <m:rPr/>
                            <a:rPr lang="fr-FR" i="1">
                              <a:latin typeface="Cambria Math"/>
                            </a:rPr>
                            <m:t>𝑅</m:t>
                          </m:r>
                        </m:e>
                        <m:sub>
                          <m:r>
                            <m:rPr/>
                            <a:rPr lang="fr-FR" i="1">
                              <a:latin typeface="Cambria Math"/>
                            </a:rPr>
                            <m:t>3</m:t>
                          </m:r>
                        </m:sub>
                      </m:sSub>
                    </m:oMath>
                  </m:oMathPara>
                </a14:m>
              </mc:Choice>
              <mc:Fallback/>
            </mc:AlternateContent>
            <a:endParaRPr lang="fr-FR"/>
          </a:p>
        </p:txBody>
      </p:sp>
      <p:sp>
        <p:nvSpPr>
          <p:cNvPr id="1872816963" name="ZoneTexte 62"/>
          <p:cNvSpPr txBox="1"/>
          <p:nvPr/>
        </p:nvSpPr>
        <p:spPr bwMode="auto">
          <a:xfrm>
            <a:off x="7230000" y="1719790"/>
            <a:ext cx="537454" cy="369331"/>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i="1">
                              <a:latin typeface="Cambria Math"/>
                              <a:ea typeface="Cambria Math"/>
                              <a:cs typeface="Cambria Math"/>
                            </a:rPr>
                          </m:ctrlPr>
                        </m:sSubPr>
                        <m:e>
                          <m:r>
                            <m:rPr/>
                            <a:rPr lang="fr-FR" i="1">
                              <a:latin typeface="Cambria Math"/>
                            </a:rPr>
                            <m:t>𝑅</m:t>
                          </m:r>
                        </m:e>
                        <m:sub>
                          <m:r>
                            <m:rPr/>
                            <a:rPr lang="fr-FR" i="1">
                              <a:latin typeface="Cambria Math"/>
                            </a:rPr>
                            <m:t>𝑠𝑖</m:t>
                          </m:r>
                        </m:sub>
                      </m:sSub>
                    </m:oMath>
                  </m:oMathPara>
                </a14:m>
              </mc:Choice>
              <mc:Fallback/>
            </mc:AlternateContent>
            <a:endParaRPr lang="fr-FR"/>
          </a:p>
        </p:txBody>
      </p:sp>
      <p:cxnSp>
        <p:nvCxnSpPr>
          <p:cNvPr id="532922084" name="Connecteur droit avec flèche 63"/>
          <p:cNvCxnSpPr/>
          <p:nvPr/>
        </p:nvCxnSpPr>
        <p:spPr bwMode="auto">
          <a:xfrm flipH="1">
            <a:off x="4645973" y="5355724"/>
            <a:ext cx="287913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72278578" name="ZoneTexte 64"/>
          <p:cNvSpPr txBox="1"/>
          <p:nvPr/>
        </p:nvSpPr>
        <p:spPr bwMode="auto">
          <a:xfrm>
            <a:off x="7525109" y="5068074"/>
            <a:ext cx="1924437" cy="659410"/>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i="1">
                          <a:latin typeface="Cambria Math"/>
                        </a:rPr>
                        <m:t>𝜙</m:t>
                      </m:r>
                      <m:r>
                        <m:rPr/>
                        <a:rPr lang="fr-FR" i="1">
                          <a:latin typeface="Cambria Math"/>
                        </a:rPr>
                        <m:t>=</m:t>
                      </m:r>
                      <m:f>
                        <m:fPr>
                          <m:ctrlPr>
                            <a:rPr lang="fr-FR" i="1">
                              <a:latin typeface="Cambria Math"/>
                              <a:ea typeface="Cambria Math"/>
                              <a:cs typeface="Cambria Math"/>
                            </a:rPr>
                          </m:ctrlPr>
                        </m:fPr>
                        <m:num>
                          <m:r>
                            <m:rPr/>
                            <a:rPr lang="fr-FR" i="1">
                              <a:latin typeface="Cambria Math"/>
                            </a:rPr>
                            <m:t>𝑆</m:t>
                          </m:r>
                        </m:num>
                        <m:den>
                          <m:r>
                            <m:rPr/>
                            <a:rPr lang="fr-FR" i="1">
                              <a:latin typeface="Cambria Math"/>
                            </a:rPr>
                            <m:t>∑</m:t>
                          </m:r>
                          <m:r>
                            <m:rPr/>
                            <a:rPr lang="fr-FR" i="1">
                              <a:latin typeface="Cambria Math"/>
                            </a:rPr>
                            <m:t>𝑅</m:t>
                          </m:r>
                        </m:den>
                      </m:f>
                      <m:d>
                        <m:dPr>
                          <m:ctrlPr>
                            <a:rPr lang="fr-FR" i="1">
                              <a:latin typeface="Cambria Math"/>
                              <a:ea typeface="Cambria Math"/>
                              <a:cs typeface="Cambria Math"/>
                            </a:rPr>
                          </m:ctrlPr>
                        </m:dPr>
                        <m:e>
                          <m:sSub>
                            <m:sSubPr>
                              <m:ctrlPr>
                                <a:rPr lang="fr-FR" i="1">
                                  <a:latin typeface="Cambria Math"/>
                                  <a:ea typeface="Cambria Math"/>
                                  <a:cs typeface="Cambria Math"/>
                                </a:rPr>
                              </m:ctrlPr>
                            </m:sSubPr>
                            <m:e>
                              <m:r>
                                <m:rPr/>
                                <a:rPr lang="fr-FR" i="1">
                                  <a:latin typeface="Cambria Math"/>
                                </a:rPr>
                                <m:t>𝑇</m:t>
                              </m:r>
                            </m:e>
                            <m:sub>
                              <m:r>
                                <m:rPr/>
                                <a:rPr lang="fr-FR" i="1">
                                  <a:latin typeface="Cambria Math"/>
                                </a:rPr>
                                <m:t>𝑖</m:t>
                              </m:r>
                            </m:sub>
                          </m:sSub>
                          <m:r>
                            <m:rPr/>
                            <a:rPr lang="fr-FR" i="1">
                              <a:latin typeface="Cambria Math"/>
                            </a:rPr>
                            <m:t>−</m:t>
                          </m:r>
                          <m:sSub>
                            <m:sSubPr>
                              <m:ctrlPr>
                                <a:rPr lang="fr-FR" i="1">
                                  <a:latin typeface="Cambria Math"/>
                                  <a:ea typeface="Cambria Math"/>
                                  <a:cs typeface="Cambria Math"/>
                                </a:rPr>
                              </m:ctrlPr>
                            </m:sSubPr>
                            <m:e>
                              <m:r>
                                <m:rPr/>
                                <a:rPr lang="fr-FR" i="1">
                                  <a:latin typeface="Cambria Math"/>
                                </a:rPr>
                                <m:t>𝑇</m:t>
                              </m:r>
                            </m:e>
                            <m:sub>
                              <m:r>
                                <m:rPr/>
                                <a:rPr lang="fr-FR" i="1">
                                  <a:latin typeface="Cambria Math"/>
                                </a:rPr>
                                <m:t>𝑒</m:t>
                              </m:r>
                            </m:sub>
                          </m:sSub>
                        </m:e>
                      </m:d>
                    </m:oMath>
                  </m:oMathPara>
                </a14:m>
              </mc:Choice>
              <mc:Fallback/>
            </mc:AlternateContent>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bldLst>
      <p:bldP spid="1803369242" grpId="0"/>
      <p:bldP spid="882513366" grpId="0"/>
      <p:bldP spid="1624587122" grpId="0"/>
      <p:bldP spid="1063084025" grpId="0"/>
      <p:bldP spid="690737832" grpId="0"/>
      <p:bldP spid="1593286291" grpId="0"/>
      <p:bldP spid="1564357160" grpId="0"/>
      <p:bldP spid="2129335116" grpId="0"/>
      <p:bldP spid="1954662522" grpId="0"/>
      <p:bldP spid="1872816963" grpId="0"/>
      <p:bldP spid="1572278578" grpId="0"/>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94734039" name="ZoneTexte 2"/>
          <p:cNvSpPr txBox="1"/>
          <p:nvPr/>
        </p:nvSpPr>
        <p:spPr bwMode="auto">
          <a:xfrm>
            <a:off x="1896512" y="5351629"/>
            <a:ext cx="1904945"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i="1">
                              <a:solidFill>
                                <a:schemeClr val="accent1"/>
                              </a:solidFill>
                              <a:latin typeface="Cambria Math"/>
                              <a:ea typeface="Cambria Math"/>
                              <a:cs typeface="Cambria Math"/>
                            </a:rPr>
                          </m:ctrlPr>
                        </m:sSubPr>
                        <m:e>
                          <m:r>
                            <m:rPr>
                              <m:sty m:val="p"/>
                            </m:rPr>
                            <a:rPr lang="fr-FR">
                              <a:solidFill>
                                <a:schemeClr val="accent1"/>
                              </a:solidFill>
                              <a:latin typeface="Cambria Math"/>
                            </a:rPr>
                            <m:t>Φ</m:t>
                          </m:r>
                        </m:e>
                        <m:sub>
                          <m:r>
                            <m:rPr/>
                            <a:rPr lang="fr-FR" b="0" i="1">
                              <a:solidFill>
                                <a:schemeClr val="accent1"/>
                              </a:solidFill>
                              <a:latin typeface="Cambria Math"/>
                            </a:rPr>
                            <m:t>𝑙𝑜𝑠𝑠</m:t>
                          </m:r>
                        </m:sub>
                      </m:sSub>
                      <m:r>
                        <m:rPr/>
                        <a:rPr lang="fr-FR" b="0" i="1">
                          <a:latin typeface="Cambria Math"/>
                        </a:rPr>
                        <m:t>=</m:t>
                      </m:r>
                      <m:r>
                        <m:rPr/>
                        <a:rPr lang="fr-FR" b="0" i="1">
                          <a:solidFill>
                            <a:schemeClr val="tx1"/>
                          </a:solidFill>
                          <a:latin typeface="Cambria Math"/>
                        </a:rPr>
                        <m:t>𝐻</m:t>
                      </m:r>
                      <m:d>
                        <m:dPr>
                          <m:ctrlPr>
                            <a:rPr lang="fr-FR" i="1">
                              <a:solidFill>
                                <a:schemeClr val="tx1"/>
                              </a:solidFill>
                              <a:latin typeface="Cambria Math"/>
                              <a:ea typeface="Cambria Math"/>
                              <a:cs typeface="Cambria Math"/>
                            </a:rPr>
                          </m:ctrlPr>
                        </m:dPr>
                        <m:e>
                          <m:sSub>
                            <m:sSubPr>
                              <m:ctrlPr>
                                <a:rPr lang="fr-FR" i="1">
                                  <a:solidFill>
                                    <a:schemeClr val="tx1"/>
                                  </a:solidFill>
                                  <a:latin typeface="Cambria Math"/>
                                  <a:ea typeface="Cambria Math"/>
                                  <a:cs typeface="Cambria Math"/>
                                </a:rPr>
                              </m:ctrlPr>
                            </m:sSubPr>
                            <m:e>
                              <m:r>
                                <m:rPr/>
                                <a:rPr lang="fr-FR" i="1">
                                  <a:solidFill>
                                    <a:schemeClr val="tx1"/>
                                  </a:solidFill>
                                  <a:latin typeface="Cambria Math"/>
                                </a:rPr>
                                <m:t>𝑇</m:t>
                              </m:r>
                            </m:e>
                            <m:sub>
                              <m:r>
                                <m:rPr/>
                                <a:rPr lang="fr-FR" b="0" i="1">
                                  <a:solidFill>
                                    <a:schemeClr val="tx1"/>
                                  </a:solidFill>
                                  <a:latin typeface="Cambria Math"/>
                                </a:rPr>
                                <m:t>𝑖</m:t>
                              </m:r>
                            </m:sub>
                          </m:sSub>
                          <m:r>
                            <m:rPr/>
                            <a:rPr lang="fr-FR" i="1">
                              <a:solidFill>
                                <a:schemeClr val="tx1"/>
                              </a:solidFill>
                              <a:latin typeface="Cambria Math"/>
                            </a:rPr>
                            <m:t>−</m:t>
                          </m:r>
                          <m:sSub>
                            <m:sSubPr>
                              <m:ctrlPr>
                                <a:rPr lang="fr-FR" i="1">
                                  <a:solidFill>
                                    <a:schemeClr val="tx1"/>
                                  </a:solidFill>
                                  <a:latin typeface="Cambria Math"/>
                                  <a:ea typeface="Cambria Math"/>
                                  <a:cs typeface="Cambria Math"/>
                                </a:rPr>
                              </m:ctrlPr>
                            </m:sSubPr>
                            <m:e>
                              <m:r>
                                <m:rPr/>
                                <a:rPr lang="fr-FR" i="1">
                                  <a:solidFill>
                                    <a:schemeClr val="tx1"/>
                                  </a:solidFill>
                                  <a:latin typeface="Cambria Math"/>
                                </a:rPr>
                                <m:t>𝑇</m:t>
                              </m:r>
                            </m:e>
                            <m:sub>
                              <m:r>
                                <m:rPr/>
                                <a:rPr lang="fr-FR" b="0" i="1">
                                  <a:solidFill>
                                    <a:schemeClr val="tx1"/>
                                  </a:solidFill>
                                  <a:latin typeface="Cambria Math"/>
                                </a:rPr>
                                <m:t>𝑒</m:t>
                              </m:r>
                            </m:sub>
                          </m:sSub>
                        </m:e>
                      </m:d>
                    </m:oMath>
                  </m:oMathPara>
                </a14:m>
              </mc:Choice>
              <mc:Fallback/>
            </mc:AlternateContent>
            <a:endParaRPr lang="fr-FR">
              <a:solidFill>
                <a:schemeClr val="tx1"/>
              </a:solidFill>
            </a:endParaRPr>
          </a:p>
        </p:txBody>
      </p:sp>
      <p:sp>
        <p:nvSpPr>
          <p:cNvPr id="1036901301" name="ZoneTexte 3"/>
          <p:cNvSpPr txBox="1"/>
          <p:nvPr/>
        </p:nvSpPr>
        <p:spPr bwMode="auto">
          <a:xfrm>
            <a:off x="254267" y="1973456"/>
            <a:ext cx="3115789" cy="369332"/>
          </a:xfrm>
          <a:prstGeom prst="rect">
            <a:avLst/>
          </a:prstGeom>
          <a:noFill/>
        </p:spPr>
        <p:txBody>
          <a:bodyPr wrap="none" rtlCol="0">
            <a:spAutoFit/>
          </a:bodyPr>
          <a:lstStyle/>
          <a:p>
            <a:pPr>
              <a:defRPr/>
            </a:pPr>
            <a:r>
              <a:rPr lang="fr-FR"/>
              <a:t>Heat balance of a thermal </a:t>
            </a:r>
            <a:r>
              <a:rPr lang="fr-FR" b="1"/>
              <a:t>zone</a:t>
            </a:r>
            <a:endParaRPr lang="fr-FR" b="1"/>
          </a:p>
        </p:txBody>
      </p:sp>
      <p:sp>
        <p:nvSpPr>
          <p:cNvPr id="1010778843" name="ZoneTexte 5"/>
          <p:cNvSpPr txBox="1"/>
          <p:nvPr/>
        </p:nvSpPr>
        <p:spPr bwMode="auto">
          <a:xfrm>
            <a:off x="254267" y="3894160"/>
            <a:ext cx="1543371" cy="369332"/>
          </a:xfrm>
          <a:prstGeom prst="rect">
            <a:avLst/>
          </a:prstGeom>
          <a:noFill/>
        </p:spPr>
        <p:txBody>
          <a:bodyPr wrap="none" rtlCol="0">
            <a:spAutoFit/>
          </a:bodyPr>
          <a:lstStyle/>
          <a:p>
            <a:pPr>
              <a:defRPr/>
            </a:pPr>
            <a:r>
              <a:rPr lang="fr-FR"/>
              <a:t>In </a:t>
            </a:r>
            <a:r>
              <a:rPr lang="fr-FR"/>
              <a:t>steady</a:t>
            </a:r>
            <a:r>
              <a:rPr lang="fr-FR"/>
              <a:t> state</a:t>
            </a:r>
            <a:endParaRPr lang="fr-FR"/>
          </a:p>
        </p:txBody>
      </p:sp>
      <p:sp>
        <p:nvSpPr>
          <p:cNvPr id="2129591540" name="ZoneTexte 7"/>
          <p:cNvSpPr txBox="1"/>
          <p:nvPr/>
        </p:nvSpPr>
        <p:spPr bwMode="auto">
          <a:xfrm>
            <a:off x="1055440" y="2464558"/>
            <a:ext cx="3148811" cy="526683"/>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fr-FR" b="0" i="1">
                          <a:solidFill>
                            <a:schemeClr val="tx1">
                              <a:lumMod val="50000"/>
                              <a:lumOff val="50000"/>
                            </a:schemeClr>
                          </a:solidFill>
                          <a:latin typeface="Cambria Math"/>
                        </a:rPr>
                        <m:t>𝐶</m:t>
                      </m:r>
                      <m:f>
                        <m:fPr>
                          <m:ctrlPr>
                            <a:rPr lang="fr-FR" b="0" i="1">
                              <a:solidFill>
                                <a:schemeClr val="tx1">
                                  <a:lumMod val="50000"/>
                                  <a:lumOff val="50000"/>
                                </a:schemeClr>
                              </a:solidFill>
                              <a:latin typeface="Cambria Math"/>
                              <a:ea typeface="Cambria Math"/>
                              <a:cs typeface="Cambria Math"/>
                            </a:rPr>
                          </m:ctrlPr>
                        </m:fPr>
                        <m:num>
                          <m:r>
                            <m:rPr/>
                            <a:rPr lang="fr-FR" b="0" i="1">
                              <a:solidFill>
                                <a:schemeClr val="tx1">
                                  <a:lumMod val="50000"/>
                                  <a:lumOff val="50000"/>
                                </a:schemeClr>
                              </a:solidFill>
                              <a:latin typeface="Cambria Math"/>
                            </a:rPr>
                            <m:t>𝜕</m:t>
                          </m:r>
                          <m:sSub>
                            <m:sSubPr>
                              <m:ctrlPr>
                                <a:rPr lang="fr-FR" b="0" i="1">
                                  <a:solidFill>
                                    <a:schemeClr val="tx1">
                                      <a:lumMod val="50000"/>
                                      <a:lumOff val="50000"/>
                                    </a:schemeClr>
                                  </a:solidFill>
                                  <a:latin typeface="Cambria Math"/>
                                  <a:ea typeface="Cambria Math"/>
                                  <a:cs typeface="Cambria Math"/>
                                </a:rPr>
                              </m:ctrlPr>
                            </m:sSubPr>
                            <m:e>
                              <m:r>
                                <m:rPr/>
                                <a:rPr lang="fr-FR" b="0" i="1">
                                  <a:solidFill>
                                    <a:schemeClr val="tx1">
                                      <a:lumMod val="50000"/>
                                      <a:lumOff val="50000"/>
                                    </a:schemeClr>
                                  </a:solidFill>
                                  <a:latin typeface="Cambria Math"/>
                                </a:rPr>
                                <m:t>𝑇</m:t>
                              </m:r>
                            </m:e>
                            <m:sub>
                              <m:r>
                                <m:rPr/>
                                <a:rPr lang="fr-FR" b="0" i="1">
                                  <a:solidFill>
                                    <a:schemeClr val="tx1">
                                      <a:lumMod val="50000"/>
                                      <a:lumOff val="50000"/>
                                    </a:schemeClr>
                                  </a:solidFill>
                                  <a:latin typeface="Cambria Math"/>
                                </a:rPr>
                                <m:t>𝑖</m:t>
                              </m:r>
                            </m:sub>
                          </m:sSub>
                        </m:num>
                        <m:den>
                          <m:r>
                            <m:rPr/>
                            <a:rPr lang="fr-FR" b="0" i="1">
                              <a:solidFill>
                                <a:schemeClr val="tx1">
                                  <a:lumMod val="50000"/>
                                  <a:lumOff val="50000"/>
                                </a:schemeClr>
                              </a:solidFill>
                              <a:latin typeface="Cambria Math"/>
                            </a:rPr>
                            <m:t>𝜕</m:t>
                          </m:r>
                          <m:r>
                            <m:rPr/>
                            <a:rPr lang="fr-FR" b="0" i="1">
                              <a:solidFill>
                                <a:schemeClr val="tx1">
                                  <a:lumMod val="50000"/>
                                  <a:lumOff val="50000"/>
                                </a:schemeClr>
                              </a:solidFill>
                              <a:latin typeface="Cambria Math"/>
                            </a:rPr>
                            <m:t>𝑡</m:t>
                          </m:r>
                        </m:den>
                      </m:f>
                      <m:r>
                        <m:rPr/>
                        <a:rPr lang="fr-FR" b="0" i="1">
                          <a:latin typeface="Cambria Math"/>
                        </a:rPr>
                        <m:t>=</m:t>
                      </m:r>
                      <m:sSub>
                        <m:sSubPr>
                          <m:ctrlPr>
                            <a:rPr lang="fr-FR" b="0" i="1">
                              <a:solidFill>
                                <a:srgbClr val="FF0000"/>
                              </a:solidFill>
                              <a:latin typeface="Cambria Math"/>
                              <a:ea typeface="Cambria Math"/>
                              <a:cs typeface="Cambria Math"/>
                            </a:rPr>
                          </m:ctrlPr>
                        </m:sSubPr>
                        <m:e>
                          <m:r>
                            <m:rPr>
                              <m:sty m:val="p"/>
                            </m:rPr>
                            <a:rPr lang="fr-FR" b="0" i="0">
                              <a:solidFill>
                                <a:srgbClr val="FF0000"/>
                              </a:solidFill>
                              <a:latin typeface="Cambria Math"/>
                            </a:rPr>
                            <m:t>Φ</m:t>
                          </m:r>
                        </m:e>
                        <m:sub>
                          <m:r>
                            <m:rPr/>
                            <a:rPr lang="fr-FR" b="0" i="1">
                              <a:solidFill>
                                <a:srgbClr val="FF0000"/>
                              </a:solidFill>
                              <a:latin typeface="Cambria Math"/>
                            </a:rPr>
                            <m:t>𝑔𝑎𝑖𝑛</m:t>
                          </m:r>
                        </m:sub>
                      </m:sSub>
                      <m:r>
                        <m:rPr/>
                        <a:rPr lang="fr-FR" b="0" i="1">
                          <a:solidFill>
                            <a:schemeClr val="accent1"/>
                          </a:solidFill>
                          <a:latin typeface="Cambria Math"/>
                        </a:rPr>
                        <m:t>−</m:t>
                      </m:r>
                      <m:sSub>
                        <m:sSubPr>
                          <m:ctrlPr>
                            <a:rPr lang="fr-FR" b="0" i="1">
                              <a:solidFill>
                                <a:schemeClr val="accent1"/>
                              </a:solidFill>
                              <a:latin typeface="Cambria Math"/>
                              <a:ea typeface="Cambria Math"/>
                              <a:cs typeface="Cambria Math"/>
                            </a:rPr>
                          </m:ctrlPr>
                        </m:sSubPr>
                        <m:e>
                          <m:r>
                            <m:rPr>
                              <m:sty m:val="p"/>
                            </m:rPr>
                            <a:rPr lang="fr-FR" b="0" i="0">
                              <a:solidFill>
                                <a:schemeClr val="accent1"/>
                              </a:solidFill>
                              <a:latin typeface="Cambria Math"/>
                            </a:rPr>
                            <m:t>Φ</m:t>
                          </m:r>
                        </m:e>
                        <m:sub>
                          <m:r>
                            <m:rPr/>
                            <a:rPr lang="fr-FR" b="0" i="1">
                              <a:solidFill>
                                <a:schemeClr val="accent1"/>
                              </a:solidFill>
                              <a:latin typeface="Cambria Math"/>
                            </a:rPr>
                            <m:t>𝑙𝑜𝑠𝑠</m:t>
                          </m:r>
                        </m:sub>
                      </m:sSub>
                      <m:r>
                        <m:rPr/>
                        <a:rPr lang="fr-FR" b="0" i="1">
                          <a:solidFill>
                            <a:schemeClr val="tx1"/>
                          </a:solidFill>
                          <a:latin typeface="Cambria Math"/>
                        </a:rPr>
                        <m:t>+</m:t>
                      </m:r>
                      <m:sSub>
                        <m:sSubPr>
                          <m:ctrlPr>
                            <a:rPr lang="fr-FR" b="0" i="1">
                              <a:solidFill>
                                <a:schemeClr val="tx1"/>
                              </a:solidFill>
                              <a:latin typeface="Cambria Math"/>
                              <a:ea typeface="Cambria Math"/>
                              <a:cs typeface="Cambria Math"/>
                            </a:rPr>
                          </m:ctrlPr>
                        </m:sSubPr>
                        <m:e>
                          <m:r>
                            <m:rPr>
                              <m:sty m:val="p"/>
                            </m:rPr>
                            <a:rPr lang="fr-FR" b="0" i="0">
                              <a:solidFill>
                                <a:schemeClr val="tx1"/>
                              </a:solidFill>
                              <a:latin typeface="Cambria Math"/>
                            </a:rPr>
                            <m:t>Φ</m:t>
                          </m:r>
                        </m:e>
                        <m:sub>
                          <m:r>
                            <m:rPr/>
                            <a:rPr lang="fr-FR" b="0" i="1">
                              <a:solidFill>
                                <a:schemeClr val="tx1"/>
                              </a:solidFill>
                              <a:latin typeface="Cambria Math"/>
                            </a:rPr>
                            <m:t>𝐻𝑉𝐴𝐶</m:t>
                          </m:r>
                        </m:sub>
                      </m:sSub>
                    </m:oMath>
                  </m:oMathPara>
                </a14:m>
              </mc:Choice>
              <mc:Fallback/>
            </mc:AlternateContent>
            <a:endParaRPr lang="fr-FR"/>
          </a:p>
        </p:txBody>
      </p:sp>
      <p:sp>
        <p:nvSpPr>
          <p:cNvPr id="1638652041" name="Rectangle 8"/>
          <p:cNvSpPr/>
          <p:nvPr/>
        </p:nvSpPr>
        <p:spPr bwMode="auto">
          <a:xfrm>
            <a:off x="872599" y="4574615"/>
            <a:ext cx="2549544" cy="391902"/>
          </a:xfrm>
          <a:prstGeom prst="rect">
            <a:avLst/>
          </a:prstGeom>
        </p:spPr>
        <p:txBody>
          <a:bodyPr wrap="non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i="1">
                              <a:solidFill>
                                <a:schemeClr val="tx1"/>
                              </a:solidFill>
                              <a:latin typeface="Cambria Math"/>
                              <a:ea typeface="Cambria Math"/>
                              <a:cs typeface="Cambria Math"/>
                            </a:rPr>
                          </m:ctrlPr>
                        </m:sSubPr>
                        <m:e>
                          <m:r>
                            <m:rPr>
                              <m:sty m:val="p"/>
                            </m:rPr>
                            <a:rPr lang="fr-FR">
                              <a:solidFill>
                                <a:schemeClr val="tx1"/>
                              </a:solidFill>
                              <a:latin typeface="Cambria Math"/>
                            </a:rPr>
                            <m:t>Φ</m:t>
                          </m:r>
                        </m:e>
                        <m:sub>
                          <m:r>
                            <m:rPr/>
                            <a:rPr lang="fr-FR" b="0" i="1">
                              <a:solidFill>
                                <a:schemeClr val="tx1"/>
                              </a:solidFill>
                              <a:latin typeface="Cambria Math"/>
                            </a:rPr>
                            <m:t>𝐻𝑉𝐴𝐶</m:t>
                          </m:r>
                        </m:sub>
                      </m:sSub>
                      <m:r>
                        <m:rPr/>
                        <a:rPr lang="fr-FR" b="0" i="0">
                          <a:solidFill>
                            <a:schemeClr val="tx1"/>
                          </a:solidFill>
                          <a:latin typeface="Cambria Math"/>
                        </a:rPr>
                        <m:t>=</m:t>
                      </m:r>
                      <m:sSub>
                        <m:sSubPr>
                          <m:ctrlPr>
                            <a:rPr lang="fr-FR" i="1">
                              <a:solidFill>
                                <a:schemeClr val="accent1"/>
                              </a:solidFill>
                              <a:latin typeface="Cambria Math"/>
                              <a:ea typeface="Cambria Math"/>
                              <a:cs typeface="Cambria Math"/>
                            </a:rPr>
                          </m:ctrlPr>
                        </m:sSubPr>
                        <m:e>
                          <m:r>
                            <m:rPr>
                              <m:sty m:val="p"/>
                            </m:rPr>
                            <a:rPr lang="fr-FR">
                              <a:solidFill>
                                <a:schemeClr val="accent1"/>
                              </a:solidFill>
                              <a:latin typeface="Cambria Math"/>
                            </a:rPr>
                            <m:t>Φ</m:t>
                          </m:r>
                        </m:e>
                        <m:sub>
                          <m:r>
                            <m:rPr/>
                            <a:rPr lang="fr-FR" b="0" i="1">
                              <a:solidFill>
                                <a:schemeClr val="accent1"/>
                              </a:solidFill>
                              <a:latin typeface="Cambria Math"/>
                            </a:rPr>
                            <m:t>𝑙𝑜𝑠𝑠</m:t>
                          </m:r>
                        </m:sub>
                      </m:sSub>
                      <m:r>
                        <m:rPr/>
                        <a:rPr lang="fr-FR" i="1">
                          <a:solidFill>
                            <a:schemeClr val="tx1"/>
                          </a:solidFill>
                          <a:latin typeface="Cambria Math"/>
                        </a:rPr>
                        <m:t>−</m:t>
                      </m:r>
                      <m:sSub>
                        <m:sSubPr>
                          <m:ctrlPr>
                            <a:rPr lang="fr-FR" i="1">
                              <a:solidFill>
                                <a:srgbClr val="FF0000"/>
                              </a:solidFill>
                              <a:latin typeface="Cambria Math"/>
                              <a:ea typeface="Cambria Math"/>
                              <a:cs typeface="Cambria Math"/>
                            </a:rPr>
                          </m:ctrlPr>
                        </m:sSubPr>
                        <m:e>
                          <m:r>
                            <m:rPr>
                              <m:sty m:val="p"/>
                            </m:rPr>
                            <a:rPr lang="fr-FR">
                              <a:solidFill>
                                <a:srgbClr val="FF0000"/>
                              </a:solidFill>
                              <a:latin typeface="Cambria Math"/>
                            </a:rPr>
                            <m:t>Φ</m:t>
                          </m:r>
                        </m:e>
                        <m:sub>
                          <m:r>
                            <m:rPr/>
                            <a:rPr lang="fr-FR" b="0" i="1">
                              <a:solidFill>
                                <a:srgbClr val="FF0000"/>
                              </a:solidFill>
                              <a:latin typeface="Cambria Math"/>
                            </a:rPr>
                            <m:t>𝑔𝑎𝑖𝑛</m:t>
                          </m:r>
                        </m:sub>
                      </m:sSub>
                    </m:oMath>
                  </m:oMathPara>
                </a14:m>
              </mc:Choice>
              <mc:Fallback/>
            </mc:AlternateContent>
            <a:endParaRPr lang="fr-FR">
              <a:solidFill>
                <a:srgbClr val="FF0000"/>
              </a:solidFill>
            </a:endParaRPr>
          </a:p>
        </p:txBody>
      </p:sp>
      <p:sp>
        <p:nvSpPr>
          <p:cNvPr id="1909662612" name="ZoneTexte 9"/>
          <p:cNvSpPr txBox="1"/>
          <p:nvPr/>
        </p:nvSpPr>
        <p:spPr bwMode="auto">
          <a:xfrm>
            <a:off x="1896512" y="5904292"/>
            <a:ext cx="3702809" cy="29956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i="1">
                              <a:solidFill>
                                <a:srgbClr val="FF0000"/>
                              </a:solidFill>
                              <a:latin typeface="Cambria Math"/>
                              <a:ea typeface="Cambria Math"/>
                              <a:cs typeface="Cambria Math"/>
                            </a:rPr>
                          </m:ctrlPr>
                        </m:sSubPr>
                        <m:e>
                          <m:r>
                            <m:rPr>
                              <m:sty m:val="p"/>
                            </m:rPr>
                            <a:rPr lang="fr-FR">
                              <a:solidFill>
                                <a:srgbClr val="FF0000"/>
                              </a:solidFill>
                              <a:latin typeface="Cambria Math"/>
                            </a:rPr>
                            <m:t>Φ</m:t>
                          </m:r>
                        </m:e>
                        <m:sub>
                          <m:r>
                            <m:rPr/>
                            <a:rPr lang="fr-FR" b="0" i="1">
                              <a:solidFill>
                                <a:srgbClr val="FF0000"/>
                              </a:solidFill>
                              <a:latin typeface="Cambria Math"/>
                            </a:rPr>
                            <m:t>𝑔𝑎𝑖𝑛</m:t>
                          </m:r>
                        </m:sub>
                      </m:sSub>
                      <m:r>
                        <m:rPr/>
                        <a:rPr lang="fr-FR" b="0" i="1">
                          <a:latin typeface="Cambria Math"/>
                        </a:rPr>
                        <m:t>=</m:t>
                      </m:r>
                      <m:sSub>
                        <m:sSubPr>
                          <m:ctrlPr>
                            <a:rPr lang="fr-FR" b="0" i="1">
                              <a:latin typeface="Cambria Math"/>
                              <a:ea typeface="Cambria Math"/>
                              <a:cs typeface="Cambria Math"/>
                            </a:rPr>
                          </m:ctrlPr>
                        </m:sSubPr>
                        <m:e>
                          <m:r>
                            <m:rPr>
                              <m:sty m:val="p"/>
                            </m:rPr>
                            <a:rPr lang="fr-FR" b="0" i="0">
                              <a:latin typeface="Cambria Math"/>
                            </a:rPr>
                            <m:t>Φ</m:t>
                          </m:r>
                        </m:e>
                        <m:sub>
                          <m:r>
                            <m:rPr/>
                            <a:rPr lang="fr-FR" b="0" i="1">
                              <a:latin typeface="Cambria Math"/>
                            </a:rPr>
                            <m:t>𝑠𝑢𝑛</m:t>
                          </m:r>
                        </m:sub>
                      </m:sSub>
                      <m:r>
                        <m:rPr/>
                        <a:rPr lang="fr-FR" b="0" i="1">
                          <a:latin typeface="Cambria Math"/>
                        </a:rPr>
                        <m:t>+</m:t>
                      </m:r>
                      <m:sSub>
                        <m:sSubPr>
                          <m:ctrlPr>
                            <a:rPr lang="fr-FR" b="0" i="1">
                              <a:latin typeface="Cambria Math"/>
                              <a:ea typeface="Cambria Math"/>
                              <a:cs typeface="Cambria Math"/>
                            </a:rPr>
                          </m:ctrlPr>
                        </m:sSubPr>
                        <m:e>
                          <m:r>
                            <m:rPr>
                              <m:sty m:val="p"/>
                            </m:rPr>
                            <a:rPr lang="fr-FR" b="0" i="0">
                              <a:latin typeface="Cambria Math"/>
                            </a:rPr>
                            <m:t>Φ</m:t>
                          </m:r>
                        </m:e>
                        <m:sub>
                          <m:r>
                            <m:rPr/>
                            <a:rPr lang="fr-FR" b="0" i="1">
                              <a:latin typeface="Cambria Math"/>
                            </a:rPr>
                            <m:t>𝑖𝑛𝑡𝑒𝑟𝑛𝑎𝑙</m:t>
                          </m:r>
                        </m:sub>
                      </m:sSub>
                      <m:r>
                        <m:rPr/>
                        <a:rPr lang="fr-FR" b="0" i="0">
                          <a:latin typeface="Cambria Math"/>
                        </a:rPr>
                        <m:t>=</m:t>
                      </m:r>
                    </m:oMath>
                  </m:oMathPara>
                </a14:m>
              </mc:Choice>
              <mc:Fallback/>
            </mc:AlternateContent>
            <a:r>
              <a:rPr lang="fr-FR"/>
              <a:t> scenarios</a:t>
            </a:r>
            <a:endParaRPr/>
          </a:p>
        </p:txBody>
      </p:sp>
      <p:pic>
        <p:nvPicPr>
          <p:cNvPr id="582653642" name="Image 6"/>
          <p:cNvPicPr>
            <a:picLocks noChangeAspect="1"/>
          </p:cNvPicPr>
          <p:nvPr/>
        </p:nvPicPr>
        <p:blipFill>
          <a:blip r:embed="rId3"/>
          <a:stretch/>
        </p:blipFill>
        <p:spPr bwMode="auto">
          <a:xfrm>
            <a:off x="6744072" y="1772816"/>
            <a:ext cx="5041907" cy="294589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8674487" name="Rectangle 2"/>
          <p:cNvSpPr/>
          <p:nvPr/>
        </p:nvSpPr>
        <p:spPr bwMode="auto">
          <a:xfrm>
            <a:off x="2711624" y="1412776"/>
            <a:ext cx="3075522" cy="391902"/>
          </a:xfrm>
          <a:prstGeom prst="rect">
            <a:avLst/>
          </a:prstGeom>
        </p:spPr>
        <p:txBody>
          <a:bodyPr wrap="non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chemeClr val="tx1"/>
                              </a:solidFill>
                              <a:latin typeface="Cambria Math"/>
                              <a:ea typeface="Cambria Math"/>
                              <a:cs typeface="Cambria Math"/>
                            </a:rPr>
                          </m:ctrlPr>
                        </m:sSubPr>
                        <m:e>
                          <m:r>
                            <m:rPr>
                              <m:sty m:val="p"/>
                            </m:rPr>
                            <a:rPr lang="fr-FR" b="0" i="0">
                              <a:solidFill>
                                <a:schemeClr val="tx1"/>
                              </a:solidFill>
                              <a:latin typeface="Cambria Math"/>
                            </a:rPr>
                            <m:t>Φ</m:t>
                          </m:r>
                        </m:e>
                        <m:sub>
                          <m:r>
                            <m:rPr/>
                            <a:rPr lang="fr-FR" b="0" i="1">
                              <a:solidFill>
                                <a:schemeClr val="tx1"/>
                              </a:solidFill>
                              <a:latin typeface="Cambria Math"/>
                            </a:rPr>
                            <m:t>𝐻𝑉𝐴𝐶</m:t>
                          </m:r>
                        </m:sub>
                      </m:sSub>
                      <m:r>
                        <m:rPr/>
                        <a:rPr lang="fr-FR" b="0" i="1">
                          <a:solidFill>
                            <a:schemeClr val="tx1"/>
                          </a:solidFill>
                          <a:latin typeface="Cambria Math"/>
                        </a:rPr>
                        <m:t>=</m:t>
                      </m:r>
                      <m:r>
                        <m:rPr/>
                        <a:rPr lang="fr-FR" b="0" i="1">
                          <a:solidFill>
                            <a:srgbClr val="0070C0"/>
                          </a:solidFill>
                          <a:latin typeface="Cambria Math"/>
                        </a:rPr>
                        <m:t>𝐻</m:t>
                      </m:r>
                      <m:d>
                        <m:dPr>
                          <m:ctrlPr>
                            <a:rPr lang="fr-FR" i="1">
                              <a:solidFill>
                                <a:srgbClr val="0070C0"/>
                              </a:solidFill>
                              <a:latin typeface="Cambria Math"/>
                              <a:ea typeface="Cambria Math"/>
                              <a:cs typeface="Cambria Math"/>
                            </a:rPr>
                          </m:ctrlPr>
                        </m:dPr>
                        <m:e>
                          <m:sSub>
                            <m:sSubPr>
                              <m:ctrlPr>
                                <a:rPr lang="fr-FR" i="1">
                                  <a:solidFill>
                                    <a:srgbClr val="0070C0"/>
                                  </a:solidFill>
                                  <a:latin typeface="Cambria Math"/>
                                  <a:ea typeface="Cambria Math"/>
                                  <a:cs typeface="Cambria Math"/>
                                </a:rPr>
                              </m:ctrlPr>
                            </m:sSubPr>
                            <m:e>
                              <m:r>
                                <m:rPr/>
                                <a:rPr lang="fr-FR" i="1">
                                  <a:solidFill>
                                    <a:srgbClr val="0070C0"/>
                                  </a:solidFill>
                                  <a:latin typeface="Cambria Math"/>
                                </a:rPr>
                                <m:t>𝑇</m:t>
                              </m:r>
                            </m:e>
                            <m:sub>
                              <m:r>
                                <m:rPr/>
                                <a:rPr lang="fr-FR" b="0" i="1">
                                  <a:solidFill>
                                    <a:srgbClr val="0070C0"/>
                                  </a:solidFill>
                                  <a:latin typeface="Cambria Math"/>
                                </a:rPr>
                                <m:t>𝑖</m:t>
                              </m:r>
                            </m:sub>
                          </m:sSub>
                          <m:r>
                            <m:rPr/>
                            <a:rPr lang="fr-FR" i="1">
                              <a:solidFill>
                                <a:srgbClr val="0070C0"/>
                              </a:solidFill>
                              <a:latin typeface="Cambria Math"/>
                            </a:rPr>
                            <m:t>−</m:t>
                          </m:r>
                          <m:sSub>
                            <m:sSubPr>
                              <m:ctrlPr>
                                <a:rPr lang="fr-FR" i="1">
                                  <a:solidFill>
                                    <a:srgbClr val="0070C0"/>
                                  </a:solidFill>
                                  <a:latin typeface="Cambria Math"/>
                                  <a:ea typeface="Cambria Math"/>
                                  <a:cs typeface="Cambria Math"/>
                                </a:rPr>
                              </m:ctrlPr>
                            </m:sSubPr>
                            <m:e>
                              <m:r>
                                <m:rPr/>
                                <a:rPr lang="fr-FR" i="1">
                                  <a:solidFill>
                                    <a:srgbClr val="0070C0"/>
                                  </a:solidFill>
                                  <a:latin typeface="Cambria Math"/>
                                </a:rPr>
                                <m:t>𝑇</m:t>
                              </m:r>
                            </m:e>
                            <m:sub>
                              <m:r>
                                <m:rPr/>
                                <a:rPr lang="fr-FR" b="0" i="1">
                                  <a:solidFill>
                                    <a:srgbClr val="0070C0"/>
                                  </a:solidFill>
                                  <a:latin typeface="Cambria Math"/>
                                </a:rPr>
                                <m:t>𝑒</m:t>
                              </m:r>
                            </m:sub>
                          </m:sSub>
                        </m:e>
                      </m:d>
                      <m:r>
                        <m:rPr/>
                        <a:rPr lang="fr-FR" b="0" i="1">
                          <a:solidFill>
                            <a:schemeClr val="tx1"/>
                          </a:solidFill>
                          <a:latin typeface="Cambria Math"/>
                        </a:rPr>
                        <m:t>−</m:t>
                      </m:r>
                      <m:sSub>
                        <m:sSubPr>
                          <m:ctrlPr>
                            <a:rPr lang="fr-FR" i="1">
                              <a:solidFill>
                                <a:srgbClr val="FF0000"/>
                              </a:solidFill>
                              <a:latin typeface="Cambria Math"/>
                              <a:ea typeface="Cambria Math"/>
                              <a:cs typeface="Cambria Math"/>
                            </a:rPr>
                          </m:ctrlPr>
                        </m:sSubPr>
                        <m:e>
                          <m:r>
                            <m:rPr>
                              <m:sty m:val="p"/>
                            </m:rPr>
                            <a:rPr lang="fr-FR">
                              <a:solidFill>
                                <a:srgbClr val="FF0000"/>
                              </a:solidFill>
                              <a:latin typeface="Cambria Math"/>
                            </a:rPr>
                            <m:t>Φ</m:t>
                          </m:r>
                        </m:e>
                        <m:sub>
                          <m:r>
                            <m:rPr/>
                            <a:rPr lang="fr-FR" b="0" i="1">
                              <a:solidFill>
                                <a:srgbClr val="FF0000"/>
                              </a:solidFill>
                              <a:latin typeface="Cambria Math"/>
                            </a:rPr>
                            <m:t>𝑔𝑎𝑖𝑛</m:t>
                          </m:r>
                        </m:sub>
                      </m:sSub>
                    </m:oMath>
                  </m:oMathPara>
                </a14:m>
              </mc:Choice>
              <mc:Fallback/>
            </mc:AlternateContent>
            <a:endParaRPr lang="fr-FR">
              <a:solidFill>
                <a:srgbClr val="FF0000"/>
              </a:solidFill>
            </a:endParaRPr>
          </a:p>
        </p:txBody>
      </p:sp>
      <p:cxnSp>
        <p:nvCxnSpPr>
          <p:cNvPr id="1781626219" name="Connecteur droit avec flèche 4"/>
          <p:cNvCxnSpPr/>
          <p:nvPr/>
        </p:nvCxnSpPr>
        <p:spPr bwMode="auto">
          <a:xfrm>
            <a:off x="4488841" y="2132856"/>
            <a:ext cx="0" cy="720080"/>
          </a:xfrm>
          <a:prstGeom prst="straightConnector1">
            <a:avLst/>
          </a:prstGeom>
          <a:ln w="12700">
            <a:solidFill>
              <a:srgbClr val="00808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58565878" name="ZoneTexte 8"/>
          <p:cNvSpPr txBox="1"/>
          <p:nvPr/>
        </p:nvSpPr>
        <p:spPr bwMode="auto">
          <a:xfrm>
            <a:off x="6421625" y="2275384"/>
            <a:ext cx="3888432" cy="338554"/>
          </a:xfrm>
          <a:prstGeom prst="rect">
            <a:avLst/>
          </a:prstGeom>
          <a:noFill/>
        </p:spPr>
        <p:txBody>
          <a:bodyPr wrap="square" rtlCol="0">
            <a:spAutoFit/>
          </a:bodyPr>
          <a:lstStyle/>
          <a:p>
            <a:pPr>
              <a:defRPr/>
            </a:pPr>
            <a:r>
              <a:rPr lang="fr-FR" sz="1600">
                <a:solidFill>
                  <a:srgbClr val="008080"/>
                </a:solidFill>
              </a:rPr>
              <a:t>From</a:t>
            </a:r>
            <a:r>
              <a:rPr lang="fr-FR" sz="1600">
                <a:solidFill>
                  <a:srgbClr val="008080"/>
                </a:solidFill>
              </a:rPr>
              <a:t> power (W) to </a:t>
            </a:r>
            <a:r>
              <a:rPr lang="fr-FR" sz="1600">
                <a:solidFill>
                  <a:srgbClr val="008080"/>
                </a:solidFill>
              </a:rPr>
              <a:t>energy</a:t>
            </a:r>
            <a:r>
              <a:rPr lang="fr-FR" sz="1600">
                <a:solidFill>
                  <a:srgbClr val="008080"/>
                </a:solidFill>
              </a:rPr>
              <a:t> </a:t>
            </a:r>
            <a:r>
              <a:rPr lang="fr-FR" sz="1600">
                <a:solidFill>
                  <a:srgbClr val="008080"/>
                </a:solidFill>
              </a:rPr>
              <a:t>demand</a:t>
            </a:r>
            <a:r>
              <a:rPr lang="fr-FR" sz="1600">
                <a:solidFill>
                  <a:srgbClr val="008080"/>
                </a:solidFill>
              </a:rPr>
              <a:t> (kWh)</a:t>
            </a:r>
            <a:endParaRPr lang="fr-FR" sz="1600">
              <a:solidFill>
                <a:srgbClr val="008080"/>
              </a:solidFill>
            </a:endParaRPr>
          </a:p>
        </p:txBody>
      </p:sp>
      <p:cxnSp>
        <p:nvCxnSpPr>
          <p:cNvPr id="712087851" name="Connecteur droit avec flèche 9"/>
          <p:cNvCxnSpPr/>
          <p:nvPr/>
        </p:nvCxnSpPr>
        <p:spPr bwMode="auto">
          <a:xfrm>
            <a:off x="4486723" y="3908537"/>
            <a:ext cx="0" cy="346358"/>
          </a:xfrm>
          <a:prstGeom prst="straightConnector1">
            <a:avLst/>
          </a:prstGeom>
          <a:ln w="12700">
            <a:solidFill>
              <a:srgbClr val="00808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98568162" name="ZoneTexte 10"/>
          <p:cNvSpPr txBox="1"/>
          <p:nvPr/>
        </p:nvSpPr>
        <p:spPr bwMode="auto">
          <a:xfrm>
            <a:off x="6672064" y="4005064"/>
            <a:ext cx="3032708" cy="338554"/>
          </a:xfrm>
          <a:prstGeom prst="rect">
            <a:avLst/>
          </a:prstGeom>
          <a:noFill/>
        </p:spPr>
        <p:txBody>
          <a:bodyPr wrap="square" rtlCol="0">
            <a:spAutoFit/>
          </a:bodyPr>
          <a:lstStyle/>
          <a:p>
            <a:pPr>
              <a:defRPr/>
            </a:pPr>
            <a:r>
              <a:rPr lang="fr-FR" sz="1600">
                <a:solidFill>
                  <a:srgbClr val="008080"/>
                </a:solidFill>
              </a:rPr>
              <a:t>Hourly</a:t>
            </a:r>
            <a:r>
              <a:rPr lang="fr-FR" sz="1600">
                <a:solidFill>
                  <a:srgbClr val="008080"/>
                </a:solidFill>
              </a:rPr>
              <a:t> </a:t>
            </a:r>
            <a:r>
              <a:rPr lang="fr-FR" sz="1600">
                <a:solidFill>
                  <a:srgbClr val="008080"/>
                </a:solidFill>
              </a:rPr>
              <a:t>calculation</a:t>
            </a:r>
            <a:endParaRPr lang="fr-FR" sz="1600">
              <a:solidFill>
                <a:srgbClr val="008080"/>
              </a:solidFill>
            </a:endParaRPr>
          </a:p>
        </p:txBody>
      </p:sp>
      <p:sp>
        <p:nvSpPr>
          <p:cNvPr id="1080169641" name="ZoneTexte 14"/>
          <p:cNvSpPr txBox="1"/>
          <p:nvPr/>
        </p:nvSpPr>
        <p:spPr bwMode="auto">
          <a:xfrm>
            <a:off x="2511887" y="5590174"/>
            <a:ext cx="1639896" cy="338554"/>
          </a:xfrm>
          <a:prstGeom prst="rect">
            <a:avLst/>
          </a:prstGeom>
          <a:noFill/>
        </p:spPr>
        <p:txBody>
          <a:bodyPr wrap="square" rtlCol="0">
            <a:spAutoFit/>
          </a:bodyPr>
          <a:lstStyle/>
          <a:p>
            <a:pPr>
              <a:defRPr/>
            </a:pPr>
            <a:r>
              <a:rPr lang="fr-FR" sz="1600">
                <a:solidFill>
                  <a:srgbClr val="008080"/>
                </a:solidFill>
              </a:rPr>
              <a:t>Same</a:t>
            </a:r>
            <a:r>
              <a:rPr lang="fr-FR" sz="1600">
                <a:solidFill>
                  <a:srgbClr val="008080"/>
                </a:solidFill>
              </a:rPr>
              <a:t> for </a:t>
            </a:r>
            <a:r>
              <a:rPr lang="fr-FR" sz="1600">
                <a:solidFill>
                  <a:srgbClr val="008080"/>
                </a:solidFill>
              </a:rPr>
              <a:t>cooling</a:t>
            </a:r>
            <a:endParaRPr lang="fr-FR" sz="1600">
              <a:solidFill>
                <a:srgbClr val="008080"/>
              </a:solidFill>
            </a:endParaRPr>
          </a:p>
        </p:txBody>
      </p:sp>
      <p:pic>
        <p:nvPicPr>
          <p:cNvPr id="1241669970" name=""/>
          <p:cNvPicPr>
            <a:picLocks noChangeAspect="1"/>
          </p:cNvPicPr>
          <p:nvPr/>
        </p:nvPicPr>
        <p:blipFill>
          <a:blip r:embed="rId3"/>
          <a:stretch/>
        </p:blipFill>
        <p:spPr bwMode="auto">
          <a:xfrm flipH="0" flipV="0">
            <a:off x="2629787" y="2852935"/>
            <a:ext cx="3776221" cy="1055601"/>
          </a:xfrm>
          <a:prstGeom prst="rect">
            <a:avLst/>
          </a:prstGeom>
        </p:spPr>
      </p:pic>
      <p:pic>
        <p:nvPicPr>
          <p:cNvPr id="1170433566" name=""/>
          <p:cNvPicPr>
            <a:picLocks noChangeAspect="1"/>
          </p:cNvPicPr>
          <p:nvPr/>
        </p:nvPicPr>
        <p:blipFill>
          <a:blip r:embed="rId4"/>
          <a:stretch/>
        </p:blipFill>
        <p:spPr bwMode="auto">
          <a:xfrm flipH="0" flipV="0">
            <a:off x="2419512" y="4343617"/>
            <a:ext cx="3888256" cy="1208215"/>
          </a:xfrm>
          <a:prstGeom prst="rect">
            <a:avLst/>
          </a:prstGeom>
        </p:spPr>
      </p:pic>
      <p:pic>
        <p:nvPicPr>
          <p:cNvPr id="2051125083" name=""/>
          <p:cNvPicPr>
            <a:picLocks noChangeAspect="1"/>
          </p:cNvPicPr>
          <p:nvPr/>
        </p:nvPicPr>
        <p:blipFill>
          <a:blip r:embed="rId5"/>
          <a:stretch/>
        </p:blipFill>
        <p:spPr bwMode="auto">
          <a:xfrm flipH="0" flipV="0">
            <a:off x="4249384" y="5681578"/>
            <a:ext cx="4231395" cy="106947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16438260" name="ZoneTexte 2"/>
          <p:cNvSpPr txBox="1"/>
          <p:nvPr/>
        </p:nvSpPr>
        <p:spPr bwMode="auto">
          <a:xfrm>
            <a:off x="839415" y="1628799"/>
            <a:ext cx="4795831" cy="366119"/>
          </a:xfrm>
          <a:prstGeom prst="rect">
            <a:avLst/>
          </a:prstGeom>
          <a:noFill/>
        </p:spPr>
        <p:txBody>
          <a:bodyPr wrap="none" rtlCol="0">
            <a:spAutoFit/>
          </a:bodyPr>
          <a:lstStyle/>
          <a:p>
            <a:pPr>
              <a:defRPr/>
            </a:pPr>
            <a:r>
              <a:rPr lang="fr-FR"/>
              <a:t>Summary</a:t>
            </a:r>
            <a:r>
              <a:rPr lang="fr-FR"/>
              <a:t> : formulas for </a:t>
            </a:r>
            <a:r>
              <a:rPr lang="fr-FR"/>
              <a:t>heating</a:t>
            </a:r>
            <a:r>
              <a:rPr lang="fr-FR"/>
              <a:t> and </a:t>
            </a:r>
            <a:r>
              <a:rPr lang="fr-FR"/>
              <a:t>cooling</a:t>
            </a:r>
            <a:r>
              <a:rPr lang="fr-FR"/>
              <a:t> </a:t>
            </a:r>
            <a:r>
              <a:rPr lang="fr-FR"/>
              <a:t>loads</a:t>
            </a:r>
            <a:endParaRPr lang="fr-FR"/>
          </a:p>
        </p:txBody>
      </p:sp>
      <p:sp>
        <p:nvSpPr>
          <p:cNvPr id="33354482" name="ZoneTexte 4"/>
          <p:cNvSpPr txBox="1"/>
          <p:nvPr/>
        </p:nvSpPr>
        <p:spPr bwMode="auto">
          <a:xfrm>
            <a:off x="2495599" y="2616586"/>
            <a:ext cx="2688877" cy="548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fr-FR" b="0" i="1">
                          <a:latin typeface="Cambria Math"/>
                        </a:rPr>
                        <m:t>Load=</m:t>
                      </m:r>
                      <m:r>
                        <m:rPr/>
                        <a:rPr lang="fr-FR" b="0" i="1">
                          <a:latin typeface="Cambria Math"/>
                        </a:rPr>
                        <m:t>𝐻</m:t>
                      </m:r>
                      <m:r>
                        <m:rPr/>
                        <a:rPr lang="fr-FR" b="0" i="1">
                          <a:latin typeface="Cambria Math"/>
                        </a:rPr>
                        <m:t>.24.</m:t>
                      </m:r>
                      <m:d>
                        <m:dPr>
                          <m:ctrlPr>
                            <a:rPr lang="fr-FR" b="0" i="1">
                              <a:latin typeface="Cambria Math"/>
                              <a:ea typeface="Cambria Math"/>
                              <a:cs typeface="Cambria Math"/>
                            </a:rPr>
                          </m:ctrlPr>
                        </m:dPr>
                        <m:e>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m:sty m:val="i"/>
                                </m:rPr>
                                <a:rPr lang="fr-FR" b="0" i="1">
                                  <a:latin typeface="Cambria Math"/>
                                  <a:ea typeface="Cambria Math"/>
                                  <a:cs typeface="Cambria Math"/>
                                </a:rPr>
                                <m:t>a</m:t>
                              </m:r>
                            </m:sub>
                          </m:sSub>
                        </m:e>
                      </m:d>
                      <m:r>
                        <m:rPr/>
                        <a:rPr lang="fr-FR" b="0" i="1">
                          <a:latin typeface="Cambria Math"/>
                        </a:rPr>
                        <m:t>−</m:t>
                      </m:r>
                      <m:r>
                        <m:rPr>
                          <m:nor m:val="on"/>
                        </m:rPr>
                        <a:rPr lang="fr-FR" b="0" i="0">
                          <a:latin typeface="Cambria Math"/>
                        </a:rPr>
                        <m:t>Gain</m:t>
                      </m:r>
                    </m:oMath>
                  </m:oMathPara>
                </a14:m>
              </mc:Choice>
              <mc:Fallback/>
            </mc:AlternateContent>
            <a:endParaRPr lang="fr-FR" b="0" i="0">
              <a:latin typeface="Cambria Math"/>
            </a:endParaRPr>
          </a:p>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fr-FR" i="1">
                          <a:latin typeface="Cambria Math"/>
                        </a:rPr>
                        <m:t>=</m:t>
                      </m:r>
                      <m:r>
                        <m:rPr/>
                        <a:rPr lang="fr-FR" i="1">
                          <a:latin typeface="Cambria Math"/>
                        </a:rPr>
                        <m:t>𝐻</m:t>
                      </m:r>
                      <m:r>
                        <m:rPr/>
                        <a:rPr lang="fr-FR" i="1">
                          <a:latin typeface="Cambria Math"/>
                        </a:rPr>
                        <m:t>.24.</m:t>
                      </m:r>
                      <m:d>
                        <m:dPr>
                          <m:ctrlPr>
                            <a:rPr lang="fr-FR" i="1">
                              <a:latin typeface="Cambria Math"/>
                              <a:ea typeface="Cambria Math"/>
                              <a:cs typeface="Cambria Math"/>
                            </a:rPr>
                          </m:ctrlPr>
                        </m:dPr>
                        <m:e>
                          <m:sSub>
                            <m:sSubPr>
                              <m:ctrlPr>
                                <a:rPr lang="fr-FR" i="1">
                                  <a:latin typeface="Cambria Math"/>
                                  <a:ea typeface="Cambria Math"/>
                                  <a:cs typeface="Cambria Math"/>
                                </a:rPr>
                              </m:ctrlPr>
                            </m:sSubPr>
                            <m:e>
                              <m:r>
                                <m:rPr/>
                                <a:rPr lang="fr-FR" i="1">
                                  <a:latin typeface="Cambria Math"/>
                                </a:rPr>
                                <m:t>𝑇</m:t>
                              </m:r>
                            </m:e>
                            <m:sub>
                              <m:r>
                                <m:rPr/>
                                <a:rPr lang="fr-FR" i="1">
                                  <a:latin typeface="Cambria Math"/>
                                </a:rPr>
                                <m:t>𝑏</m:t>
                              </m:r>
                            </m:sub>
                          </m:sSub>
                          <m:r>
                            <m:rPr/>
                            <a:rPr lang="fr-FR" i="1">
                              <a:latin typeface="Cambria Math"/>
                            </a:rPr>
                            <m:t>−</m:t>
                          </m:r>
                          <m:sSub>
                            <m:sSubPr>
                              <m:ctrlPr>
                                <a:rPr lang="fr-FR" i="1">
                                  <a:latin typeface="Cambria Math"/>
                                  <a:ea typeface="Cambria Math"/>
                                  <a:cs typeface="Cambria Math"/>
                                </a:rPr>
                              </m:ctrlPr>
                            </m:sSubPr>
                            <m:e>
                              <m:r>
                                <m:rPr/>
                                <a:rPr lang="fr-FR" i="1">
                                  <a:latin typeface="Cambria Math"/>
                                </a:rPr>
                                <m:t>𝑇</m:t>
                              </m:r>
                            </m:e>
                            <m:sub>
                              <m:r>
                                <m:rPr>
                                  <m:sty m:val="i"/>
                                </m:rPr>
                                <a:rPr lang="fr-FR" i="1">
                                  <a:latin typeface="Cambria Math"/>
                                  <a:ea typeface="Cambria Math"/>
                                  <a:cs typeface="Cambria Math"/>
                                </a:rPr>
                                <m:t>a</m:t>
                              </m:r>
                            </m:sub>
                          </m:sSub>
                        </m:e>
                      </m:d>
                    </m:oMath>
                  </m:oMathPara>
                </a14:m>
              </mc:Choice>
              <mc:Fallback/>
            </mc:AlternateContent>
            <a:endParaRPr lang="fr-FR"/>
          </a:p>
        </p:txBody>
      </p:sp>
      <p:sp>
        <p:nvSpPr>
          <p:cNvPr id="1195405267" name="ZoneTexte 5"/>
          <p:cNvSpPr txBox="1"/>
          <p:nvPr/>
        </p:nvSpPr>
        <p:spPr bwMode="auto">
          <a:xfrm>
            <a:off x="2504784" y="4442047"/>
            <a:ext cx="2772507" cy="548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fr-FR" b="0" i="1">
                          <a:latin typeface="Cambria Math"/>
                        </a:rPr>
                        <m:t>Load=</m:t>
                      </m:r>
                      <m:r>
                        <m:rPr/>
                        <a:rPr lang="fr-FR" b="0" i="1">
                          <a:latin typeface="Cambria Math"/>
                        </a:rPr>
                        <m:t>𝐻</m:t>
                      </m:r>
                      <m:r>
                        <m:rPr/>
                        <a:rPr lang="fr-FR" b="0" i="1">
                          <a:latin typeface="Cambria Math"/>
                        </a:rPr>
                        <m:t>.24.</m:t>
                      </m:r>
                      <m:d>
                        <m:dPr>
                          <m:ctrlPr>
                            <a:rPr lang="fr-FR" b="0" i="1">
                              <a:latin typeface="Cambria Math"/>
                              <a:ea typeface="Cambria Math"/>
                              <a:cs typeface="Cambria Math"/>
                            </a:rPr>
                          </m:ctrlPr>
                        </m:dPr>
                        <m:e>
                          <m:sSub>
                            <m:sSubPr>
                              <m:ctrlPr>
                                <a:rPr lang="fr-FR" b="0" i="1">
                                  <a:latin typeface="Cambria Math"/>
                                  <a:ea typeface="Cambria Math"/>
                                  <a:cs typeface="Cambria Math"/>
                                </a:rPr>
                              </m:ctrlPr>
                            </m:sSubPr>
                            <m:e>
                              <m:r>
                                <m:rPr/>
                                <a:rPr lang="fr-FR" b="0" i="1">
                                  <a:latin typeface="Cambria Math"/>
                                </a:rPr>
                                <m:t>𝑇</m:t>
                              </m:r>
                            </m:e>
                            <m:sub>
                              <m:r>
                                <m:rPr>
                                  <m:sty m:val="i"/>
                                </m:rPr>
                                <a:rPr lang="fr-FR" b="0" i="1">
                                  <a:latin typeface="Cambria Math"/>
                                  <a:ea typeface="Cambria Math"/>
                                  <a:cs typeface="Cambria Math"/>
                                </a:rPr>
                                <m:t>a</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e>
                      </m:d>
                      <m:r>
                        <m:rPr/>
                        <a:rPr lang="fr-FR" b="0" i="1">
                          <a:latin typeface="Cambria Math"/>
                        </a:rPr>
                        <m:t>+</m:t>
                      </m:r>
                      <m:r>
                        <m:rPr>
                          <m:nor m:val="on"/>
                        </m:rPr>
                        <a:rPr lang="fr-FR" b="0" i="0">
                          <a:latin typeface="Cambria Math"/>
                        </a:rPr>
                        <m:t>Gain</m:t>
                      </m:r>
                    </m:oMath>
                  </m:oMathPara>
                </a14:m>
              </mc:Choice>
              <mc:Fallback/>
            </mc:AlternateContent>
            <a:endParaRPr lang="fr-FR" b="0" i="0">
              <a:latin typeface="Cambria Math"/>
            </a:endParaRPr>
          </a:p>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fr-FR" i="1">
                          <a:latin typeface="Cambria Math"/>
                        </a:rPr>
                        <m:t>=</m:t>
                      </m:r>
                      <m:r>
                        <m:rPr/>
                        <a:rPr lang="fr-FR" i="1">
                          <a:latin typeface="Cambria Math"/>
                        </a:rPr>
                        <m:t>𝐻</m:t>
                      </m:r>
                      <m:r>
                        <m:rPr/>
                        <a:rPr lang="fr-FR" i="1">
                          <a:latin typeface="Cambria Math"/>
                        </a:rPr>
                        <m:t>.24.</m:t>
                      </m:r>
                      <m:d>
                        <m:dPr>
                          <m:ctrlPr>
                            <a:rPr lang="fr-FR" i="1">
                              <a:latin typeface="Cambria Math"/>
                              <a:ea typeface="Cambria Math"/>
                              <a:cs typeface="Cambria Math"/>
                            </a:rPr>
                          </m:ctrlPr>
                        </m:dPr>
                        <m:e>
                          <m:sSub>
                            <m:sSubPr>
                              <m:ctrlPr>
                                <a:rPr lang="fr-FR" i="1">
                                  <a:latin typeface="Cambria Math"/>
                                  <a:ea typeface="Cambria Math"/>
                                  <a:cs typeface="Cambria Math"/>
                                </a:rPr>
                              </m:ctrlPr>
                            </m:sSubPr>
                            <m:e>
                              <m:r>
                                <m:rPr/>
                                <a:rPr lang="fr-FR" i="1">
                                  <a:latin typeface="Cambria Math"/>
                                </a:rPr>
                                <m:t>𝑇</m:t>
                              </m:r>
                            </m:e>
                            <m:sub>
                              <m:r>
                                <m:rPr>
                                  <m:sty m:val="i"/>
                                </m:rPr>
                                <a:rPr lang="fr-FR" b="0" i="1">
                                  <a:latin typeface="Cambria Math"/>
                                  <a:ea typeface="Cambria Math"/>
                                  <a:cs typeface="Cambria Math"/>
                                </a:rPr>
                                <m:t>a</m:t>
                              </m:r>
                            </m:sub>
                          </m:sSub>
                          <m:r>
                            <m:rPr/>
                            <a:rPr lang="fr-FR" i="1">
                              <a:latin typeface="Cambria Math"/>
                            </a:rPr>
                            <m:t>−</m:t>
                          </m:r>
                          <m:sSub>
                            <m:sSubPr>
                              <m:ctrlPr>
                                <a:rPr lang="fr-FR" i="1">
                                  <a:latin typeface="Cambria Math"/>
                                  <a:ea typeface="Cambria Math"/>
                                  <a:cs typeface="Cambria Math"/>
                                </a:rPr>
                              </m:ctrlPr>
                            </m:sSubPr>
                            <m:e>
                              <m:r>
                                <m:rPr/>
                                <a:rPr lang="fr-FR" i="1">
                                  <a:latin typeface="Cambria Math"/>
                                </a:rPr>
                                <m:t>𝑇</m:t>
                              </m:r>
                            </m:e>
                            <m:sub>
                              <m:r>
                                <m:rPr/>
                                <a:rPr lang="fr-FR" b="0" i="1">
                                  <a:latin typeface="Cambria Math"/>
                                </a:rPr>
                                <m:t>𝑏</m:t>
                              </m:r>
                            </m:sub>
                          </m:sSub>
                        </m:e>
                      </m:d>
                    </m:oMath>
                  </m:oMathPara>
                </a14:m>
              </mc:Choice>
              <mc:Fallback/>
            </mc:AlternateContent>
            <a:endParaRPr lang="fr-FR"/>
          </a:p>
        </p:txBody>
      </p:sp>
      <p:sp>
        <p:nvSpPr>
          <p:cNvPr id="306519790" name="ZoneTexte 6"/>
          <p:cNvSpPr txBox="1"/>
          <p:nvPr/>
        </p:nvSpPr>
        <p:spPr bwMode="auto">
          <a:xfrm>
            <a:off x="911424" y="2708920"/>
            <a:ext cx="913519" cy="369332"/>
          </a:xfrm>
          <a:prstGeom prst="rect">
            <a:avLst/>
          </a:prstGeom>
          <a:noFill/>
        </p:spPr>
        <p:txBody>
          <a:bodyPr wrap="none" rtlCol="0">
            <a:spAutoFit/>
          </a:bodyPr>
          <a:lstStyle/>
          <a:p>
            <a:pPr>
              <a:defRPr/>
            </a:pPr>
            <a:r>
              <a:rPr lang="fr-FR"/>
              <a:t>Heating</a:t>
            </a:r>
            <a:endParaRPr lang="fr-FR"/>
          </a:p>
        </p:txBody>
      </p:sp>
      <p:sp>
        <p:nvSpPr>
          <p:cNvPr id="1334641458" name="ZoneTexte 7"/>
          <p:cNvSpPr txBox="1"/>
          <p:nvPr/>
        </p:nvSpPr>
        <p:spPr bwMode="auto">
          <a:xfrm>
            <a:off x="920608" y="4442048"/>
            <a:ext cx="888385" cy="369332"/>
          </a:xfrm>
          <a:prstGeom prst="rect">
            <a:avLst/>
          </a:prstGeom>
          <a:noFill/>
        </p:spPr>
        <p:txBody>
          <a:bodyPr wrap="none" rtlCol="0">
            <a:spAutoFit/>
          </a:bodyPr>
          <a:lstStyle/>
          <a:p>
            <a:pPr>
              <a:defRPr/>
            </a:pPr>
            <a:r>
              <a:rPr lang="fr-FR"/>
              <a:t>Cooling</a:t>
            </a:r>
            <a:endParaRPr lang="fr-FR"/>
          </a:p>
        </p:txBody>
      </p:sp>
      <p:sp>
        <p:nvSpPr>
          <p:cNvPr id="200148944" name="ZoneTexte 8"/>
          <p:cNvSpPr txBox="1"/>
          <p:nvPr/>
        </p:nvSpPr>
        <p:spPr bwMode="auto">
          <a:xfrm>
            <a:off x="6960096" y="2559648"/>
            <a:ext cx="1563826" cy="518604"/>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𝑏</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r>
                        <m:rPr/>
                        <a:rPr lang="fr-FR" b="0" i="1">
                          <a:latin typeface="Cambria Math"/>
                        </a:rPr>
                        <m:t>−</m:t>
                      </m:r>
                      <m:f>
                        <m:fPr>
                          <m:ctrlPr>
                            <a:rPr lang="fr-FR" b="0" i="1">
                              <a:latin typeface="Cambria Math"/>
                              <a:ea typeface="Cambria Math"/>
                              <a:cs typeface="Cambria Math"/>
                            </a:rPr>
                          </m:ctrlPr>
                        </m:fPr>
                        <m:num>
                          <m:r>
                            <m:rPr>
                              <m:nor m:val="on"/>
                            </m:rPr>
                            <a:rPr lang="fr-FR" b="0" i="0">
                              <a:latin typeface="Cambria Math"/>
                            </a:rPr>
                            <m:t>Gain</m:t>
                          </m:r>
                        </m:num>
                        <m:den>
                          <m:r>
                            <m:rPr/>
                            <a:rPr lang="fr-FR" b="0" i="1">
                              <a:latin typeface="Cambria Math"/>
                            </a:rPr>
                            <m:t>𝐻</m:t>
                          </m:r>
                          <m:r>
                            <m:rPr/>
                            <a:rPr lang="fr-FR" b="0" i="1">
                              <a:latin typeface="Cambria Math"/>
                            </a:rPr>
                            <m:t>.24</m:t>
                          </m:r>
                        </m:den>
                      </m:f>
                    </m:oMath>
                  </m:oMathPara>
                </a14:m>
              </mc:Choice>
              <mc:Fallback/>
            </mc:AlternateContent>
            <a:endParaRPr lang="fr-FR"/>
          </a:p>
        </p:txBody>
      </p:sp>
      <p:sp>
        <p:nvSpPr>
          <p:cNvPr id="1621457001" name="ZoneTexte 9"/>
          <p:cNvSpPr txBox="1"/>
          <p:nvPr/>
        </p:nvSpPr>
        <p:spPr bwMode="auto">
          <a:xfrm>
            <a:off x="6966509" y="4367412"/>
            <a:ext cx="1563826" cy="518604"/>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𝑏</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r>
                        <m:rPr/>
                        <a:rPr lang="fr-FR" b="0" i="1">
                          <a:latin typeface="Cambria Math"/>
                        </a:rPr>
                        <m:t>−</m:t>
                      </m:r>
                      <m:f>
                        <m:fPr>
                          <m:ctrlPr>
                            <a:rPr lang="fr-FR" b="0" i="1">
                              <a:latin typeface="Cambria Math"/>
                              <a:ea typeface="Cambria Math"/>
                              <a:cs typeface="Cambria Math"/>
                            </a:rPr>
                          </m:ctrlPr>
                        </m:fPr>
                        <m:num>
                          <m:r>
                            <m:rPr>
                              <m:nor m:val="on"/>
                            </m:rPr>
                            <a:rPr lang="fr-FR" b="0" i="0">
                              <a:latin typeface="Cambria Math"/>
                            </a:rPr>
                            <m:t>Gain</m:t>
                          </m:r>
                        </m:num>
                        <m:den>
                          <m:r>
                            <m:rPr/>
                            <a:rPr lang="fr-FR" b="0" i="1">
                              <a:latin typeface="Cambria Math"/>
                            </a:rPr>
                            <m:t>𝐻</m:t>
                          </m:r>
                          <m:r>
                            <m:rPr/>
                            <a:rPr lang="fr-FR" b="0" i="1">
                              <a:latin typeface="Cambria Math"/>
                            </a:rPr>
                            <m:t>.24</m:t>
                          </m:r>
                        </m:den>
                      </m:f>
                    </m:oMath>
                  </m:oMathPara>
                </a14:m>
              </mc:Choice>
              <mc:Fallback/>
            </mc:AlternateContent>
            <a:endParaRPr lang="fr-FR"/>
          </a:p>
        </p:txBody>
      </p:sp>
      <p:sp>
        <p:nvSpPr>
          <p:cNvPr id="1223371529" name="ZoneTexte 10"/>
          <p:cNvSpPr txBox="1"/>
          <p:nvPr/>
        </p:nvSpPr>
        <p:spPr bwMode="auto">
          <a:xfrm>
            <a:off x="9048328" y="2570823"/>
            <a:ext cx="2808312" cy="523220"/>
          </a:xfrm>
          <a:prstGeom prst="rect">
            <a:avLst/>
          </a:prstGeom>
          <a:noFill/>
        </p:spPr>
        <p:txBody>
          <a:bodyPr wrap="square" rtlCol="0">
            <a:spAutoFit/>
          </a:bodyPr>
          <a:lstStyle/>
          <a:p>
            <a:pPr>
              <a:defRPr/>
            </a:pPr>
            <a:r>
              <a:rPr lang="fr-FR" sz="1400"/>
              <a:t>Outdoor</a:t>
            </a:r>
            <a:r>
              <a:rPr lang="fr-FR" sz="1400"/>
              <a:t> </a:t>
            </a:r>
            <a:r>
              <a:rPr lang="fr-FR" sz="1400"/>
              <a:t>temperature</a:t>
            </a:r>
            <a:r>
              <a:rPr lang="fr-FR" sz="1400"/>
              <a:t> </a:t>
            </a:r>
            <a:r>
              <a:rPr lang="fr-FR" sz="1400"/>
              <a:t>above</a:t>
            </a:r>
            <a:r>
              <a:rPr lang="fr-FR" sz="1400"/>
              <a:t> </a:t>
            </a:r>
            <a:r>
              <a:rPr lang="fr-FR" sz="1400"/>
              <a:t>which</a:t>
            </a:r>
            <a:r>
              <a:rPr lang="fr-FR" sz="1400"/>
              <a:t> a building </a:t>
            </a:r>
            <a:r>
              <a:rPr lang="fr-FR" sz="1400"/>
              <a:t>doesn’t</a:t>
            </a:r>
            <a:r>
              <a:rPr lang="fr-FR" sz="1400"/>
              <a:t> </a:t>
            </a:r>
            <a:r>
              <a:rPr lang="fr-FR" sz="1400"/>
              <a:t>need</a:t>
            </a:r>
            <a:r>
              <a:rPr lang="fr-FR" sz="1400"/>
              <a:t> </a:t>
            </a:r>
            <a:r>
              <a:rPr lang="fr-FR" sz="1400"/>
              <a:t>heating</a:t>
            </a:r>
            <a:endParaRPr lang="fr-FR" sz="1400"/>
          </a:p>
        </p:txBody>
      </p:sp>
      <p:sp>
        <p:nvSpPr>
          <p:cNvPr id="1055022410" name="ZoneTexte 11"/>
          <p:cNvSpPr txBox="1"/>
          <p:nvPr/>
        </p:nvSpPr>
        <p:spPr bwMode="auto">
          <a:xfrm>
            <a:off x="8985505" y="4365104"/>
            <a:ext cx="2808312" cy="523220"/>
          </a:xfrm>
          <a:prstGeom prst="rect">
            <a:avLst/>
          </a:prstGeom>
          <a:noFill/>
        </p:spPr>
        <p:txBody>
          <a:bodyPr wrap="square" rtlCol="0">
            <a:spAutoFit/>
          </a:bodyPr>
          <a:lstStyle/>
          <a:p>
            <a:pPr>
              <a:defRPr/>
            </a:pPr>
            <a:r>
              <a:rPr lang="fr-FR" sz="1400"/>
              <a:t>Outdoor</a:t>
            </a:r>
            <a:r>
              <a:rPr lang="fr-FR" sz="1400"/>
              <a:t> </a:t>
            </a:r>
            <a:r>
              <a:rPr lang="fr-FR" sz="1400"/>
              <a:t>temperature</a:t>
            </a:r>
            <a:r>
              <a:rPr lang="fr-FR" sz="1400"/>
              <a:t> </a:t>
            </a:r>
            <a:r>
              <a:rPr lang="fr-FR" sz="1400"/>
              <a:t>below</a:t>
            </a:r>
            <a:r>
              <a:rPr lang="fr-FR" sz="1400"/>
              <a:t> </a:t>
            </a:r>
            <a:r>
              <a:rPr lang="fr-FR" sz="1400"/>
              <a:t>which</a:t>
            </a:r>
            <a:r>
              <a:rPr lang="fr-FR" sz="1400"/>
              <a:t> a building </a:t>
            </a:r>
            <a:r>
              <a:rPr lang="fr-FR" sz="1400"/>
              <a:t>doesn’t</a:t>
            </a:r>
            <a:r>
              <a:rPr lang="fr-FR" sz="1400"/>
              <a:t> </a:t>
            </a:r>
            <a:r>
              <a:rPr lang="fr-FR" sz="1400"/>
              <a:t>need</a:t>
            </a:r>
            <a:r>
              <a:rPr lang="fr-FR" sz="1400"/>
              <a:t> </a:t>
            </a:r>
            <a:r>
              <a:rPr lang="fr-FR" sz="1400"/>
              <a:t>cooling</a:t>
            </a:r>
            <a:endParaRPr lang="fr-FR" sz="1400"/>
          </a:p>
        </p:txBody>
      </p:sp>
      <p:sp>
        <p:nvSpPr>
          <p:cNvPr id="358513048" name="ZoneTexte 12"/>
          <p:cNvSpPr txBox="1"/>
          <p:nvPr/>
        </p:nvSpPr>
        <p:spPr bwMode="auto">
          <a:xfrm>
            <a:off x="9048328" y="3078252"/>
            <a:ext cx="1838260" cy="307777"/>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1400" b="0" i="1">
                              <a:latin typeface="Cambria Math"/>
                              <a:ea typeface="Cambria Math"/>
                              <a:cs typeface="Cambria Math"/>
                            </a:rPr>
                          </m:ctrlPr>
                        </m:sSubPr>
                        <m:e>
                          <m:r>
                            <m:rPr/>
                            <a:rPr lang="fr-FR" sz="1400" b="0" i="1">
                              <a:latin typeface="Cambria Math"/>
                            </a:rPr>
                            <m:t>𝑇</m:t>
                          </m:r>
                        </m:e>
                        <m:sub>
                          <m:r>
                            <m:rPr/>
                            <a:rPr lang="fr-FR" sz="1400" b="0" i="1">
                              <a:latin typeface="Cambria Math"/>
                            </a:rPr>
                            <m:t>𝑖</m:t>
                          </m:r>
                        </m:sub>
                      </m:sSub>
                      <m:r>
                        <m:rPr/>
                        <a:rPr lang="fr-FR" sz="1400" b="0" i="1">
                          <a:latin typeface="Cambria Math"/>
                        </a:rPr>
                        <m:t>=19°</m:t>
                      </m:r>
                      <m:r>
                        <m:rPr>
                          <m:sty m:val="p"/>
                        </m:rPr>
                        <a:rPr lang="fr-FR" sz="1400" b="0" i="0">
                          <a:latin typeface="Cambria Math"/>
                        </a:rPr>
                        <m:t>C</m:t>
                      </m:r>
                    </m:oMath>
                  </m:oMathPara>
                </a14:m>
              </mc:Choice>
              <mc:Fallback/>
            </mc:AlternateContent>
            <a:r>
              <a:rPr lang="fr-FR" sz="1400"/>
              <a:t> for </a:t>
            </a:r>
            <a:r>
              <a:rPr lang="fr-FR" sz="1400"/>
              <a:t>example</a:t>
            </a:r>
            <a:endParaRPr lang="fr-FR" sz="1400"/>
          </a:p>
        </p:txBody>
      </p:sp>
      <p:sp>
        <p:nvSpPr>
          <p:cNvPr id="1903885679" name="ZoneTexte 13"/>
          <p:cNvSpPr txBox="1"/>
          <p:nvPr/>
        </p:nvSpPr>
        <p:spPr bwMode="auto">
          <a:xfrm>
            <a:off x="9048328" y="4849283"/>
            <a:ext cx="1838260" cy="307777"/>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1400" b="0" i="1">
                              <a:latin typeface="Cambria Math"/>
                              <a:ea typeface="Cambria Math"/>
                              <a:cs typeface="Cambria Math"/>
                            </a:rPr>
                          </m:ctrlPr>
                        </m:sSubPr>
                        <m:e>
                          <m:r>
                            <m:rPr/>
                            <a:rPr lang="fr-FR" sz="1400" b="0" i="1">
                              <a:latin typeface="Cambria Math"/>
                            </a:rPr>
                            <m:t>𝑇</m:t>
                          </m:r>
                        </m:e>
                        <m:sub>
                          <m:r>
                            <m:rPr/>
                            <a:rPr lang="fr-FR" sz="1400" b="0" i="1">
                              <a:latin typeface="Cambria Math"/>
                            </a:rPr>
                            <m:t>𝑖</m:t>
                          </m:r>
                        </m:sub>
                      </m:sSub>
                      <m:r>
                        <m:rPr/>
                        <a:rPr lang="fr-FR" sz="1400" b="0" i="1">
                          <a:latin typeface="Cambria Math"/>
                        </a:rPr>
                        <m:t>=26°</m:t>
                      </m:r>
                      <m:r>
                        <m:rPr>
                          <m:sty m:val="p"/>
                        </m:rPr>
                        <a:rPr lang="fr-FR" sz="1400" b="0" i="0">
                          <a:latin typeface="Cambria Math"/>
                        </a:rPr>
                        <m:t>C</m:t>
                      </m:r>
                    </m:oMath>
                  </m:oMathPara>
                </a14:m>
              </mc:Choice>
              <mc:Fallback/>
            </mc:AlternateContent>
            <a:r>
              <a:rPr lang="fr-FR" sz="1400"/>
              <a:t> for </a:t>
            </a:r>
            <a:r>
              <a:rPr lang="fr-FR" sz="1400"/>
              <a:t>example</a:t>
            </a:r>
            <a:endParaRPr lang="fr-FR" sz="1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349919635" name="Image 1"/>
          <p:cNvPicPr>
            <a:picLocks noChangeAspect="1"/>
          </p:cNvPicPr>
          <p:nvPr/>
        </p:nvPicPr>
        <p:blipFill>
          <a:blip r:embed="rId3"/>
          <a:stretch/>
        </p:blipFill>
        <p:spPr bwMode="auto">
          <a:xfrm>
            <a:off x="695400" y="1906208"/>
            <a:ext cx="3929844" cy="3356992"/>
          </a:xfrm>
          <a:prstGeom prst="rect">
            <a:avLst/>
          </a:prstGeom>
        </p:spPr>
      </p:pic>
      <p:sp>
        <p:nvSpPr>
          <p:cNvPr id="2101791404" name="ZoneTexte 2"/>
          <p:cNvSpPr txBox="1"/>
          <p:nvPr/>
        </p:nvSpPr>
        <p:spPr bwMode="auto">
          <a:xfrm>
            <a:off x="551384" y="1330144"/>
            <a:ext cx="4250394" cy="369332"/>
          </a:xfrm>
          <a:prstGeom prst="rect">
            <a:avLst/>
          </a:prstGeom>
          <a:noFill/>
        </p:spPr>
        <p:txBody>
          <a:bodyPr wrap="none" rtlCol="0">
            <a:spAutoFit/>
          </a:bodyPr>
          <a:lstStyle/>
          <a:p>
            <a:pPr>
              <a:defRPr/>
            </a:pPr>
            <a:r>
              <a:rPr lang="fr-FR"/>
              <a:t>Definition</a:t>
            </a:r>
            <a:r>
              <a:rPr lang="fr-FR"/>
              <a:t>: </a:t>
            </a:r>
            <a:r>
              <a:rPr lang="fr-FR"/>
              <a:t>heating</a:t>
            </a:r>
            <a:r>
              <a:rPr lang="fr-FR"/>
              <a:t> and </a:t>
            </a:r>
            <a:r>
              <a:rPr lang="fr-FR"/>
              <a:t>cooling</a:t>
            </a:r>
            <a:r>
              <a:rPr lang="fr-FR"/>
              <a:t> </a:t>
            </a:r>
            <a:r>
              <a:rPr lang="fr-FR"/>
              <a:t>degree</a:t>
            </a:r>
            <a:r>
              <a:rPr lang="fr-FR"/>
              <a:t> </a:t>
            </a:r>
            <a:r>
              <a:rPr lang="fr-FR"/>
              <a:t>days</a:t>
            </a:r>
            <a:endParaRPr lang="fr-FR" i="1"/>
          </a:p>
        </p:txBody>
      </p:sp>
      <p:pic>
        <p:nvPicPr>
          <p:cNvPr id="213519423" name="Image 3"/>
          <p:cNvPicPr>
            <a:picLocks noChangeAspect="1"/>
          </p:cNvPicPr>
          <p:nvPr/>
        </p:nvPicPr>
        <p:blipFill>
          <a:blip r:embed="rId4"/>
          <a:stretch/>
        </p:blipFill>
        <p:spPr bwMode="auto">
          <a:xfrm>
            <a:off x="5951984" y="1844824"/>
            <a:ext cx="5413351" cy="3220499"/>
          </a:xfrm>
          <a:prstGeom prst="rect">
            <a:avLst/>
          </a:prstGeom>
        </p:spPr>
      </p:pic>
      <p:sp>
        <p:nvSpPr>
          <p:cNvPr id="1342538264" name="ZoneTexte 9"/>
          <p:cNvSpPr txBox="1"/>
          <p:nvPr/>
        </p:nvSpPr>
        <p:spPr bwMode="auto">
          <a:xfrm>
            <a:off x="4079775" y="5469931"/>
            <a:ext cx="2477035" cy="548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latin typeface="Cambria Math"/>
                              <a:ea typeface="Cambria Math"/>
                              <a:cs typeface="Cambria Math"/>
                            </a:rPr>
                          </m:ctrlPr>
                        </m:sSubPr>
                        <m:e>
                          <m:r>
                            <m:rPr/>
                            <a:rPr lang="fr-FR" b="0" i="1">
                              <a:latin typeface="Cambria Math"/>
                            </a:rPr>
                            <m:t>𝐵</m:t>
                          </m:r>
                        </m:e>
                        <m:sub>
                          <m:r>
                            <m:rPr/>
                            <a:rPr lang="fr-FR" b="0" i="1">
                              <a:latin typeface="Cambria Math"/>
                            </a:rPr>
                            <m:t>h</m:t>
                          </m:r>
                        </m:sub>
                      </m:sSub>
                      <m:r>
                        <m:rPr/>
                        <a:rPr lang="fr-FR" b="0" i="1">
                          <a:latin typeface="Cambria Math"/>
                        </a:rPr>
                        <m:t>=</m:t>
                      </m:r>
                      <m:r>
                        <m:rPr/>
                        <a:rPr lang="fr-FR" b="0" i="1">
                          <a:latin typeface="Cambria Math"/>
                        </a:rPr>
                        <m:t>𝐻</m:t>
                      </m:r>
                      <m:r>
                        <m:rPr/>
                        <a:rPr lang="fr-FR" b="0" i="1">
                          <a:latin typeface="Cambria Math"/>
                        </a:rPr>
                        <m:t>.24.</m:t>
                      </m:r>
                      <m:d>
                        <m:dPr>
                          <m:ctrlPr>
                            <a:rPr lang="fr-FR" b="0" i="1">
                              <a:latin typeface="Cambria Math"/>
                              <a:ea typeface="Cambria Math"/>
                              <a:cs typeface="Cambria Math"/>
                            </a:rPr>
                          </m:ctrlPr>
                        </m:dPr>
                        <m:e>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m:sty m:val="i"/>
                                </m:rPr>
                                <a:rPr lang="fr-FR" b="0" i="1">
                                  <a:latin typeface="Cambria Math"/>
                                  <a:ea typeface="Cambria Math"/>
                                  <a:cs typeface="Cambria Math"/>
                                </a:rPr>
                                <m:t>a</m:t>
                              </m:r>
                            </m:sub>
                          </m:sSub>
                        </m:e>
                      </m:d>
                      <m:r>
                        <m:rPr/>
                        <a:rPr lang="fr-FR" b="0" i="1">
                          <a:latin typeface="Cambria Math"/>
                        </a:rPr>
                        <m:t>−</m:t>
                      </m:r>
                      <m:r>
                        <m:rPr>
                          <m:nor m:val="on"/>
                        </m:rPr>
                        <a:rPr lang="fr-FR" b="0" i="0">
                          <a:latin typeface="Cambria Math"/>
                        </a:rPr>
                        <m:t>Gain</m:t>
                      </m:r>
                    </m:oMath>
                  </m:oMathPara>
                </a14:m>
              </mc:Choice>
              <mc:Fallback/>
            </mc:AlternateContent>
            <a:endParaRPr lang="fr-FR" b="0" i="0">
              <a:latin typeface="Cambria Math"/>
            </a:endParaRPr>
          </a:p>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fr-FR" i="1">
                          <a:latin typeface="Cambria Math"/>
                        </a:rPr>
                        <m:t>=</m:t>
                      </m:r>
                      <m:r>
                        <m:rPr/>
                        <a:rPr lang="fr-FR" i="1">
                          <a:latin typeface="Cambria Math"/>
                        </a:rPr>
                        <m:t>𝐻</m:t>
                      </m:r>
                      <m:r>
                        <m:rPr/>
                        <a:rPr lang="fr-FR" i="1">
                          <a:latin typeface="Cambria Math"/>
                        </a:rPr>
                        <m:t>.24.</m:t>
                      </m:r>
                      <m:d>
                        <m:dPr>
                          <m:ctrlPr>
                            <a:rPr lang="fr-FR" i="1">
                              <a:latin typeface="Cambria Math"/>
                              <a:ea typeface="Cambria Math"/>
                              <a:cs typeface="Cambria Math"/>
                            </a:rPr>
                          </m:ctrlPr>
                        </m:dPr>
                        <m:e>
                          <m:sSub>
                            <m:sSubPr>
                              <m:ctrlPr>
                                <a:rPr lang="fr-FR" i="1">
                                  <a:latin typeface="Cambria Math"/>
                                  <a:ea typeface="Cambria Math"/>
                                  <a:cs typeface="Cambria Math"/>
                                </a:rPr>
                              </m:ctrlPr>
                            </m:sSubPr>
                            <m:e>
                              <m:r>
                                <m:rPr/>
                                <a:rPr lang="fr-FR" i="1">
                                  <a:latin typeface="Cambria Math"/>
                                </a:rPr>
                                <m:t>𝑇</m:t>
                              </m:r>
                            </m:e>
                            <m:sub>
                              <m:r>
                                <m:rPr/>
                                <a:rPr lang="fr-FR" i="1">
                                  <a:latin typeface="Cambria Math"/>
                                </a:rPr>
                                <m:t>𝑏</m:t>
                              </m:r>
                            </m:sub>
                          </m:sSub>
                          <m:r>
                            <m:rPr/>
                            <a:rPr lang="fr-FR" i="1">
                              <a:latin typeface="Cambria Math"/>
                            </a:rPr>
                            <m:t>−</m:t>
                          </m:r>
                          <m:sSub>
                            <m:sSubPr>
                              <m:ctrlPr>
                                <a:rPr lang="fr-FR" i="1">
                                  <a:latin typeface="Cambria Math"/>
                                  <a:ea typeface="Cambria Math"/>
                                  <a:cs typeface="Cambria Math"/>
                                </a:rPr>
                              </m:ctrlPr>
                            </m:sSubPr>
                            <m:e>
                              <m:r>
                                <m:rPr/>
                                <a:rPr lang="fr-FR" i="1">
                                  <a:latin typeface="Cambria Math"/>
                                </a:rPr>
                                <m:t>𝑇</m:t>
                              </m:r>
                            </m:e>
                            <m:sub>
                              <m:r>
                                <m:rPr>
                                  <m:sty m:val="i"/>
                                </m:rPr>
                                <a:rPr lang="fr-FR" i="1">
                                  <a:latin typeface="Cambria Math"/>
                                  <a:ea typeface="Cambria Math"/>
                                  <a:cs typeface="Cambria Math"/>
                                </a:rPr>
                                <m:t>a</m:t>
                              </m:r>
                            </m:sub>
                          </m:sSub>
                        </m:e>
                      </m:d>
                    </m:oMath>
                  </m:oMathPara>
                </a14:m>
              </mc:Choice>
              <mc:Fallback/>
            </mc:AlternateContent>
            <a:endParaRPr lang="fr-FR"/>
          </a:p>
        </p:txBody>
      </p:sp>
      <p:sp>
        <p:nvSpPr>
          <p:cNvPr id="140135291" name="Accolade ouvrante 11"/>
          <p:cNvSpPr/>
          <p:nvPr/>
        </p:nvSpPr>
        <p:spPr bwMode="auto">
          <a:xfrm rot="16199998">
            <a:off x="5794123" y="5825774"/>
            <a:ext cx="226029" cy="809775"/>
          </a:xfrm>
          <a:prstGeom prst="leftBrace">
            <a:avLst>
              <a:gd name="adj1" fmla="val 41813"/>
              <a:gd name="adj2" fmla="val 5000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defRPr/>
            </a:pPr>
            <a:endParaRPr lang="fr-FR"/>
          </a:p>
        </p:txBody>
      </p:sp>
      <p:sp>
        <p:nvSpPr>
          <p:cNvPr id="1337574284" name="ZoneTexte 12"/>
          <p:cNvSpPr txBox="1"/>
          <p:nvPr/>
        </p:nvSpPr>
        <p:spPr bwMode="auto">
          <a:xfrm>
            <a:off x="5600001" y="6343677"/>
            <a:ext cx="614271" cy="369332"/>
          </a:xfrm>
          <a:prstGeom prst="rect">
            <a:avLst/>
          </a:prstGeom>
          <a:noFill/>
        </p:spPr>
        <p:txBody>
          <a:bodyPr wrap="none" rtlCol="0">
            <a:spAutoFit/>
          </a:bodyPr>
          <a:lstStyle/>
          <a:p>
            <a:pPr>
              <a:defRPr/>
            </a:pPr>
            <a:r>
              <a:rPr lang="fr-FR">
                <a:solidFill>
                  <a:srgbClr val="FF0000"/>
                </a:solidFill>
              </a:rPr>
              <a:t>HDD</a:t>
            </a:r>
            <a:endParaRPr lang="fr-FR">
              <a:solidFill>
                <a:srgbClr val="FF000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09363206" name="Accolade fermante 3"/>
          <p:cNvSpPr/>
          <p:nvPr/>
        </p:nvSpPr>
        <p:spPr bwMode="auto">
          <a:xfrm>
            <a:off x="7681704" y="3389636"/>
            <a:ext cx="209550" cy="882650"/>
          </a:xfrm>
          <a:prstGeom prst="rightBrace">
            <a:avLst>
              <a:gd name="adj1" fmla="val 41666"/>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fr-FR"/>
          </a:p>
        </p:txBody>
      </p:sp>
      <p:sp>
        <p:nvSpPr>
          <p:cNvPr id="1737469527" name="ZoneTexte 4"/>
          <p:cNvSpPr txBox="1"/>
          <p:nvPr/>
        </p:nvSpPr>
        <p:spPr bwMode="auto">
          <a:xfrm>
            <a:off x="7891254" y="3646295"/>
            <a:ext cx="981358" cy="369332"/>
          </a:xfrm>
          <a:prstGeom prst="rect">
            <a:avLst/>
          </a:prstGeom>
          <a:noFill/>
        </p:spPr>
        <p:txBody>
          <a:bodyPr wrap="none" rtlCol="0">
            <a:spAutoFit/>
          </a:bodyPr>
          <a:lstStyle/>
          <a:p>
            <a:pPr>
              <a:defRPr/>
            </a:pPr>
            <a:r>
              <a:rPr lang="fr-FR"/>
              <a:t>Demand</a:t>
            </a:r>
            <a:endParaRPr lang="fr-FR"/>
          </a:p>
        </p:txBody>
      </p:sp>
      <p:sp>
        <p:nvSpPr>
          <p:cNvPr id="1946443956" name="Accolade fermante 5"/>
          <p:cNvSpPr/>
          <p:nvPr/>
        </p:nvSpPr>
        <p:spPr bwMode="auto">
          <a:xfrm>
            <a:off x="7681704" y="2922913"/>
            <a:ext cx="209550" cy="441325"/>
          </a:xfrm>
          <a:prstGeom prst="rightBrace">
            <a:avLst>
              <a:gd name="adj1" fmla="val 41666"/>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fr-FR"/>
          </a:p>
        </p:txBody>
      </p:sp>
      <p:sp>
        <p:nvSpPr>
          <p:cNvPr id="1539978530" name="ZoneTexte 6"/>
          <p:cNvSpPr txBox="1"/>
          <p:nvPr/>
        </p:nvSpPr>
        <p:spPr bwMode="auto">
          <a:xfrm>
            <a:off x="7891254" y="2958909"/>
            <a:ext cx="615874" cy="369332"/>
          </a:xfrm>
          <a:prstGeom prst="rect">
            <a:avLst/>
          </a:prstGeom>
          <a:noFill/>
        </p:spPr>
        <p:txBody>
          <a:bodyPr wrap="none" rtlCol="0">
            <a:spAutoFit/>
          </a:bodyPr>
          <a:lstStyle/>
          <a:p>
            <a:pPr>
              <a:defRPr/>
            </a:pPr>
            <a:r>
              <a:rPr lang="fr-FR"/>
              <a:t>Gain</a:t>
            </a:r>
            <a:endParaRPr lang="fr-FR"/>
          </a:p>
        </p:txBody>
      </p:sp>
      <p:sp>
        <p:nvSpPr>
          <p:cNvPr id="1076275470" name="Accolade fermante 12"/>
          <p:cNvSpPr/>
          <p:nvPr/>
        </p:nvSpPr>
        <p:spPr bwMode="auto">
          <a:xfrm>
            <a:off x="8975974" y="2922911"/>
            <a:ext cx="178680" cy="1349373"/>
          </a:xfrm>
          <a:prstGeom prst="rightBrace">
            <a:avLst>
              <a:gd name="adj1" fmla="val 41666"/>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fr-FR"/>
          </a:p>
        </p:txBody>
      </p:sp>
      <p:sp>
        <p:nvSpPr>
          <p:cNvPr id="1830038996" name="ZoneTexte 13"/>
          <p:cNvSpPr txBox="1"/>
          <p:nvPr/>
        </p:nvSpPr>
        <p:spPr bwMode="auto">
          <a:xfrm>
            <a:off x="9164501" y="3397470"/>
            <a:ext cx="1070273" cy="369332"/>
          </a:xfrm>
          <a:prstGeom prst="rect">
            <a:avLst/>
          </a:prstGeom>
          <a:noFill/>
        </p:spPr>
        <p:txBody>
          <a:bodyPr wrap="square" rtlCol="0">
            <a:spAutoFit/>
          </a:bodyPr>
          <a:lstStyle/>
          <a:p>
            <a:pPr>
              <a:defRPr/>
            </a:pPr>
            <a:r>
              <a:rPr lang="fr-FR"/>
              <a:t>Heat loss</a:t>
            </a:r>
            <a:endParaRPr lang="fr-FR"/>
          </a:p>
        </p:txBody>
      </p:sp>
      <p:sp>
        <p:nvSpPr>
          <p:cNvPr id="475123253" name="ZoneTexte 2"/>
          <p:cNvSpPr txBox="1"/>
          <p:nvPr/>
        </p:nvSpPr>
        <p:spPr bwMode="auto">
          <a:xfrm>
            <a:off x="3676734" y="1838115"/>
            <a:ext cx="2926402" cy="548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fr-FR" b="0" i="1">
                          <a:latin typeface="Cambria Math"/>
                        </a:rPr>
                        <m:t>Load=</m:t>
                      </m:r>
                      <m:r>
                        <m:rPr/>
                        <a:rPr lang="fr-FR" b="0" i="1">
                          <a:latin typeface="Cambria Math"/>
                        </a:rPr>
                        <m:t>𝐻</m:t>
                      </m:r>
                      <m:r>
                        <m:rPr/>
                        <a:rPr lang="fr-FR" b="0" i="1">
                          <a:latin typeface="Cambria Math"/>
                        </a:rPr>
                        <m:t> . 24 . </m:t>
                      </m:r>
                      <m:d>
                        <m:dPr>
                          <m:ctrlPr>
                            <a:rPr lang="fr-FR" b="0" i="1">
                              <a:latin typeface="Cambria Math"/>
                              <a:ea typeface="Cambria Math"/>
                              <a:cs typeface="Cambria Math"/>
                            </a:rPr>
                          </m:ctrlPr>
                        </m:dPr>
                        <m:e>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m:sty m:val="i"/>
                                </m:rPr>
                                <a:rPr lang="fr-FR" b="0" i="1">
                                  <a:latin typeface="Cambria Math"/>
                                  <a:ea typeface="Cambria Math"/>
                                  <a:cs typeface="Cambria Math"/>
                                </a:rPr>
                                <m:t>a</m:t>
                              </m:r>
                            </m:sub>
                          </m:sSub>
                        </m:e>
                      </m:d>
                      <m:r>
                        <m:rPr/>
                        <a:rPr lang="fr-FR" b="0" i="1">
                          <a:latin typeface="Cambria Math"/>
                        </a:rPr>
                        <m:t>−</m:t>
                      </m:r>
                      <m:r>
                        <m:rPr>
                          <m:nor m:val="on"/>
                        </m:rPr>
                        <a:rPr lang="fr-FR" b="0" i="0">
                          <a:latin typeface="Cambria Math"/>
                        </a:rPr>
                        <m:t>Gain</m:t>
                      </m:r>
                    </m:oMath>
                  </m:oMathPara>
                </a14:m>
              </mc:Choice>
              <mc:Fallback/>
            </mc:AlternateContent>
            <a:endParaRPr lang="fr-FR" b="0"/>
          </a:p>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fr-FR" b="0" i="1">
                          <a:latin typeface="Cambria Math"/>
                        </a:rPr>
                        <m:t>=</m:t>
                      </m:r>
                      <m:r>
                        <m:rPr/>
                        <a:rPr lang="fr-FR" b="0" i="1">
                          <a:latin typeface="Cambria Math"/>
                        </a:rPr>
                        <m:t>𝐻</m:t>
                      </m:r>
                      <m:r>
                        <m:rPr/>
                        <a:rPr lang="fr-FR" b="0" i="1">
                          <a:latin typeface="Cambria Math"/>
                        </a:rPr>
                        <m:t> . 24 . </m:t>
                      </m:r>
                      <m:d>
                        <m:dPr>
                          <m:ctrlPr>
                            <a:rPr lang="fr-FR" b="0" i="1">
                              <a:latin typeface="Cambria Math"/>
                              <a:ea typeface="Cambria Math"/>
                              <a:cs typeface="Cambria Math"/>
                            </a:rPr>
                          </m:ctrlPr>
                        </m:dPr>
                        <m:e>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𝑏</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m:sty m:val="i"/>
                                </m:rPr>
                                <a:rPr lang="fr-FR" b="0" i="1">
                                  <a:latin typeface="Cambria Math"/>
                                  <a:ea typeface="Cambria Math"/>
                                  <a:cs typeface="Cambria Math"/>
                                </a:rPr>
                                <m:t>a</m:t>
                              </m:r>
                            </m:sub>
                          </m:sSub>
                        </m:e>
                      </m:d>
                    </m:oMath>
                  </m:oMathPara>
                </a14:m>
              </mc:Choice>
              <mc:Fallback/>
            </mc:AlternateContent>
            <a:endParaRPr lang="fr-FR" b="0"/>
          </a:p>
        </p:txBody>
      </p:sp>
      <p:sp>
        <p:nvSpPr>
          <p:cNvPr id="445388156" name="ZoneTexte 8"/>
          <p:cNvSpPr txBox="1"/>
          <p:nvPr/>
        </p:nvSpPr>
        <p:spPr bwMode="auto">
          <a:xfrm>
            <a:off x="8142871" y="1700808"/>
            <a:ext cx="1615122" cy="518732"/>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𝑏</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r>
                        <m:rPr/>
                        <a:rPr lang="fr-FR" b="0" i="1">
                          <a:latin typeface="Cambria Math"/>
                        </a:rPr>
                        <m:t>−</m:t>
                      </m:r>
                      <m:f>
                        <m:fPr>
                          <m:ctrlPr>
                            <a:rPr lang="fr-FR" b="0" i="1">
                              <a:latin typeface="Cambria Math"/>
                              <a:ea typeface="Cambria Math"/>
                              <a:cs typeface="Cambria Math"/>
                            </a:rPr>
                          </m:ctrlPr>
                        </m:fPr>
                        <m:num>
                          <m:r>
                            <m:rPr>
                              <m:nor m:val="on"/>
                            </m:rPr>
                            <a:rPr lang="fr-FR" b="0" i="0">
                              <a:latin typeface="Cambria Math"/>
                            </a:rPr>
                            <m:t>Gain</m:t>
                          </m:r>
                        </m:num>
                        <m:den>
                          <m:r>
                            <m:rPr/>
                            <a:rPr lang="fr-FR" b="0" i="1">
                              <a:latin typeface="Cambria Math"/>
                            </a:rPr>
                            <m:t>𝐻</m:t>
                          </m:r>
                          <m:r>
                            <m:rPr/>
                            <a:rPr lang="fr-FR" b="0" i="1">
                              <a:latin typeface="Cambria Math"/>
                            </a:rPr>
                            <m:t> . 24</m:t>
                          </m:r>
                        </m:den>
                      </m:f>
                    </m:oMath>
                  </m:oMathPara>
                </a14:m>
              </mc:Choice>
              <mc:Fallback/>
            </mc:AlternateContent>
            <a:endParaRPr lang="fr-FR"/>
          </a:p>
        </p:txBody>
      </p:sp>
      <p:pic>
        <p:nvPicPr>
          <p:cNvPr id="833113862" name="Image 1"/>
          <p:cNvPicPr>
            <a:picLocks noChangeAspect="1"/>
          </p:cNvPicPr>
          <p:nvPr/>
        </p:nvPicPr>
        <p:blipFill>
          <a:blip r:embed="rId3"/>
          <a:stretch/>
        </p:blipFill>
        <p:spPr bwMode="auto">
          <a:xfrm>
            <a:off x="3591117" y="2699380"/>
            <a:ext cx="3956647" cy="314580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26607172" name="ZoneTexte 3"/>
          <p:cNvSpPr txBox="1"/>
          <p:nvPr/>
        </p:nvSpPr>
        <p:spPr bwMode="auto">
          <a:xfrm>
            <a:off x="5401108" y="3429000"/>
            <a:ext cx="1067408" cy="369332"/>
          </a:xfrm>
          <a:prstGeom prst="rect">
            <a:avLst/>
          </a:prstGeom>
          <a:noFill/>
        </p:spPr>
        <p:txBody>
          <a:bodyPr wrap="none" rtlCol="0">
            <a:spAutoFit/>
          </a:bodyPr>
          <a:lstStyle/>
          <a:p>
            <a:pPr>
              <a:defRPr/>
            </a:pPr>
            <a:r>
              <a:rPr lang="fr-FR">
                <a:solidFill>
                  <a:schemeClr val="bg1">
                    <a:lumMod val="50000"/>
                  </a:schemeClr>
                </a:solidFill>
              </a:rPr>
              <a:t>Tutorial 1</a:t>
            </a:r>
            <a:endParaRPr lang="fr-FR">
              <a:solidFill>
                <a:schemeClr val="bg1">
                  <a:lumMod val="50000"/>
                </a:schemeClr>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35444630" name="Image 3"/>
          <p:cNvPicPr>
            <a:picLocks noChangeAspect="1"/>
          </p:cNvPicPr>
          <p:nvPr/>
        </p:nvPicPr>
        <p:blipFill>
          <a:blip r:embed="rId3"/>
          <a:stretch/>
        </p:blipFill>
        <p:spPr bwMode="auto">
          <a:xfrm>
            <a:off x="8788238" y="1629111"/>
            <a:ext cx="3305924" cy="2519969"/>
          </a:xfrm>
          <a:prstGeom prst="rect">
            <a:avLst/>
          </a:prstGeom>
        </p:spPr>
      </p:pic>
      <p:pic>
        <p:nvPicPr>
          <p:cNvPr id="1175803477" name="Image 4"/>
          <p:cNvPicPr>
            <a:picLocks noChangeAspect="1"/>
          </p:cNvPicPr>
          <p:nvPr/>
        </p:nvPicPr>
        <p:blipFill>
          <a:blip r:embed="rId4"/>
          <a:stretch/>
        </p:blipFill>
        <p:spPr bwMode="auto">
          <a:xfrm>
            <a:off x="8832303" y="4149079"/>
            <a:ext cx="3261858" cy="2519969"/>
          </a:xfrm>
          <a:prstGeom prst="rect">
            <a:avLst/>
          </a:prstGeom>
        </p:spPr>
      </p:pic>
      <p:sp>
        <p:nvSpPr>
          <p:cNvPr id="1738043649" name=""/>
          <p:cNvSpPr/>
          <p:nvPr/>
        </p:nvSpPr>
        <p:spPr bwMode="auto">
          <a:xfrm>
            <a:off x="3699451" y="739360"/>
            <a:ext cx="5015583" cy="583575"/>
          </a:xfrm>
          <a:prstGeom prst="rect">
            <a:avLst/>
          </a:prstGeom>
          <a:noFill/>
          <a:ln>
            <a:noFill/>
          </a:ln>
        </p:spPr>
        <p:txBody>
          <a:bodyPr rot="0" spcFirstLastPara="0" vertOverflow="overflow" horzOverflow="overflow" vert="horz" wrap="none" lIns="91440" tIns="45720" rIns="91440" bIns="45720" numCol="1" spcCol="0" rtlCol="0" fromWordArt="0" anchor="t" anchorCtr="0" forceAA="0" upright="0" compatLnSpc="1">
            <a:prstTxWarp prst="textNoShape"/>
            <a:spAutoFit/>
          </a:bodyPr>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a:rPr>
                          <a:solidFill>
                            <a:srgbClr val="00B050"/>
                          </a:solidFill>
                          <a:latin typeface="Cambria Math"/>
                          <a:ea typeface="Cambria Math"/>
                          <a:cs typeface="Cambria Math"/>
                        </a:rPr>
                        <m:t>Heating Load</m:t>
                      </m:r>
                      <m:r>
                        <m:rPr/>
                        <a:rPr>
                          <a:latin typeface="Cambria Math"/>
                          <a:ea typeface="Cambria Math"/>
                          <a:cs typeface="Cambria Math"/>
                        </a:rPr>
                        <m:t> = </m:t>
                      </m:r>
                      <m:r>
                        <m:rPr/>
                        <a:rPr>
                          <a:solidFill>
                            <a:schemeClr val="tx2"/>
                          </a:solidFill>
                          <a:latin typeface="Cambria Math"/>
                          <a:ea typeface="Cambria Math"/>
                          <a:cs typeface="Cambria Math"/>
                        </a:rPr>
                        <m:t>H . </m:t>
                      </m:r>
                      <m:d>
                        <m:dPr>
                          <m:begChr m:val="("/>
                          <m:endChr m:val=")"/>
                          <m:ctrlPr>
                            <a:rPr>
                              <a:solidFill>
                                <a:schemeClr val="tx2"/>
                              </a:solidFill>
                              <a:latin typeface="Cambria Math"/>
                              <a:ea typeface="Cambria Math"/>
                              <a:cs typeface="Cambria Math"/>
                            </a:rPr>
                          </m:ctrlPr>
                        </m:dPr>
                        <m:e>
                          <m:sSub>
                            <m:sSubPr>
                              <m:ctrlPr>
                                <a:rPr>
                                  <a:solidFill>
                                    <a:schemeClr val="tx2"/>
                                  </a:solidFill>
                                  <a:latin typeface="Cambria Math"/>
                                  <a:ea typeface="Cambria Math"/>
                                  <a:cs typeface="Cambria Math"/>
                                </a:rPr>
                              </m:ctrlPr>
                            </m:sSubPr>
                            <m:e>
                              <m:r>
                                <m:rPr/>
                                <a:rPr>
                                  <a:solidFill>
                                    <a:schemeClr val="tx2"/>
                                  </a:solidFill>
                                  <a:latin typeface="Cambria Math"/>
                                  <a:ea typeface="Cambria Math"/>
                                  <a:cs typeface="Cambria Math"/>
                                </a:rPr>
                                <m:t>T</m:t>
                              </m:r>
                            </m:e>
                            <m:sub>
                              <m:r>
                                <m:rPr/>
                                <a:rPr>
                                  <a:latin typeface="Cambria Math"/>
                                  <a:ea typeface="Cambria Math"/>
                                  <a:cs typeface="Cambria Math"/>
                                </a:rPr>
                                <m:t>i</m:t>
                              </m:r>
                            </m:sub>
                          </m:sSub>
                          <m:r>
                            <m:rPr/>
                            <a:rPr>
                              <a:solidFill>
                                <a:schemeClr val="tx2"/>
                              </a:solidFill>
                              <a:latin typeface="Cambria Math"/>
                              <a:ea typeface="Cambria Math"/>
                              <a:cs typeface="Cambria Math"/>
                            </a:rPr>
                            <m:t>-</m:t>
                          </m:r>
                          <m:sSub>
                            <m:sSubPr>
                              <m:ctrlPr>
                                <a:rPr>
                                  <a:solidFill>
                                    <a:schemeClr val="tx2"/>
                                  </a:solidFill>
                                  <a:latin typeface="Cambria Math"/>
                                  <a:ea typeface="Cambria Math"/>
                                  <a:cs typeface="Cambria Math"/>
                                </a:rPr>
                              </m:ctrlPr>
                            </m:sSubPr>
                            <m:e>
                              <m:r>
                                <m:rPr/>
                                <a:rPr>
                                  <a:solidFill>
                                    <a:schemeClr val="tx2"/>
                                  </a:solidFill>
                                  <a:latin typeface="Cambria Math"/>
                                  <a:ea typeface="Cambria Math"/>
                                  <a:cs typeface="Cambria Math"/>
                                </a:rPr>
                                <m:t>T</m:t>
                              </m:r>
                            </m:e>
                            <m:sub>
                              <m:r>
                                <m:rPr/>
                                <a:rPr>
                                  <a:latin typeface="Cambria Math"/>
                                  <a:ea typeface="Cambria Math"/>
                                  <a:cs typeface="Cambria Math"/>
                                </a:rPr>
                                <m:t>a</m:t>
                              </m:r>
                            </m:sub>
                          </m:sSub>
                        </m:e>
                      </m:d>
                      <m:r>
                        <m:rPr/>
                        <a:rPr>
                          <a:solidFill>
                            <a:schemeClr val="tx2"/>
                          </a:solidFill>
                          <a:latin typeface="Cambria Math"/>
                          <a:ea typeface="Cambria Math"/>
                          <a:cs typeface="Cambria Math"/>
                        </a:rPr>
                        <m:t> .</m:t>
                      </m:r>
                      <m:f>
                        <m:fPr>
                          <m:ctrlPr>
                            <a:rPr>
                              <a:solidFill>
                                <a:schemeClr val="tx2"/>
                              </a:solidFill>
                              <a:latin typeface="Cambria Math"/>
                              <a:ea typeface="Cambria Math"/>
                              <a:cs typeface="Cambria Math"/>
                            </a:rPr>
                          </m:ctrlPr>
                        </m:fPr>
                        <m:num>
                          <m:r>
                            <m:rPr/>
                            <a:rPr>
                              <a:solidFill>
                                <a:schemeClr val="tx2"/>
                              </a:solidFill>
                              <a:latin typeface="Cambria Math"/>
                              <a:ea typeface="Cambria Math"/>
                              <a:cs typeface="Cambria Math"/>
                            </a:rPr>
                            <m:t>24</m:t>
                          </m:r>
                        </m:num>
                        <m:den>
                          <m:r>
                            <m:rPr/>
                            <a:rPr>
                              <a:latin typeface="Cambria Math"/>
                              <a:ea typeface="Cambria Math"/>
                              <a:cs typeface="Cambria Math"/>
                            </a:rPr>
                            <m:t>1000</m:t>
                          </m:r>
                        </m:den>
                      </m:f>
                      <m:r>
                        <m:rPr/>
                        <a:rPr>
                          <a:latin typeface="Cambria Math"/>
                          <a:ea typeface="Cambria Math"/>
                          <a:cs typeface="Cambria Math"/>
                        </a:rPr>
                        <m:t> - </m:t>
                      </m:r>
                      <m:r>
                        <m:rPr/>
                        <a:rPr>
                          <a:solidFill>
                            <a:srgbClr val="FF0000"/>
                          </a:solidFill>
                          <a:latin typeface="Cambria Math"/>
                          <a:ea typeface="Cambria Math"/>
                          <a:cs typeface="Cambria Math"/>
                        </a:rPr>
                        <m:t>Heat Gain</m:t>
                      </m:r>
                    </m:oMath>
                  </m:oMathPara>
                </a14:m>
              </mc:Choice>
              <mc:Fallback/>
            </mc:AlternateContent>
            <a:endParaRPr>
              <a:solidFill>
                <a:srgbClr val="FF0000"/>
              </a:solidFill>
              <a:latin typeface="Cambria Math"/>
              <a:ea typeface="Cambria Math"/>
              <a:cs typeface="Cambria Math"/>
            </a:endParaRPr>
          </a:p>
        </p:txBody>
      </p:sp>
      <p:pic>
        <p:nvPicPr>
          <p:cNvPr id="1349221181" name="Image 3"/>
          <p:cNvPicPr>
            <a:picLocks noChangeAspect="1"/>
          </p:cNvPicPr>
          <p:nvPr/>
        </p:nvPicPr>
        <p:blipFill>
          <a:blip r:embed="rId5"/>
          <a:stretch/>
        </p:blipFill>
        <p:spPr bwMode="auto">
          <a:xfrm>
            <a:off x="2455371" y="3429000"/>
            <a:ext cx="3024335" cy="1811922"/>
          </a:xfrm>
          <a:prstGeom prst="rect">
            <a:avLst/>
          </a:prstGeom>
        </p:spPr>
      </p:pic>
      <p:cxnSp>
        <p:nvCxnSpPr>
          <p:cNvPr id="1357560148" name=""/>
          <p:cNvCxnSpPr/>
          <p:nvPr/>
        </p:nvCxnSpPr>
        <p:spPr bwMode="auto">
          <a:xfrm flipH="0" flipV="0">
            <a:off x="8124999" y="1370262"/>
            <a:ext cx="590034" cy="509670"/>
          </a:xfrm>
          <a:prstGeom prst="line">
            <a:avLst/>
          </a:prstGeom>
          <a:ln w="9525" cap="flat" cmpd="sng" algn="ctr">
            <a:solidFill>
              <a:srgbClr val="FF0000"/>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773668127" name=""/>
          <p:cNvCxnSpPr/>
          <p:nvPr/>
        </p:nvCxnSpPr>
        <p:spPr bwMode="auto">
          <a:xfrm flipH="1" flipV="0">
            <a:off x="4181315" y="1236578"/>
            <a:ext cx="1838157" cy="2072104"/>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306518445" name=""/>
          <p:cNvSpPr txBox="1"/>
          <p:nvPr/>
        </p:nvSpPr>
        <p:spPr bwMode="auto">
          <a:xfrm rot="0" flipH="0" flipV="0">
            <a:off x="1345855" y="5226004"/>
            <a:ext cx="4514867"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fr-FR"/>
              <a:t>Heating</a:t>
            </a:r>
            <a:r>
              <a:rPr lang="fr-FR"/>
              <a:t> </a:t>
            </a:r>
            <a:r>
              <a:rPr lang="fr-FR"/>
              <a:t>and </a:t>
            </a:r>
            <a:r>
              <a:rPr lang="fr-FR"/>
              <a:t>cooling</a:t>
            </a:r>
            <a:r>
              <a:rPr lang="fr-FR"/>
              <a:t> set point </a:t>
            </a:r>
            <a:r>
              <a:rPr lang="fr-FR"/>
              <a:t>temperatures</a:t>
            </a:r>
            <a:endParaRPr lang="fr-FR" sz="1600"/>
          </a:p>
        </p:txBody>
      </p:sp>
      <p:sp>
        <p:nvSpPr>
          <p:cNvPr id="561802396" name=""/>
          <p:cNvSpPr txBox="1"/>
          <p:nvPr/>
        </p:nvSpPr>
        <p:spPr bwMode="auto">
          <a:xfrm rot="0" flipH="0" flipV="0">
            <a:off x="5860723" y="2706035"/>
            <a:ext cx="2856831" cy="1189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fr-FR" sz="1800" b="0" i="0" u="none" strike="noStrike" cap="none" spc="0">
                <a:solidFill>
                  <a:schemeClr val="tx1"/>
                </a:solidFill>
                <a:latin typeface="+mn-lt"/>
                <a:ea typeface="+mn-ea"/>
                <a:cs typeface="+mn-cs"/>
              </a:rPr>
              <a:t>Weather data: </a:t>
            </a:r>
            <a:r>
              <a:rPr lang="fr-FR" sz="1800" b="0" i="0" u="none" strike="noStrike" cap="none" spc="0">
                <a:solidFill>
                  <a:schemeClr val="tx1"/>
                </a:solidFill>
                <a:latin typeface="Calibri"/>
                <a:ea typeface="Arial"/>
                <a:cs typeface="Arial"/>
              </a:rPr>
              <a:t>dry bulb and </a:t>
            </a:r>
            <a:r>
              <a:rPr lang="fr-FR" sz="1800" b="0" i="0" u="none" strike="noStrike" cap="none" spc="0">
                <a:solidFill>
                  <a:schemeClr val="tx1"/>
                </a:solidFill>
                <a:latin typeface="Calibri"/>
                <a:ea typeface="Arial"/>
                <a:cs typeface="Arial"/>
              </a:rPr>
              <a:t>wet</a:t>
            </a:r>
            <a:r>
              <a:rPr lang="fr-FR" sz="1800" b="0" i="0" u="none" strike="noStrike" cap="none" spc="0">
                <a:solidFill>
                  <a:schemeClr val="tx1"/>
                </a:solidFill>
                <a:latin typeface="Calibri"/>
                <a:ea typeface="Arial"/>
                <a:cs typeface="Arial"/>
              </a:rPr>
              <a:t> bulb </a:t>
            </a:r>
            <a:r>
              <a:rPr lang="fr-FR" sz="1800" b="0" i="0" u="none" strike="noStrike" cap="none" spc="0">
                <a:solidFill>
                  <a:schemeClr val="tx1"/>
                </a:solidFill>
                <a:latin typeface="Calibri"/>
                <a:ea typeface="Arial"/>
                <a:cs typeface="Arial"/>
              </a:rPr>
              <a:t>temperature</a:t>
            </a:r>
            <a:r>
              <a:rPr lang="fr-FR" sz="1800" b="0" i="0" u="none" strike="noStrike" cap="none" spc="0">
                <a:solidFill>
                  <a:schemeClr val="tx1"/>
                </a:solidFill>
                <a:latin typeface="Calibri"/>
                <a:ea typeface="Arial"/>
                <a:cs typeface="Arial"/>
              </a:rPr>
              <a:t>, </a:t>
            </a:r>
            <a:r>
              <a:rPr lang="fr-FR" sz="1800" b="0" i="0" u="none" strike="noStrike" cap="none" spc="0">
                <a:solidFill>
                  <a:schemeClr val="tx1"/>
                </a:solidFill>
                <a:latin typeface="Calibri"/>
                <a:ea typeface="Arial"/>
                <a:cs typeface="Arial"/>
              </a:rPr>
              <a:t>solar</a:t>
            </a:r>
            <a:r>
              <a:rPr lang="fr-FR" sz="1800" b="0" i="0" u="none" strike="noStrike" cap="none" spc="0">
                <a:solidFill>
                  <a:schemeClr val="tx1"/>
                </a:solidFill>
                <a:latin typeface="Calibri"/>
                <a:ea typeface="Arial"/>
                <a:cs typeface="Arial"/>
              </a:rPr>
              <a:t> </a:t>
            </a:r>
            <a:r>
              <a:rPr lang="fr-FR" sz="1800" b="0" i="0" u="none" strike="noStrike" cap="none" spc="0">
                <a:solidFill>
                  <a:schemeClr val="tx1"/>
                </a:solidFill>
                <a:latin typeface="Calibri"/>
                <a:ea typeface="Arial"/>
                <a:cs typeface="Arial"/>
              </a:rPr>
              <a:t>irradiance</a:t>
            </a:r>
            <a:r>
              <a:rPr lang="fr-FR" sz="1800" b="0" i="0" u="none" strike="noStrike" cap="none" spc="0">
                <a:solidFill>
                  <a:schemeClr val="tx1"/>
                </a:solidFill>
                <a:latin typeface="Calibri"/>
                <a:ea typeface="Arial"/>
                <a:cs typeface="Arial"/>
              </a:rPr>
              <a:t>, </a:t>
            </a:r>
            <a:r>
              <a:rPr lang="fr-FR" sz="1800" b="0" i="0" u="none" strike="noStrike" cap="none" spc="0">
                <a:solidFill>
                  <a:schemeClr val="tx1"/>
                </a:solidFill>
                <a:latin typeface="Calibri"/>
                <a:ea typeface="Arial"/>
                <a:cs typeface="Arial"/>
              </a:rPr>
              <a:t>wind</a:t>
            </a:r>
            <a:r>
              <a:rPr lang="fr-FR" sz="1800" b="0" i="0" u="none" strike="noStrike" cap="none" spc="0">
                <a:solidFill>
                  <a:schemeClr val="tx1"/>
                </a:solidFill>
                <a:latin typeface="Calibri"/>
                <a:ea typeface="Arial"/>
                <a:cs typeface="Arial"/>
              </a:rPr>
              <a:t> speed and direction, </a:t>
            </a:r>
            <a:r>
              <a:rPr lang="fr-FR" sz="1800" b="0" i="0" u="none" strike="noStrike" cap="none" spc="0">
                <a:solidFill>
                  <a:schemeClr val="tx1"/>
                </a:solidFill>
                <a:latin typeface="Calibri"/>
                <a:ea typeface="Arial"/>
                <a:cs typeface="Arial"/>
              </a:rPr>
              <a:t>etc</a:t>
            </a:r>
            <a:endParaRPr lang="fr-FR" sz="1800" b="0" i="0" u="none" strike="noStrike" cap="none" spc="0">
              <a:solidFill>
                <a:schemeClr val="tx1"/>
              </a:solidFill>
              <a:latin typeface="Times New Roman"/>
              <a:cs typeface="Times New Roman"/>
            </a:endParaRPr>
          </a:p>
        </p:txBody>
      </p:sp>
      <p:cxnSp>
        <p:nvCxnSpPr>
          <p:cNvPr id="1257337929" name=""/>
          <p:cNvCxnSpPr/>
          <p:nvPr/>
        </p:nvCxnSpPr>
        <p:spPr bwMode="auto">
          <a:xfrm flipH="0" flipV="0">
            <a:off x="6537499" y="1322937"/>
            <a:ext cx="518024" cy="1334036"/>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147154041" name=""/>
          <p:cNvSpPr txBox="1"/>
          <p:nvPr/>
        </p:nvSpPr>
        <p:spPr bwMode="auto">
          <a:xfrm rot="0" flipH="0" flipV="0">
            <a:off x="8965692" y="1031148"/>
            <a:ext cx="3315173"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fr-FR"/>
              <a:t>Internal</a:t>
            </a:r>
            <a:r>
              <a:rPr lang="fr-FR"/>
              <a:t> </a:t>
            </a:r>
            <a:r>
              <a:rPr lang="fr-FR"/>
              <a:t>heat</a:t>
            </a:r>
            <a:r>
              <a:rPr lang="fr-FR"/>
              <a:t> gains </a:t>
            </a:r>
            <a:r>
              <a:rPr lang="fr-FR"/>
              <a:t>from</a:t>
            </a:r>
            <a:r>
              <a:rPr lang="fr-FR"/>
              <a:t> </a:t>
            </a:r>
            <a:r>
              <a:rPr lang="fr-FR"/>
              <a:t>occupancy</a:t>
            </a:r>
            <a:r>
              <a:rPr lang="fr-FR"/>
              <a:t> and </a:t>
            </a:r>
            <a:r>
              <a:rPr lang="fr-FR"/>
              <a:t>equipments</a:t>
            </a:r>
            <a:endParaRPr lang="fr-FR" sz="1600"/>
          </a:p>
        </p:txBody>
      </p:sp>
      <p:cxnSp>
        <p:nvCxnSpPr>
          <p:cNvPr id="1680078414" name=""/>
          <p:cNvCxnSpPr/>
          <p:nvPr/>
        </p:nvCxnSpPr>
        <p:spPr bwMode="auto">
          <a:xfrm flipH="1" flipV="0">
            <a:off x="3432602" y="1221271"/>
            <a:ext cx="1953874" cy="783991"/>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713039462" name=""/>
          <p:cNvSpPr txBox="1"/>
          <p:nvPr/>
        </p:nvSpPr>
        <p:spPr bwMode="auto">
          <a:xfrm rot="0" flipH="0" flipV="0">
            <a:off x="917382" y="1879934"/>
            <a:ext cx="3050156"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fr-FR"/>
              <a:t>Construction information</a:t>
            </a:r>
            <a:endParaRPr lang="fr-FR" sz="1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950343884" name="Image 1"/>
          <p:cNvPicPr>
            <a:picLocks noChangeAspect="1"/>
          </p:cNvPicPr>
          <p:nvPr/>
        </p:nvPicPr>
        <p:blipFill>
          <a:blip r:embed="rId3"/>
          <a:srcRect l="5096" t="11550" r="59231" b="66401"/>
          <a:stretch/>
        </p:blipFill>
        <p:spPr bwMode="auto">
          <a:xfrm>
            <a:off x="4501464" y="1700807"/>
            <a:ext cx="2520280" cy="1512168"/>
          </a:xfrm>
          <a:prstGeom prst="rect">
            <a:avLst/>
          </a:prstGeom>
        </p:spPr>
      </p:pic>
      <p:sp>
        <p:nvSpPr>
          <p:cNvPr id="59707928" name="Rectangle 2"/>
          <p:cNvSpPr/>
          <p:nvPr/>
        </p:nvSpPr>
        <p:spPr bwMode="auto">
          <a:xfrm>
            <a:off x="934665" y="3212975"/>
            <a:ext cx="10513168" cy="1815882"/>
          </a:xfrm>
          <a:prstGeom prst="rect">
            <a:avLst/>
          </a:prstGeom>
        </p:spPr>
        <p:txBody>
          <a:bodyPr wrap="square">
            <a:spAutoFit/>
          </a:bodyPr>
          <a:lstStyle/>
          <a:p>
            <a:pPr>
              <a:defRPr/>
            </a:pPr>
            <a:r>
              <a:rPr lang="en-US" sz="1600"/>
              <a:t>The calculation of energy demand and consumption requires a set of input data</a:t>
            </a:r>
            <a:r>
              <a:rPr lang="en-US" sz="1600"/>
              <a:t>:</a:t>
            </a:r>
            <a:endParaRPr/>
          </a:p>
          <a:p>
            <a:pPr marL="285750" indent="-285750">
              <a:buFont typeface="Arial"/>
              <a:buChar char="•"/>
              <a:defRPr/>
            </a:pPr>
            <a:r>
              <a:rPr lang="fr-FR" sz="1600"/>
              <a:t>Weather</a:t>
            </a:r>
            <a:r>
              <a:rPr lang="fr-FR" sz="1600"/>
              <a:t> </a:t>
            </a:r>
            <a:r>
              <a:rPr lang="fr-FR" sz="1600"/>
              <a:t>data: dry bulb and </a:t>
            </a:r>
            <a:r>
              <a:rPr lang="fr-FR" sz="1600"/>
              <a:t>wet</a:t>
            </a:r>
            <a:r>
              <a:rPr lang="fr-FR" sz="1600"/>
              <a:t> bulb </a:t>
            </a:r>
            <a:r>
              <a:rPr lang="fr-FR" sz="1600"/>
              <a:t>temperature</a:t>
            </a:r>
            <a:r>
              <a:rPr lang="fr-FR" sz="1600"/>
              <a:t>, </a:t>
            </a:r>
            <a:r>
              <a:rPr lang="fr-FR" sz="1600"/>
              <a:t>solar</a:t>
            </a:r>
            <a:r>
              <a:rPr lang="fr-FR" sz="1600"/>
              <a:t> </a:t>
            </a:r>
            <a:r>
              <a:rPr lang="fr-FR" sz="1600"/>
              <a:t>irradiance</a:t>
            </a:r>
            <a:r>
              <a:rPr lang="fr-FR" sz="1600"/>
              <a:t>, </a:t>
            </a:r>
            <a:r>
              <a:rPr lang="fr-FR" sz="1600"/>
              <a:t>wind</a:t>
            </a:r>
            <a:r>
              <a:rPr lang="fr-FR" sz="1600"/>
              <a:t> speed and direction, </a:t>
            </a:r>
            <a:r>
              <a:rPr lang="fr-FR" sz="1600"/>
              <a:t>etc</a:t>
            </a:r>
            <a:r>
              <a:rPr lang="fr-FR" sz="1600"/>
              <a:t>.</a:t>
            </a:r>
            <a:endParaRPr lang="fr-FR" sz="1600"/>
          </a:p>
          <a:p>
            <a:pPr marL="285750" indent="-285750">
              <a:buFont typeface="Arial"/>
              <a:buChar char="•"/>
              <a:defRPr/>
            </a:pPr>
            <a:r>
              <a:rPr lang="fr-FR" sz="1600"/>
              <a:t>Heating</a:t>
            </a:r>
            <a:r>
              <a:rPr lang="fr-FR" sz="1600"/>
              <a:t> </a:t>
            </a:r>
            <a:r>
              <a:rPr lang="fr-FR" sz="1600"/>
              <a:t>and </a:t>
            </a:r>
            <a:r>
              <a:rPr lang="fr-FR" sz="1600"/>
              <a:t>cooling</a:t>
            </a:r>
            <a:r>
              <a:rPr lang="fr-FR" sz="1600"/>
              <a:t> set point </a:t>
            </a:r>
            <a:r>
              <a:rPr lang="fr-FR" sz="1600"/>
              <a:t>temperatures</a:t>
            </a:r>
            <a:endParaRPr lang="fr-FR" sz="1600"/>
          </a:p>
          <a:p>
            <a:pPr marL="285750" indent="-285750">
              <a:buFont typeface="Arial"/>
              <a:buChar char="•"/>
              <a:defRPr/>
            </a:pPr>
            <a:r>
              <a:rPr lang="fr-FR" sz="1600"/>
              <a:t>Ventilation </a:t>
            </a:r>
            <a:r>
              <a:rPr lang="fr-FR" sz="1600"/>
              <a:t>and </a:t>
            </a:r>
            <a:r>
              <a:rPr lang="fr-FR" sz="1600"/>
              <a:t>lighting</a:t>
            </a:r>
            <a:r>
              <a:rPr lang="fr-FR" sz="1600"/>
              <a:t> </a:t>
            </a:r>
            <a:r>
              <a:rPr lang="fr-FR" sz="1600"/>
              <a:t>demand</a:t>
            </a:r>
            <a:endParaRPr lang="fr-FR" sz="1600"/>
          </a:p>
          <a:p>
            <a:pPr marL="285750" indent="-285750">
              <a:buFont typeface="Arial"/>
              <a:buChar char="•"/>
              <a:defRPr/>
            </a:pPr>
            <a:r>
              <a:rPr lang="fr-FR" sz="1600"/>
              <a:t>Domestic</a:t>
            </a:r>
            <a:r>
              <a:rPr lang="fr-FR" sz="1600"/>
              <a:t> </a:t>
            </a:r>
            <a:r>
              <a:rPr lang="fr-FR" sz="1600"/>
              <a:t>hot water </a:t>
            </a:r>
            <a:r>
              <a:rPr lang="fr-FR" sz="1600"/>
              <a:t>demand</a:t>
            </a:r>
            <a:endParaRPr lang="fr-FR" sz="1600"/>
          </a:p>
          <a:p>
            <a:pPr marL="285750" indent="-285750">
              <a:buFont typeface="Arial"/>
              <a:buChar char="•"/>
              <a:defRPr/>
            </a:pPr>
            <a:r>
              <a:rPr lang="fr-FR" sz="1600"/>
              <a:t>Occupancy</a:t>
            </a:r>
            <a:endParaRPr lang="fr-FR" sz="1600"/>
          </a:p>
          <a:p>
            <a:pPr marL="285750" indent="-285750">
              <a:buFont typeface="Arial"/>
              <a:buChar char="•"/>
              <a:defRPr/>
            </a:pPr>
            <a:r>
              <a:rPr lang="fr-FR" sz="1600"/>
              <a:t>Internal</a:t>
            </a:r>
            <a:r>
              <a:rPr lang="fr-FR" sz="1600"/>
              <a:t> </a:t>
            </a:r>
            <a:r>
              <a:rPr lang="fr-FR" sz="1600"/>
              <a:t>heat</a:t>
            </a:r>
            <a:r>
              <a:rPr lang="fr-FR" sz="1600"/>
              <a:t> gains </a:t>
            </a:r>
            <a:r>
              <a:rPr lang="fr-FR" sz="1600"/>
              <a:t>from</a:t>
            </a:r>
            <a:r>
              <a:rPr lang="fr-FR" sz="1600"/>
              <a:t> </a:t>
            </a:r>
            <a:r>
              <a:rPr lang="fr-FR" sz="1600"/>
              <a:t>occupancy</a:t>
            </a:r>
            <a:r>
              <a:rPr lang="fr-FR" sz="1600"/>
              <a:t> and </a:t>
            </a:r>
            <a:r>
              <a:rPr lang="fr-FR" sz="1600"/>
              <a:t>equipments</a:t>
            </a:r>
            <a:r>
              <a:rPr lang="fr-FR" sz="1600"/>
              <a:t>...</a:t>
            </a:r>
            <a:endParaRPr lang="fr-FR" sz="1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86693956" name="ZoneTexte 3"/>
          <p:cNvSpPr txBox="1"/>
          <p:nvPr/>
        </p:nvSpPr>
        <p:spPr bwMode="auto">
          <a:xfrm>
            <a:off x="5559060" y="3557787"/>
            <a:ext cx="1073879" cy="366119"/>
          </a:xfrm>
          <a:prstGeom prst="rect">
            <a:avLst/>
          </a:prstGeom>
          <a:noFill/>
        </p:spPr>
        <p:txBody>
          <a:bodyPr wrap="none" rtlCol="0">
            <a:spAutoFit/>
          </a:bodyPr>
          <a:lstStyle/>
          <a:p>
            <a:pPr>
              <a:defRPr/>
            </a:pPr>
            <a:r>
              <a:rPr lang="fr-FR">
                <a:solidFill>
                  <a:schemeClr val="bg1">
                    <a:lumMod val="50000"/>
                  </a:schemeClr>
                </a:solidFill>
              </a:rPr>
              <a:t>Tutorial 2</a:t>
            </a:r>
            <a:endParaRPr lang="fr-FR">
              <a:solidFill>
                <a:schemeClr val="bg1">
                  <a:lumMod val="50000"/>
                </a:schemeClr>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94679267" name="ZoneTexte 3"/>
          <p:cNvSpPr txBox="1"/>
          <p:nvPr/>
        </p:nvSpPr>
        <p:spPr bwMode="auto">
          <a:xfrm>
            <a:off x="6542669" y="4976562"/>
            <a:ext cx="5086865" cy="914760"/>
          </a:xfrm>
          <a:prstGeom prst="rect">
            <a:avLst/>
          </a:prstGeom>
          <a:noFill/>
        </p:spPr>
        <p:txBody>
          <a:bodyPr wrap="none" rtlCol="0">
            <a:spAutoFit/>
          </a:bodyPr>
          <a:lstStyle/>
          <a:p>
            <a:pPr>
              <a:defRPr/>
            </a:pPr>
            <a:r>
              <a:rPr lang="fr-FR"/>
              <a:t>Graded work</a:t>
            </a:r>
            <a:r>
              <a:rPr lang="fr-FR"/>
              <a:t>:</a:t>
            </a:r>
            <a:endParaRPr lang="fr-FR"/>
          </a:p>
          <a:p>
            <a:pPr marL="283879" indent="-283879">
              <a:buFont typeface="Arial"/>
              <a:buChar char="•"/>
              <a:defRPr/>
            </a:pPr>
            <a:r>
              <a:rPr lang="fr-FR"/>
              <a:t>Workshop</a:t>
            </a:r>
            <a:r>
              <a:rPr lang="fr-FR"/>
              <a:t> - 17-18/11/2025</a:t>
            </a:r>
            <a:endParaRPr lang="fr-FR"/>
          </a:p>
          <a:p>
            <a:pPr marL="283879" indent="-283879">
              <a:buFont typeface="Arial"/>
              <a:buChar char="•"/>
              <a:defRPr/>
            </a:pPr>
            <a:r>
              <a:rPr lang="fr-FR"/>
              <a:t>Exam on the </a:t>
            </a:r>
            <a:r>
              <a:rPr lang="fr-FR"/>
              <a:t>27/11/2025 – all documents </a:t>
            </a:r>
            <a:r>
              <a:rPr lang="fr-FR"/>
              <a:t>allowed</a:t>
            </a:r>
            <a:endParaRPr lang="fr-FR"/>
          </a:p>
        </p:txBody>
      </p:sp>
      <p:sp>
        <p:nvSpPr>
          <p:cNvPr id="1111972909" name="ZoneTexte 3"/>
          <p:cNvSpPr txBox="1"/>
          <p:nvPr/>
        </p:nvSpPr>
        <p:spPr bwMode="auto">
          <a:xfrm>
            <a:off x="849667" y="3604962"/>
            <a:ext cx="4489355" cy="2286359"/>
          </a:xfrm>
          <a:prstGeom prst="rect">
            <a:avLst/>
          </a:prstGeom>
          <a:noFill/>
        </p:spPr>
        <p:txBody>
          <a:bodyPr wrap="none" rtlCol="0">
            <a:spAutoFit/>
          </a:bodyPr>
          <a:lstStyle/>
          <a:p>
            <a:pPr>
              <a:defRPr/>
            </a:pPr>
            <a:r>
              <a:rPr lang="fr-FR"/>
              <a:t>Contents</a:t>
            </a:r>
            <a:endParaRPr lang="fr-FR"/>
          </a:p>
          <a:p>
            <a:pPr>
              <a:defRPr/>
            </a:pPr>
            <a:endParaRPr lang="fr-FR"/>
          </a:p>
          <a:p>
            <a:pPr marL="283878" indent="-283878">
              <a:buFont typeface="Arial"/>
              <a:buChar char="•"/>
              <a:defRPr/>
            </a:pPr>
            <a:r>
              <a:rPr lang="fr-FR">
                <a:solidFill>
                  <a:srgbClr val="4778A3"/>
                </a:solidFill>
              </a:rPr>
              <a:t>Introduction to building energy simulation</a:t>
            </a:r>
            <a:endParaRPr lang="fr-FR"/>
          </a:p>
          <a:p>
            <a:pPr marL="283878" indent="-283878">
              <a:buFont typeface="Arial"/>
              <a:buChar char="•"/>
              <a:defRPr/>
            </a:pPr>
            <a:r>
              <a:rPr lang="fr-FR"/>
              <a:t>Heating and cooling loads</a:t>
            </a:r>
            <a:endParaRPr lang="fr-FR"/>
          </a:p>
          <a:p>
            <a:pPr marL="283878" indent="-283878">
              <a:buFont typeface="Arial"/>
              <a:buChar char="•"/>
              <a:defRPr/>
            </a:pPr>
            <a:r>
              <a:rPr lang="fr-FR"/>
              <a:t>Heat transmission in envelope components</a:t>
            </a:r>
            <a:endParaRPr lang="fr-FR"/>
          </a:p>
          <a:p>
            <a:pPr marL="283878" indent="-283878">
              <a:buFont typeface="Arial"/>
              <a:buChar char="•"/>
              <a:defRPr/>
            </a:pPr>
            <a:r>
              <a:rPr lang="fr-FR"/>
              <a:t>Ventilation</a:t>
            </a:r>
            <a:endParaRPr lang="fr-FR"/>
          </a:p>
          <a:p>
            <a:pPr marL="283878" indent="-283878">
              <a:buFont typeface="Arial"/>
              <a:buChar char="•"/>
              <a:defRPr/>
            </a:pPr>
            <a:r>
              <a:rPr lang="fr-FR"/>
              <a:t>Radiative heat transfer</a:t>
            </a:r>
            <a:endParaRPr lang="fr-FR"/>
          </a:p>
          <a:p>
            <a:pPr marL="283878" indent="-283878">
              <a:buFont typeface="Arial"/>
              <a:buChar char="•"/>
              <a:defRPr/>
            </a:pPr>
            <a:r>
              <a:rPr lang="fr-FR"/>
              <a:t>Thermal inertia</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58166367" name="Espace réservé du numéro de diapositive 10"/>
          <p:cNvSpPr>
            <a:spLocks noGrp="1"/>
          </p:cNvSpPr>
          <p:nvPr>
            <p:ph type="sldNum" sz="quarter" idx="12"/>
          </p:nvPr>
        </p:nvSpPr>
        <p:spPr bwMode="auto"/>
        <p:txBody>
          <a:bodyPr/>
          <a:lstStyle/>
          <a:p>
            <a:pPr>
              <a:defRPr/>
            </a:pPr>
            <a:fld id="{BC254627-6FD8-C760-2BE0-A877CD6EF086}" type="slidenum">
              <a:rPr lang="fr-FR"/>
              <a:t/>
            </a:fld>
            <a:endParaRPr lang="fr-FR"/>
          </a:p>
        </p:txBody>
      </p:sp>
      <p:sp>
        <p:nvSpPr>
          <p:cNvPr id="269214033" name="ZoneTexte 6"/>
          <p:cNvSpPr txBox="1"/>
          <p:nvPr/>
        </p:nvSpPr>
        <p:spPr bwMode="auto">
          <a:xfrm>
            <a:off x="1628715" y="2354493"/>
            <a:ext cx="659742" cy="335639"/>
          </a:xfrm>
          <a:prstGeom prst="rect">
            <a:avLst/>
          </a:prstGeom>
          <a:noFill/>
          <a:ln>
            <a:solidFill>
              <a:srgbClr val="FF6600"/>
            </a:solidFill>
          </a:ln>
        </p:spPr>
        <p:style>
          <a:lnRef idx="2">
            <a:schemeClr val="accent3"/>
          </a:lnRef>
          <a:fillRef idx="1">
            <a:schemeClr val="lt1"/>
          </a:fillRef>
          <a:effectRef idx="0">
            <a:schemeClr val="accent3"/>
          </a:effectRef>
          <a:fontRef idx="minor">
            <a:schemeClr val="dk1"/>
          </a:fontRef>
        </p:style>
        <p:txBody>
          <a:bodyPr wrap="none" rtlCol="0">
            <a:spAutoFit/>
          </a:bodyPr>
          <a:lstStyle/>
          <a:p>
            <a:pPr>
              <a:defRPr/>
            </a:pPr>
            <a:r>
              <a:rPr lang="fr-FR" sz="1600"/>
              <a:t>Loads</a:t>
            </a:r>
            <a:endParaRPr lang="fr-FR" sz="1600"/>
          </a:p>
        </p:txBody>
      </p:sp>
      <p:cxnSp>
        <p:nvCxnSpPr>
          <p:cNvPr id="134328167" name="Connecteur droit avec flèche 7"/>
          <p:cNvCxnSpPr/>
          <p:nvPr/>
        </p:nvCxnSpPr>
        <p:spPr bwMode="auto">
          <a:xfrm>
            <a:off x="2451376" y="2523771"/>
            <a:ext cx="653679" cy="0"/>
          </a:xfrm>
          <a:prstGeom prst="straightConnector1">
            <a:avLst/>
          </a:prstGeom>
          <a:ln w="19050">
            <a:solidFill>
              <a:srgbClr val="FF6600"/>
            </a:solidFill>
            <a:headEnd type="none" w="med" len="med"/>
            <a:tailEnd type="arrow" w="med" len="med"/>
          </a:ln>
          <a:effectLst/>
        </p:spPr>
        <p:style>
          <a:lnRef idx="2">
            <a:schemeClr val="accent3"/>
          </a:lnRef>
          <a:fillRef idx="0">
            <a:schemeClr val="accent3"/>
          </a:fillRef>
          <a:effectRef idx="1">
            <a:schemeClr val="accent3"/>
          </a:effectRef>
          <a:fontRef idx="minor">
            <a:schemeClr val="tx1"/>
          </a:fontRef>
        </p:style>
      </p:cxnSp>
      <p:sp>
        <p:nvSpPr>
          <p:cNvPr id="1798102801" name="ZoneTexte 8"/>
          <p:cNvSpPr txBox="1"/>
          <p:nvPr/>
        </p:nvSpPr>
        <p:spPr bwMode="auto">
          <a:xfrm>
            <a:off x="7104111" y="3226824"/>
            <a:ext cx="4227937" cy="57947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defRPr/>
            </a:pPr>
            <a:r>
              <a:rPr lang="fr-FR" sz="1600"/>
              <a:t>Primary</a:t>
            </a:r>
            <a:r>
              <a:rPr lang="fr-FR" sz="1600"/>
              <a:t> </a:t>
            </a:r>
            <a:r>
              <a:rPr lang="fr-FR" sz="1600"/>
              <a:t>energy</a:t>
            </a:r>
            <a:endParaRPr lang="fr-FR" sz="1600"/>
          </a:p>
          <a:p>
            <a:pPr algn="ctr">
              <a:defRPr/>
            </a:pPr>
            <a:r>
              <a:rPr lang="fr-FR" sz="1600"/>
              <a:t>CO2 </a:t>
            </a:r>
            <a:r>
              <a:rPr lang="fr-FR" sz="1600"/>
              <a:t>emission</a:t>
            </a:r>
            <a:endParaRPr lang="fr-FR" sz="1600"/>
          </a:p>
        </p:txBody>
      </p:sp>
      <p:pic>
        <p:nvPicPr>
          <p:cNvPr id="1639103743" name="Image 9"/>
          <p:cNvPicPr>
            <a:picLocks noChangeAspect="1"/>
          </p:cNvPicPr>
          <p:nvPr/>
        </p:nvPicPr>
        <p:blipFill>
          <a:blip r:embed="rId3"/>
          <a:srcRect l="0" t="0" r="0" b="12834"/>
          <a:stretch/>
        </p:blipFill>
        <p:spPr bwMode="auto">
          <a:xfrm>
            <a:off x="3143671" y="2060847"/>
            <a:ext cx="4129452" cy="2318484"/>
          </a:xfrm>
          <a:prstGeom prst="rect">
            <a:avLst/>
          </a:prstGeom>
          <a:ln>
            <a:solidFill>
              <a:schemeClr val="tx1"/>
            </a:solidFill>
          </a:ln>
        </p:spPr>
      </p:pic>
      <p:sp>
        <p:nvSpPr>
          <p:cNvPr id="2037629281" name="ZoneTexte 11"/>
          <p:cNvSpPr txBox="1"/>
          <p:nvPr/>
        </p:nvSpPr>
        <p:spPr bwMode="auto">
          <a:xfrm>
            <a:off x="7942470" y="2345949"/>
            <a:ext cx="2292355" cy="335639"/>
          </a:xfrm>
          <a:prstGeom prst="rect">
            <a:avLst/>
          </a:prstGeom>
          <a:noFill/>
          <a:ln>
            <a:solidFill>
              <a:srgbClr val="FF660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defRPr/>
            </a:pPr>
            <a:r>
              <a:rPr lang="fr-FR" sz="1600"/>
              <a:t>Energy</a:t>
            </a:r>
            <a:r>
              <a:rPr lang="fr-FR" sz="1600"/>
              <a:t> </a:t>
            </a:r>
            <a:r>
              <a:rPr lang="fr-FR" sz="1600"/>
              <a:t>consumption</a:t>
            </a:r>
            <a:endParaRPr lang="fr-FR" sz="1600"/>
          </a:p>
        </p:txBody>
      </p:sp>
      <p:cxnSp>
        <p:nvCxnSpPr>
          <p:cNvPr id="1277042405" name="Connecteur droit avec flèche 12"/>
          <p:cNvCxnSpPr/>
          <p:nvPr/>
        </p:nvCxnSpPr>
        <p:spPr bwMode="auto">
          <a:xfrm>
            <a:off x="7273125" y="2523771"/>
            <a:ext cx="648072" cy="0"/>
          </a:xfrm>
          <a:prstGeom prst="straightConnector1">
            <a:avLst/>
          </a:prstGeom>
          <a:ln w="19050">
            <a:solidFill>
              <a:srgbClr val="FF6600"/>
            </a:solidFill>
            <a:headEnd type="none" w="med" len="med"/>
            <a:tailEnd type="arrow" w="med" len="med"/>
          </a:ln>
          <a:effectLst/>
        </p:spPr>
        <p:style>
          <a:lnRef idx="2">
            <a:schemeClr val="accent3"/>
          </a:lnRef>
          <a:fillRef idx="0">
            <a:schemeClr val="accent3"/>
          </a:fillRef>
          <a:effectRef idx="1">
            <a:schemeClr val="accent3"/>
          </a:effectRef>
          <a:fontRef idx="minor">
            <a:schemeClr val="tx1"/>
          </a:fontRef>
        </p:style>
      </p:cxnSp>
      <p:cxnSp>
        <p:nvCxnSpPr>
          <p:cNvPr id="702099698" name="Connecteur droit avec flèche 13"/>
          <p:cNvCxnSpPr/>
          <p:nvPr/>
        </p:nvCxnSpPr>
        <p:spPr bwMode="auto">
          <a:xfrm>
            <a:off x="9088468" y="2816157"/>
            <a:ext cx="6129" cy="397530"/>
          </a:xfrm>
          <a:prstGeom prst="straightConnector1">
            <a:avLst/>
          </a:prstGeom>
          <a:ln w="19050">
            <a:solidFill>
              <a:srgbClr val="FF6600"/>
            </a:solidFill>
            <a:headEnd type="none" w="med" len="med"/>
            <a:tailEnd type="arrow" w="med" len="med"/>
          </a:ln>
          <a:effectLst/>
        </p:spPr>
        <p:style>
          <a:lnRef idx="2">
            <a:schemeClr val="accent3"/>
          </a:lnRef>
          <a:fillRef idx="0">
            <a:schemeClr val="accent3"/>
          </a:fillRef>
          <a:effectRef idx="1">
            <a:schemeClr val="accent3"/>
          </a:effectRef>
          <a:fontRef idx="minor">
            <a:schemeClr val="tx1"/>
          </a:fontRef>
        </p:style>
      </p:cxnSp>
      <p:sp>
        <p:nvSpPr>
          <p:cNvPr id="1485313792" name="ZoneTexte 14"/>
          <p:cNvSpPr txBox="1"/>
          <p:nvPr/>
        </p:nvSpPr>
        <p:spPr bwMode="auto">
          <a:xfrm>
            <a:off x="1681485" y="2786541"/>
            <a:ext cx="592796" cy="366119"/>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b="0" i="1">
                          <a:solidFill>
                            <a:srgbClr val="FF6600"/>
                          </a:solidFill>
                          <a:latin typeface="Cambria Math"/>
                        </a:rPr>
                        <m:t>𝐵𝑏𝑖𝑜</m:t>
                      </m:r>
                    </m:oMath>
                  </m:oMathPara>
                </a14:m>
              </mc:Choice>
              <mc:Fallback/>
            </mc:AlternateContent>
            <a:endParaRPr lang="fr-FR">
              <a:solidFill>
                <a:srgbClr val="FF6600"/>
              </a:solidFill>
            </a:endParaRPr>
          </a:p>
        </p:txBody>
      </p:sp>
      <p:pic>
        <p:nvPicPr>
          <p:cNvPr id="19136421" name="Image 16"/>
          <p:cNvPicPr>
            <a:picLocks noChangeAspect="1"/>
          </p:cNvPicPr>
          <p:nvPr/>
        </p:nvPicPr>
        <p:blipFill>
          <a:blip r:embed="rId4"/>
          <a:srcRect l="0" t="29016" r="0" b="0"/>
          <a:stretch/>
        </p:blipFill>
        <p:spPr bwMode="auto">
          <a:xfrm>
            <a:off x="2495599" y="4557687"/>
            <a:ext cx="5656420" cy="1069660"/>
          </a:xfrm>
          <a:prstGeom prst="rect">
            <a:avLst/>
          </a:prstGeom>
        </p:spPr>
      </p:pic>
      <p:sp>
        <p:nvSpPr>
          <p:cNvPr id="2097731243" name=""/>
          <p:cNvSpPr txBox="1"/>
          <p:nvPr/>
        </p:nvSpPr>
        <p:spPr bwMode="auto">
          <a:xfrm rot="0" flipH="0" flipV="0">
            <a:off x="4515526" y="1604210"/>
            <a:ext cx="1506180"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a:t>HVAC systems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923719065" name="Image 7"/>
          <p:cNvPicPr>
            <a:picLocks noChangeAspect="1"/>
          </p:cNvPicPr>
          <p:nvPr/>
        </p:nvPicPr>
        <p:blipFill>
          <a:blip r:embed="rId3">
            <a:extLst>
              <a:ext uri="{96DAC541-7B7A-43D3-8B79-37D633B846F1}">
                <asvg:svgBlip xmlns:asvg="http://schemas.microsoft.com/office/drawing/2016/SVG/main" r:embed="rId4"/>
              </a:ext>
            </a:extLst>
          </a:blip>
          <a:stretch/>
        </p:blipFill>
        <p:spPr bwMode="auto">
          <a:xfrm>
            <a:off x="2623443" y="1401386"/>
            <a:ext cx="6696744" cy="3351760"/>
          </a:xfrm>
          <a:prstGeom prst="rect">
            <a:avLst/>
          </a:prstGeom>
        </p:spPr>
      </p:pic>
      <p:sp>
        <p:nvSpPr>
          <p:cNvPr id="603043854" name="Flèche vers le bas 4"/>
          <p:cNvSpPr/>
          <p:nvPr/>
        </p:nvSpPr>
        <p:spPr bwMode="auto">
          <a:xfrm rot="10799989">
            <a:off x="6727899" y="423390"/>
            <a:ext cx="360039" cy="792086"/>
          </a:xfrm>
          <a:prstGeom prst="downArrow">
            <a:avLst>
              <a:gd name="adj1" fmla="val 50000"/>
              <a:gd name="adj2"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defRPr/>
            </a:pPr>
            <a:endParaRPr lang="fr-FR"/>
          </a:p>
        </p:txBody>
      </p:sp>
      <p:sp>
        <p:nvSpPr>
          <p:cNvPr id="1752743229" name="ZoneTexte 15"/>
          <p:cNvSpPr txBox="1"/>
          <p:nvPr/>
        </p:nvSpPr>
        <p:spPr bwMode="auto">
          <a:xfrm>
            <a:off x="3904518" y="634768"/>
            <a:ext cx="2342627" cy="369331"/>
          </a:xfrm>
          <a:prstGeom prst="rect">
            <a:avLst/>
          </a:prstGeom>
          <a:noFill/>
        </p:spPr>
        <p:txBody>
          <a:bodyPr wrap="none" rtlCol="0">
            <a:spAutoFit/>
          </a:bodyPr>
          <a:lstStyle/>
          <a:p>
            <a:pPr>
              <a:defRPr/>
            </a:pPr>
            <a:r>
              <a:rPr lang="fr-FR">
                <a:solidFill>
                  <a:schemeClr val="accent6">
                    <a:lumMod val="75000"/>
                  </a:schemeClr>
                </a:solidFill>
              </a:rPr>
              <a:t>Heating</a:t>
            </a:r>
            <a:r>
              <a:rPr lang="fr-FR">
                <a:solidFill>
                  <a:schemeClr val="accent6">
                    <a:lumMod val="75000"/>
                  </a:schemeClr>
                </a:solidFill>
              </a:rPr>
              <a:t> </a:t>
            </a:r>
            <a:r>
              <a:rPr lang="fr-FR">
                <a:solidFill>
                  <a:schemeClr val="accent6">
                    <a:lumMod val="75000"/>
                  </a:schemeClr>
                </a:solidFill>
              </a:rPr>
              <a:t>demand</a:t>
            </a:r>
            <a:r>
              <a:rPr lang="fr-FR">
                <a:solidFill>
                  <a:schemeClr val="accent6">
                    <a:lumMod val="75000"/>
                  </a:schemeClr>
                </a:solidFill>
              </a:rPr>
              <a:t> </a:t>
            </a:r>
            <mc:AlternateContent xmlns:mc="http://schemas.openxmlformats.org/markup-compatibility/2006" xmlns:m="http://schemas.openxmlformats.org/officeDocument/2006/math">
              <mc:Choice xmlns:a14="http://schemas.microsoft.com/office/drawing/2010/main" Requires="a14">
                <a14:m>
                  <m:oMathPara>
                    <m:oMathParaPr/>
                    <m:oMath>
                      <m:r>
                        <m:rPr/>
                        <a:rPr lang="fr-FR" i="1">
                          <a:solidFill>
                            <a:schemeClr val="accent6">
                              <a:lumMod val="75000"/>
                            </a:schemeClr>
                          </a:solidFill>
                          <a:latin typeface="Cambria Math"/>
                        </a:rPr>
                        <m:t>𝑃</m:t>
                      </m:r>
                    </m:oMath>
                  </m:oMathPara>
                </a14:m>
              </mc:Choice>
              <mc:Fallback/>
            </mc:AlternateContent>
            <a:r>
              <a:rPr lang="fr-FR">
                <a:solidFill>
                  <a:schemeClr val="accent6">
                    <a:lumMod val="75000"/>
                  </a:schemeClr>
                </a:solidFill>
              </a:rPr>
              <a:t> (W)</a:t>
            </a:r>
            <a:endParaRPr/>
          </a:p>
        </p:txBody>
      </p:sp>
      <p:sp>
        <p:nvSpPr>
          <p:cNvPr id="422578758" name="ZoneTexte 16"/>
          <p:cNvSpPr txBox="1"/>
          <p:nvPr/>
        </p:nvSpPr>
        <p:spPr bwMode="auto">
          <a:xfrm>
            <a:off x="9248181" y="5332565"/>
            <a:ext cx="981357" cy="369331"/>
          </a:xfrm>
          <a:prstGeom prst="rect">
            <a:avLst/>
          </a:prstGeom>
          <a:noFill/>
        </p:spPr>
        <p:txBody>
          <a:bodyPr wrap="none" rtlCol="0">
            <a:spAutoFit/>
          </a:bodyPr>
          <a:lstStyle/>
          <a:p>
            <a:pPr>
              <a:defRPr/>
            </a:pPr>
            <a:r>
              <a:rPr lang="fr-FR">
                <a:solidFill>
                  <a:schemeClr val="accent6">
                    <a:lumMod val="75000"/>
                  </a:schemeClr>
                </a:solidFill>
              </a:rPr>
              <a:t>Demand</a:t>
            </a:r>
            <a:endParaRPr lang="fr-FR">
              <a:solidFill>
                <a:schemeClr val="accent6">
                  <a:lumMod val="75000"/>
                </a:schemeClr>
              </a:solidFill>
            </a:endParaRPr>
          </a:p>
        </p:txBody>
      </p:sp>
      <p:sp>
        <p:nvSpPr>
          <p:cNvPr id="354899533" name="Rectangle à coins arrondis 17"/>
          <p:cNvSpPr/>
          <p:nvPr/>
        </p:nvSpPr>
        <p:spPr bwMode="auto">
          <a:xfrm>
            <a:off x="2479428" y="2625521"/>
            <a:ext cx="2018878" cy="1224134"/>
          </a:xfrm>
          <a:prstGeom prst="roundRect">
            <a:avLst>
              <a:gd name="adj" fmla="val 5000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104858468" name="ZoneTexte 18"/>
          <p:cNvSpPr txBox="1"/>
          <p:nvPr/>
        </p:nvSpPr>
        <p:spPr bwMode="auto">
          <a:xfrm>
            <a:off x="1538147" y="2320622"/>
            <a:ext cx="1240596" cy="369331"/>
          </a:xfrm>
          <a:prstGeom prst="rect">
            <a:avLst/>
          </a:prstGeom>
          <a:noFill/>
        </p:spPr>
        <p:txBody>
          <a:bodyPr wrap="none" rtlCol="0">
            <a:spAutoFit/>
          </a:bodyPr>
          <a:lstStyle/>
          <a:p>
            <a:pPr>
              <a:defRPr/>
            </a:pPr>
            <a:r>
              <a:rPr lang="fr-FR">
                <a:solidFill>
                  <a:srgbClr val="FF0000"/>
                </a:solidFill>
              </a:rPr>
              <a:t>Generation</a:t>
            </a:r>
            <a:endParaRPr lang="fr-FR">
              <a:solidFill>
                <a:srgbClr val="FF0000"/>
              </a:solidFill>
            </a:endParaRPr>
          </a:p>
        </p:txBody>
      </p:sp>
      <p:sp>
        <p:nvSpPr>
          <p:cNvPr id="1679368735" name="ZoneTexte 19"/>
          <p:cNvSpPr txBox="1"/>
          <p:nvPr/>
        </p:nvSpPr>
        <p:spPr bwMode="auto">
          <a:xfrm>
            <a:off x="2146390" y="5336137"/>
            <a:ext cx="1240596" cy="369331"/>
          </a:xfrm>
          <a:prstGeom prst="rect">
            <a:avLst/>
          </a:prstGeom>
          <a:noFill/>
        </p:spPr>
        <p:txBody>
          <a:bodyPr wrap="none" rtlCol="0">
            <a:spAutoFit/>
          </a:bodyPr>
          <a:lstStyle/>
          <a:p>
            <a:pPr>
              <a:defRPr/>
            </a:pPr>
            <a:r>
              <a:rPr lang="fr-FR">
                <a:solidFill>
                  <a:srgbClr val="FF0000"/>
                </a:solidFill>
              </a:rPr>
              <a:t>Generation</a:t>
            </a:r>
            <a:endParaRPr lang="fr-FR">
              <a:solidFill>
                <a:srgbClr val="FF0000"/>
              </a:solidFill>
            </a:endParaRPr>
          </a:p>
        </p:txBody>
      </p:sp>
      <p:sp>
        <p:nvSpPr>
          <p:cNvPr id="170348807" name="Accolade fermante 20"/>
          <p:cNvSpPr/>
          <p:nvPr/>
        </p:nvSpPr>
        <p:spPr bwMode="auto">
          <a:xfrm rot="5399976">
            <a:off x="5971816" y="2013453"/>
            <a:ext cx="360039" cy="5904655"/>
          </a:xfrm>
          <a:prstGeom prst="rightBrace">
            <a:avLst>
              <a:gd name="adj1" fmla="val 33025"/>
              <a:gd name="adj2" fmla="val 66863"/>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fr-FR"/>
          </a:p>
        </p:txBody>
      </p:sp>
      <p:sp>
        <p:nvSpPr>
          <p:cNvPr id="1682658640" name="ZoneTexte 21"/>
          <p:cNvSpPr txBox="1"/>
          <p:nvPr/>
        </p:nvSpPr>
        <p:spPr bwMode="auto">
          <a:xfrm>
            <a:off x="4451187" y="5332565"/>
            <a:ext cx="1294584" cy="369331"/>
          </a:xfrm>
          <a:prstGeom prst="rect">
            <a:avLst/>
          </a:prstGeom>
          <a:noFill/>
        </p:spPr>
        <p:txBody>
          <a:bodyPr wrap="none" rtlCol="0">
            <a:spAutoFit/>
          </a:bodyPr>
          <a:lstStyle/>
          <a:p>
            <a:pPr>
              <a:defRPr/>
            </a:pPr>
            <a:r>
              <a:rPr lang="fr-FR">
                <a:solidFill>
                  <a:srgbClr val="00B050"/>
                </a:solidFill>
              </a:rPr>
              <a:t>Distribution</a:t>
            </a:r>
            <a:endParaRPr/>
          </a:p>
        </p:txBody>
      </p:sp>
      <p:sp>
        <p:nvSpPr>
          <p:cNvPr id="1140539220" name="Rectangle à coins arrondis 22"/>
          <p:cNvSpPr/>
          <p:nvPr/>
        </p:nvSpPr>
        <p:spPr bwMode="auto">
          <a:xfrm>
            <a:off x="5575771" y="1253898"/>
            <a:ext cx="2592288" cy="1155598"/>
          </a:xfrm>
          <a:prstGeom prst="roundRect">
            <a:avLst>
              <a:gd name="adj" fmla="val 50000"/>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538452834" name="ZoneTexte 23"/>
          <p:cNvSpPr txBox="1"/>
          <p:nvPr/>
        </p:nvSpPr>
        <p:spPr bwMode="auto">
          <a:xfrm>
            <a:off x="4565559" y="1267257"/>
            <a:ext cx="1010212" cy="369331"/>
          </a:xfrm>
          <a:prstGeom prst="rect">
            <a:avLst/>
          </a:prstGeom>
          <a:noFill/>
        </p:spPr>
        <p:txBody>
          <a:bodyPr wrap="none" rtlCol="0">
            <a:spAutoFit/>
          </a:bodyPr>
          <a:lstStyle/>
          <a:p>
            <a:pPr>
              <a:defRPr/>
            </a:pPr>
            <a:r>
              <a:rPr lang="fr-FR">
                <a:solidFill>
                  <a:srgbClr val="7030A0"/>
                </a:solidFill>
              </a:rPr>
              <a:t>Emission</a:t>
            </a:r>
            <a:endParaRPr/>
          </a:p>
        </p:txBody>
      </p:sp>
      <p:sp>
        <p:nvSpPr>
          <p:cNvPr id="362934562" name="ZoneTexte 24"/>
          <p:cNvSpPr txBox="1"/>
          <p:nvPr/>
        </p:nvSpPr>
        <p:spPr bwMode="auto">
          <a:xfrm>
            <a:off x="6834083" y="5332565"/>
            <a:ext cx="1010212" cy="369331"/>
          </a:xfrm>
          <a:prstGeom prst="rect">
            <a:avLst/>
          </a:prstGeom>
          <a:noFill/>
        </p:spPr>
        <p:txBody>
          <a:bodyPr wrap="none" rtlCol="0">
            <a:spAutoFit/>
          </a:bodyPr>
          <a:lstStyle/>
          <a:p>
            <a:pPr>
              <a:defRPr/>
            </a:pPr>
            <a:r>
              <a:rPr lang="fr-FR">
                <a:solidFill>
                  <a:srgbClr val="7030A0"/>
                </a:solidFill>
              </a:rPr>
              <a:t>Emission</a:t>
            </a:r>
            <a:endParaRPr/>
          </a:p>
        </p:txBody>
      </p:sp>
      <p:cxnSp>
        <p:nvCxnSpPr>
          <p:cNvPr id="642249721" name="Connecteur droit avec flèche 26"/>
          <p:cNvCxnSpPr>
            <a:stCxn id="1679368735" idx="3"/>
            <a:endCxn id="1682658640" idx="1"/>
          </p:cNvCxnSpPr>
          <p:nvPr/>
        </p:nvCxnSpPr>
        <p:spPr bwMode="auto">
          <a:xfrm flipV="1">
            <a:off x="3362877" y="5517231"/>
            <a:ext cx="1088309" cy="3571"/>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02209222" name="Connecteur droit avec flèche 27"/>
          <p:cNvCxnSpPr>
            <a:stCxn id="1682658640" idx="3"/>
            <a:endCxn id="362934562" idx="1"/>
          </p:cNvCxnSpPr>
          <p:nvPr/>
        </p:nvCxnSpPr>
        <p:spPr bwMode="auto">
          <a:xfrm>
            <a:off x="5745772" y="5517231"/>
            <a:ext cx="1088309" cy="0"/>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41093041" name="Connecteur droit avec flèche 30"/>
          <p:cNvCxnSpPr>
            <a:stCxn id="362934562" idx="3"/>
            <a:endCxn id="422578758" idx="1"/>
          </p:cNvCxnSpPr>
          <p:nvPr/>
        </p:nvCxnSpPr>
        <p:spPr bwMode="auto">
          <a:xfrm>
            <a:off x="7844295" y="5517231"/>
            <a:ext cx="1403884" cy="0"/>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64827595" name="ZoneTexte 33"/>
          <p:cNvSpPr txBox="1"/>
          <p:nvPr/>
        </p:nvSpPr>
        <p:spPr bwMode="auto">
          <a:xfrm>
            <a:off x="4451186" y="5977283"/>
            <a:ext cx="1440159" cy="646330"/>
          </a:xfrm>
          <a:prstGeom prst="rect">
            <a:avLst/>
          </a:prstGeom>
          <a:noFill/>
        </p:spPr>
        <p:txBody>
          <a:bodyPr wrap="square" rtlCol="0">
            <a:spAutoFit/>
          </a:bodyPr>
          <a:lstStyle/>
          <a:p>
            <a:pPr>
              <a:defRPr/>
            </a:pPr>
            <a:r>
              <a:rPr lang="fr-FR"/>
              <a:t>+ </a:t>
            </a:r>
            <a:r>
              <a:rPr lang="fr-FR"/>
              <a:t>hydraulic</a:t>
            </a:r>
            <a:r>
              <a:rPr lang="fr-FR"/>
              <a:t> </a:t>
            </a:r>
            <a:r>
              <a:rPr lang="fr-FR"/>
              <a:t>balancing</a:t>
            </a:r>
            <a:endParaRPr lang="fr-FR"/>
          </a:p>
        </p:txBody>
      </p:sp>
      <p:sp>
        <p:nvSpPr>
          <p:cNvPr id="593866646" name="ZoneTexte 36"/>
          <p:cNvSpPr txBox="1"/>
          <p:nvPr/>
        </p:nvSpPr>
        <p:spPr bwMode="auto">
          <a:xfrm>
            <a:off x="7599268" y="3849658"/>
            <a:ext cx="2806216" cy="276998"/>
          </a:xfrm>
          <a:prstGeom prst="rect">
            <a:avLst/>
          </a:prstGeom>
          <a:noFill/>
        </p:spPr>
        <p:txBody>
          <a:bodyPr wrap="none" rtlCol="0">
            <a:spAutoFit/>
          </a:bodyPr>
          <a:lstStyle/>
          <a:p>
            <a:pPr>
              <a:defRPr/>
            </a:pPr>
            <a:r>
              <a:rPr lang="fr-FR" sz="1200"/>
              <a:t>image issue de www.energieplus-lesite.be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bldLst>
      <p:bldP spid="603043854" grpId="0" animBg="1"/>
      <p:bldP spid="1752743229" grpId="0"/>
      <p:bldP spid="422578758" grpId="0"/>
      <p:bldP spid="354899533" grpId="0" animBg="1"/>
      <p:bldP spid="1104858468" grpId="0"/>
      <p:bldP spid="1679368735" grpId="0"/>
      <p:bldP spid="170348807" grpId="0" animBg="1"/>
      <p:bldP spid="1682658640" grpId="0"/>
      <p:bldP spid="1140539220" grpId="0" animBg="1"/>
      <p:bldP spid="1538452834" grpId="0"/>
      <p:bldP spid="362934562" grpId="0"/>
      <p:bldP spid="464827595" grpId="0"/>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65291591" name="Rectangle 2"/>
          <p:cNvSpPr/>
          <p:nvPr/>
        </p:nvSpPr>
        <p:spPr bwMode="auto">
          <a:xfrm>
            <a:off x="1055439" y="1124743"/>
            <a:ext cx="10225136" cy="2800766"/>
          </a:xfrm>
          <a:prstGeom prst="rect">
            <a:avLst/>
          </a:prstGeom>
        </p:spPr>
        <p:txBody>
          <a:bodyPr wrap="square">
            <a:spAutoFit/>
          </a:bodyPr>
          <a:lstStyle/>
          <a:p>
            <a:pPr>
              <a:defRPr/>
            </a:pPr>
            <a:r>
              <a:rPr lang="fr-FR" sz="1600" b="1">
                <a:latin typeface="Arial"/>
              </a:rPr>
              <a:t>Production </a:t>
            </a:r>
            <a:r>
              <a:rPr lang="fr-FR" sz="1600" b="1">
                <a:latin typeface="Arial"/>
              </a:rPr>
              <a:t>loss</a:t>
            </a:r>
            <a:endParaRPr lang="fr-FR" sz="1600" b="1">
              <a:latin typeface="Arial"/>
            </a:endParaRPr>
          </a:p>
          <a:p>
            <a:pPr>
              <a:defRPr/>
            </a:pPr>
            <a:r>
              <a:rPr lang="fr-FR" sz="1600">
                <a:latin typeface="Arial"/>
              </a:rPr>
              <a:t>Efficiency</a:t>
            </a:r>
            <a:r>
              <a:rPr lang="fr-FR" sz="1600">
                <a:latin typeface="Arial"/>
              </a:rPr>
              <a:t> of the boiler</a:t>
            </a:r>
            <a:endParaRPr lang="fr-FR" sz="1600">
              <a:latin typeface="Arial"/>
            </a:endParaRPr>
          </a:p>
          <a:p>
            <a:pPr>
              <a:defRPr/>
            </a:pPr>
            <a:endParaRPr lang="fr-FR" sz="1600">
              <a:latin typeface="Arial"/>
            </a:endParaRPr>
          </a:p>
          <a:p>
            <a:pPr>
              <a:defRPr/>
            </a:pPr>
            <a:r>
              <a:rPr lang="fr-FR" sz="1600" b="1">
                <a:latin typeface="Arial"/>
              </a:rPr>
              <a:t>Distribution </a:t>
            </a:r>
            <a:r>
              <a:rPr lang="fr-FR" sz="1600" b="1">
                <a:latin typeface="Arial"/>
              </a:rPr>
              <a:t>loss</a:t>
            </a:r>
            <a:endParaRPr lang="fr-FR" sz="1600" b="1">
              <a:latin typeface="Arial"/>
            </a:endParaRPr>
          </a:p>
          <a:p>
            <a:pPr>
              <a:defRPr/>
            </a:pPr>
            <a:r>
              <a:rPr lang="fr-FR" sz="1600">
                <a:latin typeface="Arial"/>
              </a:rPr>
              <a:t>Hot water pipes </a:t>
            </a:r>
            <a:r>
              <a:rPr lang="fr-FR" sz="1600">
                <a:latin typeface="Arial"/>
              </a:rPr>
              <a:t>through</a:t>
            </a:r>
            <a:r>
              <a:rPr lang="fr-FR" sz="1600">
                <a:latin typeface="Arial"/>
              </a:rPr>
              <a:t> non-</a:t>
            </a:r>
            <a:r>
              <a:rPr lang="fr-FR" sz="1600">
                <a:latin typeface="Arial"/>
              </a:rPr>
              <a:t>heated</a:t>
            </a:r>
            <a:r>
              <a:rPr lang="fr-FR" sz="1600">
                <a:latin typeface="Arial"/>
              </a:rPr>
              <a:t> areas</a:t>
            </a:r>
            <a:endParaRPr/>
          </a:p>
          <a:p>
            <a:pPr>
              <a:defRPr/>
            </a:pPr>
            <a:endParaRPr lang="fr-FR" sz="1600">
              <a:latin typeface="Arial"/>
            </a:endParaRPr>
          </a:p>
          <a:p>
            <a:pPr>
              <a:defRPr/>
            </a:pPr>
            <a:r>
              <a:rPr lang="fr-FR" sz="1600" b="1">
                <a:latin typeface="Arial"/>
              </a:rPr>
              <a:t>Emission </a:t>
            </a:r>
            <a:r>
              <a:rPr lang="fr-FR" sz="1600" b="1">
                <a:latin typeface="Arial"/>
              </a:rPr>
              <a:t>loss</a:t>
            </a:r>
            <a:endParaRPr lang="fr-FR" sz="1600" b="1">
              <a:latin typeface="Arial"/>
            </a:endParaRPr>
          </a:p>
          <a:p>
            <a:pPr>
              <a:defRPr/>
            </a:pPr>
            <a:r>
              <a:rPr lang="fr-FR" sz="1600">
                <a:latin typeface="Arial"/>
              </a:rPr>
              <a:t>Part of the </a:t>
            </a:r>
            <a:r>
              <a:rPr lang="fr-FR" sz="1600">
                <a:latin typeface="Arial"/>
              </a:rPr>
              <a:t>emitted</a:t>
            </a:r>
            <a:r>
              <a:rPr lang="fr-FR" sz="1600">
                <a:latin typeface="Arial"/>
              </a:rPr>
              <a:t> </a:t>
            </a:r>
            <a:r>
              <a:rPr lang="fr-FR" sz="1600">
                <a:latin typeface="Arial"/>
              </a:rPr>
              <a:t>heat</a:t>
            </a:r>
            <a:r>
              <a:rPr lang="fr-FR" sz="1600">
                <a:latin typeface="Arial"/>
              </a:rPr>
              <a:t> </a:t>
            </a:r>
            <a:r>
              <a:rPr lang="fr-FR" sz="1600">
                <a:latin typeface="Arial"/>
              </a:rPr>
              <a:t>is</a:t>
            </a:r>
            <a:r>
              <a:rPr lang="fr-FR" sz="1600">
                <a:latin typeface="Arial"/>
              </a:rPr>
              <a:t> </a:t>
            </a:r>
            <a:r>
              <a:rPr lang="fr-FR" sz="1600">
                <a:latin typeface="Arial"/>
              </a:rPr>
              <a:t>lost</a:t>
            </a:r>
            <a:r>
              <a:rPr lang="fr-FR" sz="1600">
                <a:latin typeface="Arial"/>
              </a:rPr>
              <a:t> </a:t>
            </a:r>
            <a:r>
              <a:rPr lang="fr-FR" sz="1600">
                <a:latin typeface="Arial"/>
              </a:rPr>
              <a:t>towards</a:t>
            </a:r>
            <a:r>
              <a:rPr lang="fr-FR" sz="1600">
                <a:latin typeface="Arial"/>
              </a:rPr>
              <a:t> </a:t>
            </a:r>
            <a:r>
              <a:rPr lang="fr-FR" sz="1600">
                <a:latin typeface="Arial"/>
              </a:rPr>
              <a:t>walls</a:t>
            </a:r>
            <a:endParaRPr lang="fr-FR" sz="1600">
              <a:latin typeface="Arial"/>
            </a:endParaRPr>
          </a:p>
          <a:p>
            <a:pPr>
              <a:defRPr/>
            </a:pPr>
            <a:endParaRPr lang="fr-FR" sz="1600">
              <a:latin typeface="Arial"/>
            </a:endParaRPr>
          </a:p>
          <a:p>
            <a:pPr>
              <a:defRPr/>
            </a:pPr>
            <a:r>
              <a:rPr lang="fr-FR" sz="1600" b="1">
                <a:latin typeface="Arial"/>
              </a:rPr>
              <a:t>Control</a:t>
            </a:r>
            <a:endParaRPr lang="fr-FR" sz="1600">
              <a:latin typeface="Arial"/>
            </a:endParaRPr>
          </a:p>
          <a:p>
            <a:pPr>
              <a:defRPr/>
            </a:pPr>
            <a:r>
              <a:rPr lang="fr-FR" sz="1600">
                <a:latin typeface="Arial"/>
              </a:rPr>
              <a:t>Lag</a:t>
            </a:r>
            <a:r>
              <a:rPr lang="fr-FR" sz="1600">
                <a:latin typeface="Arial"/>
              </a:rPr>
              <a:t> </a:t>
            </a:r>
            <a:r>
              <a:rPr lang="fr-FR" sz="1600">
                <a:latin typeface="Arial"/>
              </a:rPr>
              <a:t>between</a:t>
            </a:r>
            <a:r>
              <a:rPr lang="fr-FR" sz="1600">
                <a:latin typeface="Arial"/>
              </a:rPr>
              <a:t> </a:t>
            </a:r>
            <a:r>
              <a:rPr lang="fr-FR" sz="1600">
                <a:latin typeface="Arial"/>
              </a:rPr>
              <a:t>demand</a:t>
            </a:r>
            <a:r>
              <a:rPr lang="fr-FR" sz="1600">
                <a:latin typeface="Arial"/>
              </a:rPr>
              <a:t> and </a:t>
            </a:r>
            <a:r>
              <a:rPr lang="fr-FR" sz="1600">
                <a:latin typeface="Arial"/>
              </a:rPr>
              <a:t>consumption</a:t>
            </a:r>
            <a:r>
              <a:rPr lang="fr-FR" sz="1600">
                <a:latin typeface="Arial"/>
              </a:rPr>
              <a:t> due to building and system </a:t>
            </a:r>
            <a:r>
              <a:rPr lang="fr-FR" sz="1600">
                <a:latin typeface="Arial"/>
              </a:rPr>
              <a:t>inertia</a:t>
            </a:r>
            <a:endParaRPr lang="fr-FR" sz="1600">
              <a:latin typeface="Arial"/>
            </a:endParaRPr>
          </a:p>
        </p:txBody>
      </p:sp>
      <p:graphicFrame>
        <p:nvGraphicFramePr>
          <p:cNvPr id="1653302112" name="Tableau 3"/>
          <p:cNvGraphicFramePr>
            <a:graphicFrameLocks xmlns:a="http://schemas.openxmlformats.org/drawingml/2006/main"/>
          </p:cNvGraphicFramePr>
          <p:nvPr/>
        </p:nvGraphicFramePr>
        <p:xfrm>
          <a:off x="407367" y="4365103"/>
          <a:ext cx="10911198" cy="1752598"/>
        </p:xfrm>
        <a:graphic>
          <a:graphicData uri="http://schemas.openxmlformats.org/drawingml/2006/table">
            <a:tbl>
              <a:tblPr firstRow="1" firstCol="0" lastRow="0" lastCol="0" bandRow="1" bandCol="0">
                <a:tableStyleId>{93296810-A885-4BE3-A3E7-6D5BEEA58F35}</a:tableStyleId>
              </a:tblPr>
              <a:tblGrid>
                <a:gridCol w="3312367"/>
                <a:gridCol w="1336197"/>
                <a:gridCol w="1799442"/>
                <a:gridCol w="1614070"/>
                <a:gridCol w="1499536"/>
                <a:gridCol w="1349580"/>
              </a:tblGrid>
              <a:tr h="370840">
                <a:tc>
                  <a:txBody>
                    <a:bodyPr/>
                    <a:p>
                      <a:pPr>
                        <a:defRPr/>
                      </a:pPr>
                      <a:endParaRPr lang="fr-FR"/>
                    </a:p>
                  </a:txBody>
                  <a:tcPr/>
                </a:tc>
                <a:tc>
                  <a:txBody>
                    <a:bodyPr/>
                    <a:p>
                      <a:pPr>
                        <a:defRPr/>
                      </a:pPr>
                      <a:r>
                        <a:rPr lang="fr-FR"/>
                        <a:t>Generation</a:t>
                      </a:r>
                      <a:endParaRPr lang="fr-FR"/>
                    </a:p>
                  </a:txBody>
                  <a:tcPr/>
                </a:tc>
                <a:tc>
                  <a:txBody>
                    <a:bodyPr/>
                    <a:p>
                      <a:pPr>
                        <a:defRPr/>
                      </a:pPr>
                      <a:r>
                        <a:rPr lang="fr-FR"/>
                        <a:t>Distribution</a:t>
                      </a:r>
                      <a:endParaRPr lang="fr-FR"/>
                    </a:p>
                  </a:txBody>
                  <a:tcPr/>
                </a:tc>
                <a:tc>
                  <a:txBody>
                    <a:bodyPr/>
                    <a:p>
                      <a:pPr>
                        <a:defRPr/>
                      </a:pPr>
                      <a:r>
                        <a:rPr lang="fr-FR"/>
                        <a:t>Emission</a:t>
                      </a:r>
                      <a:endParaRPr lang="fr-FR"/>
                    </a:p>
                  </a:txBody>
                  <a:tcPr/>
                </a:tc>
                <a:tc>
                  <a:txBody>
                    <a:bodyPr/>
                    <a:p>
                      <a:pPr>
                        <a:defRPr/>
                      </a:pPr>
                      <a:r>
                        <a:rPr lang="fr-FR"/>
                        <a:t>Contrôle</a:t>
                      </a:r>
                      <a:endParaRPr lang="fr-FR"/>
                    </a:p>
                  </a:txBody>
                  <a:tcPr/>
                </a:tc>
                <a:tc>
                  <a:txBody>
                    <a:bodyPr/>
                    <a:p>
                      <a:pPr>
                        <a:defRPr/>
                      </a:pPr>
                      <a:r>
                        <a:rPr lang="fr-FR"/>
                        <a:t>Global</a:t>
                      </a:r>
                      <a:endParaRPr lang="fr-FR"/>
                    </a:p>
                  </a:txBody>
                  <a:tcPr/>
                </a:tc>
              </a:tr>
              <a:tr h="370840">
                <a:tc>
                  <a:txBody>
                    <a:bodyPr/>
                    <a:p>
                      <a:pPr>
                        <a:defRPr/>
                      </a:pPr>
                      <a:r>
                        <a:rPr lang="fr-FR"/>
                        <a:t>Old boiler and </a:t>
                      </a:r>
                      <a:r>
                        <a:rPr lang="fr-FR"/>
                        <a:t>heating</a:t>
                      </a:r>
                      <a:r>
                        <a:rPr lang="fr-FR"/>
                        <a:t> network</a:t>
                      </a:r>
                      <a:endParaRPr lang="fr-FR"/>
                    </a:p>
                  </a:txBody>
                  <a:tcPr/>
                </a:tc>
                <a:tc>
                  <a:txBody>
                    <a:bodyPr/>
                    <a:p>
                      <a:pPr>
                        <a:defRPr/>
                      </a:pPr>
                      <a:r>
                        <a:rPr lang="fr-FR"/>
                        <a:t>75…80%</a:t>
                      </a:r>
                      <a:endParaRPr lang="fr-FR"/>
                    </a:p>
                  </a:txBody>
                  <a:tcPr/>
                </a:tc>
                <a:tc>
                  <a:txBody>
                    <a:bodyPr/>
                    <a:p>
                      <a:pPr>
                        <a:defRPr/>
                      </a:pPr>
                      <a:r>
                        <a:rPr lang="fr-FR"/>
                        <a:t>80…85%</a:t>
                      </a:r>
                      <a:endParaRPr lang="fr-FR"/>
                    </a:p>
                  </a:txBody>
                  <a:tcPr/>
                </a:tc>
                <a:tc>
                  <a:txBody>
                    <a:bodyPr/>
                    <a:p>
                      <a:pPr>
                        <a:defRPr/>
                      </a:pPr>
                      <a:r>
                        <a:rPr lang="fr-FR"/>
                        <a:t>90…95%</a:t>
                      </a:r>
                      <a:endParaRPr lang="fr-FR"/>
                    </a:p>
                  </a:txBody>
                  <a:tcPr/>
                </a:tc>
                <a:tc>
                  <a:txBody>
                    <a:bodyPr/>
                    <a:p>
                      <a:pPr>
                        <a:defRPr/>
                      </a:pPr>
                      <a:r>
                        <a:rPr lang="fr-FR"/>
                        <a:t>85…90%</a:t>
                      </a:r>
                      <a:endParaRPr lang="fr-FR"/>
                    </a:p>
                  </a:txBody>
                  <a:tcPr/>
                </a:tc>
                <a:tc>
                  <a:txBody>
                    <a:bodyPr/>
                    <a:p>
                      <a:pPr>
                        <a:defRPr/>
                      </a:pPr>
                      <a:r>
                        <a:rPr lang="fr-FR"/>
                        <a:t>46…58%</a:t>
                      </a:r>
                      <a:endParaRPr lang="fr-FR"/>
                    </a:p>
                  </a:txBody>
                  <a:tcPr/>
                </a:tc>
              </a:tr>
              <a:tr h="370840">
                <a:tc>
                  <a:txBody>
                    <a:bodyPr/>
                    <a:p>
                      <a:pPr>
                        <a:defRPr/>
                      </a:pPr>
                      <a:r>
                        <a:rPr lang="fr-FR"/>
                        <a:t>Old boiler</a:t>
                      </a:r>
                      <a:endParaRPr lang="fr-FR"/>
                    </a:p>
                  </a:txBody>
                  <a:tcPr/>
                </a:tc>
                <a:tc>
                  <a:txBody>
                    <a:bodyPr/>
                    <a:p>
                      <a:pPr>
                        <a:defRPr/>
                      </a:pPr>
                      <a:r>
                        <a:rPr lang="fr-FR"/>
                        <a:t>80…85%</a:t>
                      </a:r>
                      <a:endParaRPr lang="fr-FR"/>
                    </a:p>
                  </a:txBody>
                  <a:tcPr/>
                </a:tc>
                <a:tc>
                  <a:txBody>
                    <a:bodyPr/>
                    <a:p>
                      <a:pPr>
                        <a:defRPr/>
                      </a:pPr>
                      <a:r>
                        <a:rPr lang="fr-FR"/>
                        <a:t>90…95%</a:t>
                      </a:r>
                      <a:endParaRPr lang="fr-FR"/>
                    </a:p>
                  </a:txBody>
                  <a:tcPr/>
                </a:tc>
                <a:tc>
                  <a:txBody>
                    <a:bodyPr/>
                    <a:p>
                      <a:pPr>
                        <a:defRPr/>
                      </a:pPr>
                      <a:r>
                        <a:rPr lang="fr-FR"/>
                        <a:t>95%</a:t>
                      </a:r>
                      <a:endParaRPr lang="fr-FR"/>
                    </a:p>
                  </a:txBody>
                  <a:tcPr/>
                </a:tc>
                <a:tc>
                  <a:txBody>
                    <a:bodyPr/>
                    <a:p>
                      <a:pPr>
                        <a:defRPr/>
                      </a:pPr>
                      <a:r>
                        <a:rPr lang="fr-FR"/>
                        <a:t>90%</a:t>
                      </a:r>
                      <a:endParaRPr lang="fr-FR"/>
                    </a:p>
                  </a:txBody>
                  <a:tcPr/>
                </a:tc>
                <a:tc>
                  <a:txBody>
                    <a:bodyPr/>
                    <a:p>
                      <a:pPr>
                        <a:defRPr/>
                      </a:pPr>
                      <a:r>
                        <a:rPr lang="fr-FR"/>
                        <a:t>62…69%</a:t>
                      </a:r>
                      <a:endParaRPr lang="fr-FR"/>
                    </a:p>
                  </a:txBody>
                  <a:tcPr/>
                </a:tc>
              </a:tr>
              <a:tr h="370840">
                <a:tc>
                  <a:txBody>
                    <a:bodyPr/>
                    <a:p>
                      <a:pPr>
                        <a:defRPr/>
                      </a:pPr>
                      <a:r>
                        <a:rPr lang="fr-FR"/>
                        <a:t>New boiler, </a:t>
                      </a:r>
                      <a:r>
                        <a:rPr lang="fr-FR"/>
                        <a:t>well</a:t>
                      </a:r>
                      <a:r>
                        <a:rPr lang="fr-FR"/>
                        <a:t> </a:t>
                      </a:r>
                      <a:r>
                        <a:rPr lang="fr-FR"/>
                        <a:t>insulated</a:t>
                      </a:r>
                      <a:r>
                        <a:rPr lang="fr-FR"/>
                        <a:t> network, efficient control</a:t>
                      </a:r>
                      <a:endParaRPr lang="fr-FR"/>
                    </a:p>
                  </a:txBody>
                  <a:tcPr/>
                </a:tc>
                <a:tc>
                  <a:txBody>
                    <a:bodyPr/>
                    <a:p>
                      <a:pPr>
                        <a:defRPr/>
                      </a:pPr>
                      <a:r>
                        <a:rPr lang="fr-FR"/>
                        <a:t>90…93%</a:t>
                      </a:r>
                      <a:endParaRPr lang="fr-FR"/>
                    </a:p>
                  </a:txBody>
                  <a:tcPr/>
                </a:tc>
                <a:tc>
                  <a:txBody>
                    <a:bodyPr/>
                    <a:p>
                      <a:pPr>
                        <a:defRPr/>
                      </a:pPr>
                      <a:r>
                        <a:rPr lang="fr-FR"/>
                        <a:t>95%</a:t>
                      </a:r>
                      <a:endParaRPr lang="fr-FR"/>
                    </a:p>
                  </a:txBody>
                  <a:tcPr/>
                </a:tc>
                <a:tc>
                  <a:txBody>
                    <a:bodyPr/>
                    <a:p>
                      <a:pPr>
                        <a:defRPr/>
                      </a:pPr>
                      <a:r>
                        <a:rPr lang="fr-FR"/>
                        <a:t>95…98%</a:t>
                      </a:r>
                      <a:endParaRPr lang="fr-FR"/>
                    </a:p>
                  </a:txBody>
                  <a:tcPr/>
                </a:tc>
                <a:tc>
                  <a:txBody>
                    <a:bodyPr/>
                    <a:p>
                      <a:pPr>
                        <a:defRPr/>
                      </a:pPr>
                      <a:r>
                        <a:rPr lang="fr-FR"/>
                        <a:t>95%</a:t>
                      </a:r>
                      <a:endParaRPr lang="fr-FR"/>
                    </a:p>
                  </a:txBody>
                  <a:tcPr/>
                </a:tc>
                <a:tc>
                  <a:txBody>
                    <a:bodyPr/>
                    <a:p>
                      <a:pPr>
                        <a:defRPr/>
                      </a:pPr>
                      <a:r>
                        <a:rPr lang="fr-FR"/>
                        <a:t>77…82%</a:t>
                      </a:r>
                      <a:endParaRPr lang="fr-FR"/>
                    </a:p>
                  </a:txBody>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562308921" name="Tableau 1"/>
          <p:cNvGraphicFramePr>
            <a:graphicFrameLocks xmlns:a="http://schemas.openxmlformats.org/drawingml/2006/main"/>
          </p:cNvGraphicFramePr>
          <p:nvPr/>
        </p:nvGraphicFramePr>
        <p:xfrm>
          <a:off x="695399" y="980727"/>
          <a:ext cx="11161240" cy="2108199"/>
        </p:xfrm>
        <a:graphic>
          <a:graphicData uri="http://schemas.openxmlformats.org/drawingml/2006/table">
            <a:tbl>
              <a:tblPr firstRow="1" firstCol="0" lastRow="0" lastCol="0" bandRow="1" bandCol="0">
                <a:tableStyleId>{9D7B26C5-4107-4FEC-AEDC-1716B250A1EF}</a:tableStyleId>
              </a:tblPr>
              <a:tblGrid>
                <a:gridCol w="1800199"/>
                <a:gridCol w="1296144"/>
                <a:gridCol w="1728191"/>
                <a:gridCol w="2664294"/>
                <a:gridCol w="2592288"/>
                <a:gridCol w="1080120"/>
              </a:tblGrid>
              <a:tr h="370840">
                <a:tc>
                  <a:txBody>
                    <a:bodyPr/>
                    <a:p>
                      <a:pPr algn="ctr">
                        <a:defRPr/>
                      </a:pPr>
                      <a:r>
                        <a:rPr lang="fr-FR"/>
                        <a:t>Primary</a:t>
                      </a:r>
                      <a:r>
                        <a:rPr lang="fr-FR"/>
                        <a:t> </a:t>
                      </a:r>
                      <a:r>
                        <a:rPr lang="fr-FR"/>
                        <a:t>energy</a:t>
                      </a:r>
                      <a:endParaRPr lang="fr-FR"/>
                    </a:p>
                  </a:txBody>
                  <a:tcPr/>
                </a:tc>
                <a:tc>
                  <a:txBody>
                    <a:bodyPr/>
                    <a:p>
                      <a:pPr algn="ctr">
                        <a:defRPr/>
                      </a:pPr>
                      <a:r>
                        <a:rPr lang="fr-FR"/>
                        <a:t>CO</a:t>
                      </a:r>
                      <a:r>
                        <a:rPr lang="fr-FR" baseline="-25000"/>
                        <a:t>2</a:t>
                      </a:r>
                      <a:endParaRPr lang="fr-FR"/>
                    </a:p>
                  </a:txBody>
                  <a:tcPr/>
                </a:tc>
                <a:tc>
                  <a:txBody>
                    <a:bodyPr/>
                    <a:p>
                      <a:pPr algn="ctr">
                        <a:defRPr/>
                      </a:pPr>
                      <a:r>
                        <a:rPr lang="fr-FR"/>
                        <a:t>Consumption</a:t>
                      </a:r>
                      <a:endParaRPr lang="fr-FR"/>
                    </a:p>
                  </a:txBody>
                  <a:tcPr/>
                </a:tc>
                <a:tc>
                  <a:txBody>
                    <a:bodyPr/>
                    <a:p>
                      <a:pPr algn="ctr">
                        <a:defRPr/>
                      </a:pPr>
                      <a:r>
                        <a:rPr lang="fr-FR"/>
                        <a:t>Generation</a:t>
                      </a:r>
                      <a:endParaRPr lang="fr-FR"/>
                    </a:p>
                  </a:txBody>
                  <a:tcPr/>
                </a:tc>
                <a:tc>
                  <a:txBody>
                    <a:bodyPr/>
                    <a:p>
                      <a:pPr algn="ctr">
                        <a:defRPr/>
                      </a:pPr>
                      <a:r>
                        <a:rPr lang="fr-FR"/>
                        <a:t>Distribution</a:t>
                      </a:r>
                      <a:r>
                        <a:rPr lang="fr-FR"/>
                        <a:t> + </a:t>
                      </a:r>
                      <a:r>
                        <a:rPr lang="fr-FR"/>
                        <a:t>emission</a:t>
                      </a:r>
                      <a:endParaRPr lang="fr-FR"/>
                    </a:p>
                  </a:txBody>
                  <a:tcPr/>
                </a:tc>
                <a:tc>
                  <a:txBody>
                    <a:bodyPr/>
                    <a:p>
                      <a:pPr algn="ctr">
                        <a:defRPr/>
                      </a:pPr>
                      <a:r>
                        <a:rPr lang="fr-FR"/>
                        <a:t>Load</a:t>
                      </a:r>
                      <a:endParaRPr lang="fr-FR"/>
                    </a:p>
                  </a:txBody>
                  <a:tcPr/>
                </a:tc>
              </a:tr>
              <a:tr h="370840">
                <a:tc>
                  <a:txBody>
                    <a:bodyPr/>
                    <a:p>
                      <a:pPr algn="ctr">
                        <a:defRPr/>
                      </a:pPr>
                      <a:endParaRPr lang="fr-FR" sz="1600"/>
                    </a:p>
                  </a:txBody>
                  <a:tcPr anchor="ctr">
                    <a:lnB w="6349" algn="ctr">
                      <a:solidFill>
                        <a:schemeClr val="tx1"/>
                      </a:solidFill>
                    </a:lnB>
                    <a:solidFill>
                      <a:schemeClr val="bg1"/>
                    </a:solidFill>
                  </a:tcPr>
                </a:tc>
                <a:tc>
                  <a:txBody>
                    <a:bodyPr/>
                    <a:p>
                      <a:pPr algn="ctr">
                        <a:defRPr/>
                      </a:pPr>
                      <a:endParaRPr lang="fr-FR" sz="1600"/>
                    </a:p>
                  </a:txBody>
                  <a:tcPr anchor="ctr">
                    <a:lnB w="6349" algn="ctr">
                      <a:solidFill>
                        <a:schemeClr val="tx1"/>
                      </a:solidFill>
                    </a:lnB>
                    <a:solidFill>
                      <a:schemeClr val="bg1"/>
                    </a:solidFill>
                  </a:tcPr>
                </a:tc>
                <a:tc>
                  <a:txBody>
                    <a:bodyPr/>
                    <a:p>
                      <a:pPr algn="ctr">
                        <a:defRPr/>
                      </a:pPr>
                      <a:endParaRPr lang="fr-FR" sz="1600"/>
                    </a:p>
                  </a:txBody>
                  <a:tcPr anchor="ctr">
                    <a:lnB w="6349" algn="ctr">
                      <a:solidFill>
                        <a:schemeClr val="tx1"/>
                      </a:solidFill>
                    </a:lnB>
                    <a:solidFill>
                      <a:schemeClr val="bg1"/>
                    </a:solidFill>
                  </a:tcPr>
                </a:tc>
                <a:tc>
                  <a:txBody>
                    <a:bodyPr/>
                    <a:p>
                      <a:pPr>
                        <a:defRPr/>
                      </a:pPr>
                      <a:r>
                        <a:rPr lang="fr-FR" sz="1600"/>
                        <a:t>Heat</a:t>
                      </a:r>
                      <a:r>
                        <a:rPr lang="fr-FR" sz="1600"/>
                        <a:t> </a:t>
                      </a:r>
                      <a:r>
                        <a:rPr lang="fr-FR" sz="1600"/>
                        <a:t>pump</a:t>
                      </a:r>
                      <a:endParaRPr lang="fr-FR" sz="1600"/>
                    </a:p>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m:nor m:val="on"/>
                                  </m:rPr>
                                  <a:rPr lang="fr-FR" sz="1600"/>
                                  <m:t>COP</m:t>
                                </m:r>
                                <m:r>
                                  <m:rPr/>
                                  <a:rPr lang="fr-FR" sz="1600">
                                    <a:latin typeface="Cambria Math"/>
                                  </a:rPr>
                                  <m:t> = 3</m:t>
                                </m:r>
                              </m:oMath>
                            </m:oMathPara>
                          </a14:m>
                        </mc:Choice>
                        <mc:Fallback/>
                      </mc:AlternateContent>
                      <a:endParaRPr lang="fr-FR" sz="1600"/>
                    </a:p>
                  </a:txBody>
                  <a:tcPr>
                    <a:lnB w="6349" algn="ctr">
                      <a:solidFill>
                        <a:schemeClr val="tx1"/>
                      </a:solidFill>
                    </a:lnB>
                    <a:solidFill>
                      <a:schemeClr val="bg1"/>
                    </a:solidFill>
                  </a:tcPr>
                </a:tc>
                <a:tc rowSpan="3">
                  <a:txBody>
                    <a:bodyPr/>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1600">
                                    <a:latin typeface="Cambria Math"/>
                                  </a:rPr>
                                  <m:t>𝜂</m:t>
                                </m:r>
                                <m:r>
                                  <m:rPr/>
                                  <a:rPr lang="fr-FR" sz="1600">
                                    <a:latin typeface="Cambria Math"/>
                                  </a:rPr>
                                  <m:t>=90 %</m:t>
                                </m:r>
                              </m:oMath>
                            </m:oMathPara>
                          </a14:m>
                        </mc:Choice>
                        <mc:Fallback/>
                      </mc:AlternateContent>
                      <a:endParaRPr lang="fr-FR" sz="1600"/>
                    </a:p>
                  </a:txBody>
                  <a:tcPr anchor="ctr">
                    <a:solidFill>
                      <a:schemeClr val="bg1"/>
                    </a:solidFill>
                  </a:tcPr>
                </a:tc>
                <a:tc rowSpan="3">
                  <a:txBody>
                    <a:bodyPr/>
                    <a:p>
                      <a:pPr algn="ctr">
                        <a:defRPr/>
                      </a:pPr>
                      <a:r>
                        <a:rPr lang="fr-FR" sz="1600"/>
                        <a:t>1 kWh</a:t>
                      </a:r>
                      <a:endParaRPr lang="fr-FR" sz="1600"/>
                    </a:p>
                  </a:txBody>
                  <a:tcPr anchor="ctr">
                    <a:solidFill>
                      <a:schemeClr val="bg1"/>
                    </a:solidFill>
                  </a:tcPr>
                </a:tc>
              </a:tr>
              <a:tr h="370840">
                <a:tc>
                  <a:txBody>
                    <a:bodyPr/>
                    <a:p>
                      <a:pPr algn="ctr">
                        <a:defRPr/>
                      </a:pPr>
                      <a:endParaRPr lang="fr-FR" sz="1600"/>
                    </a:p>
                  </a:txBody>
                  <a:tcPr anchor="ctr">
                    <a:lnT w="6349" algn="ctr">
                      <a:solidFill>
                        <a:schemeClr val="tx1"/>
                      </a:solidFill>
                    </a:lnT>
                    <a:lnB w="6349" algn="ctr">
                      <a:solidFill>
                        <a:schemeClr val="tx1"/>
                      </a:solidFill>
                    </a:lnB>
                    <a:solidFill>
                      <a:schemeClr val="bg1"/>
                    </a:solidFill>
                  </a:tcPr>
                </a:tc>
                <a:tc>
                  <a:txBody>
                    <a:bodyPr/>
                    <a:p>
                      <a:pPr algn="ctr">
                        <a:defRPr/>
                      </a:pPr>
                      <a:endParaRPr lang="fr-FR" sz="1600"/>
                    </a:p>
                  </a:txBody>
                  <a:tcPr anchor="ctr">
                    <a:lnT w="6349" algn="ctr">
                      <a:solidFill>
                        <a:schemeClr val="tx1"/>
                      </a:solidFill>
                    </a:lnT>
                    <a:lnB w="6349" algn="ctr">
                      <a:solidFill>
                        <a:schemeClr val="tx1"/>
                      </a:solidFill>
                    </a:lnB>
                    <a:solidFill>
                      <a:schemeClr val="bg1"/>
                    </a:solidFill>
                  </a:tcPr>
                </a:tc>
                <a:tc>
                  <a:txBody>
                    <a:bodyPr/>
                    <a:p>
                      <a:pPr algn="ctr">
                        <a:defRPr/>
                      </a:pPr>
                      <a:endParaRPr lang="fr-FR" sz="1600"/>
                    </a:p>
                  </a:txBody>
                  <a:tcPr anchor="ctr">
                    <a:lnT w="6349" algn="ctr">
                      <a:solidFill>
                        <a:schemeClr val="tx1"/>
                      </a:solidFill>
                    </a:lnT>
                    <a:lnB w="6349" algn="ctr">
                      <a:solidFill>
                        <a:schemeClr val="tx1"/>
                      </a:solidFill>
                    </a:lnB>
                    <a:solidFill>
                      <a:schemeClr val="bg1"/>
                    </a:solidFill>
                  </a:tcPr>
                </a:tc>
                <a:tc>
                  <a:txBody>
                    <a:bodyPr/>
                    <a:p>
                      <a:pPr>
                        <a:defRPr/>
                      </a:pPr>
                      <a:r>
                        <a:rPr lang="fr-FR" sz="1600"/>
                        <a:t>Wood pellet boiler</a:t>
                      </a:r>
                      <a:endParaRPr/>
                    </a:p>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1600">
                                    <a:latin typeface="Cambria Math"/>
                                  </a:rPr>
                                  <m:t>𝜂</m:t>
                                </m:r>
                                <m:r>
                                  <m:rPr/>
                                  <a:rPr lang="fr-FR" sz="1600">
                                    <a:latin typeface="Cambria Math"/>
                                  </a:rPr>
                                  <m:t>=95 %</m:t>
                                </m:r>
                              </m:oMath>
                            </m:oMathPara>
                          </a14:m>
                        </mc:Choice>
                        <mc:Fallback/>
                      </mc:AlternateContent>
                      <a:endParaRPr lang="fr-FR" sz="1600"/>
                    </a:p>
                  </a:txBody>
                  <a:tcPr>
                    <a:lnT w="6349" algn="ctr">
                      <a:solidFill>
                        <a:schemeClr val="tx1"/>
                      </a:solidFill>
                    </a:lnT>
                    <a:lnB w="6349" algn="ctr">
                      <a:solidFill>
                        <a:schemeClr val="tx1"/>
                      </a:solidFill>
                    </a:lnB>
                    <a:solidFill>
                      <a:schemeClr val="bg1"/>
                    </a:solidFill>
                  </a:tcPr>
                </a:tc>
                <a:tc vMerge="1">
                  <a:txBody>
                    <a:bodyPr/>
                    <a:p>
                      <a:pPr>
                        <a:defRPr/>
                      </a:pPr>
                      <a:endParaRPr lang="fr-FR"/>
                    </a:p>
                  </a:txBody>
                  <a:tcPr/>
                </a:tc>
                <a:tc vMerge="1">
                  <a:txBody>
                    <a:bodyPr/>
                    <a:p>
                      <a:pPr>
                        <a:defRPr/>
                      </a:pPr>
                      <a:endParaRPr lang="fr-FR"/>
                    </a:p>
                  </a:txBody>
                  <a:tcPr/>
                </a:tc>
              </a:tr>
              <a:tr h="370840">
                <a:tc>
                  <a:txBody>
                    <a:bodyPr/>
                    <a:p>
                      <a:pPr algn="ctr">
                        <a:defRPr/>
                      </a:pPr>
                      <a:endParaRPr lang="fr-FR" sz="1600"/>
                    </a:p>
                  </a:txBody>
                  <a:tcPr anchor="ctr">
                    <a:lnT w="6349" algn="ctr">
                      <a:solidFill>
                        <a:schemeClr val="tx1"/>
                      </a:solidFill>
                    </a:lnT>
                    <a:solidFill>
                      <a:schemeClr val="bg1"/>
                    </a:solidFill>
                  </a:tcPr>
                </a:tc>
                <a:tc>
                  <a:txBody>
                    <a:bodyPr/>
                    <a:p>
                      <a:pPr algn="ctr">
                        <a:defRPr/>
                      </a:pPr>
                      <a:endParaRPr lang="fr-FR" sz="1600"/>
                    </a:p>
                  </a:txBody>
                  <a:tcPr anchor="ctr">
                    <a:lnT w="6349" algn="ctr">
                      <a:solidFill>
                        <a:schemeClr val="tx1"/>
                      </a:solidFill>
                    </a:lnT>
                    <a:solidFill>
                      <a:schemeClr val="bg1"/>
                    </a:solidFill>
                  </a:tcPr>
                </a:tc>
                <a:tc>
                  <a:txBody>
                    <a:bodyPr/>
                    <a:p>
                      <a:pPr algn="ctr">
                        <a:defRPr/>
                      </a:pPr>
                      <a:endParaRPr lang="fr-FR" sz="1600"/>
                    </a:p>
                  </a:txBody>
                  <a:tcPr anchor="ctr">
                    <a:lnT w="6349" algn="ctr">
                      <a:solidFill>
                        <a:schemeClr val="tx1"/>
                      </a:solidFill>
                    </a:lnT>
                    <a:solidFill>
                      <a:schemeClr val="bg1"/>
                    </a:solidFill>
                  </a:tcPr>
                </a:tc>
                <a:tc>
                  <a:txBody>
                    <a:bodyPr/>
                    <a:p>
                      <a:pPr>
                        <a:defRPr/>
                      </a:pPr>
                      <a:r>
                        <a:rPr lang="fr-FR" sz="1600"/>
                        <a:t>Gas</a:t>
                      </a:r>
                      <a:r>
                        <a:rPr lang="fr-FR" sz="1600"/>
                        <a:t> boiler</a:t>
                      </a:r>
                      <a:endParaRPr/>
                    </a:p>
                    <a:p>
                      <a:pPr marL="0" marR="0" indent="0" algn="l" defTabSz="914400" rtl="0">
                        <a:lnSpc>
                          <a:spcPct val="100000"/>
                        </a:lnSpc>
                        <a:spcBef>
                          <a:spcPts val="0"/>
                        </a:spcBef>
                        <a:spcAft>
                          <a:spcPts val="0"/>
                        </a:spcAft>
                        <a:buClrTx/>
                        <a:buSzTx/>
                        <a:buFontTx/>
                        <a:buNone/>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1600">
                                    <a:latin typeface="Cambria Math"/>
                                  </a:rPr>
                                  <m:t>𝜂</m:t>
                                </m:r>
                                <m:r>
                                  <m:rPr/>
                                  <a:rPr lang="fr-FR" sz="1600">
                                    <a:latin typeface="Cambria Math"/>
                                  </a:rPr>
                                  <m:t>=82 %</m:t>
                                </m:r>
                              </m:oMath>
                            </m:oMathPara>
                          </a14:m>
                        </mc:Choice>
                        <mc:Fallback/>
                      </mc:AlternateContent>
                      <a:endParaRPr lang="fr-FR" sz="1600"/>
                    </a:p>
                  </a:txBody>
                  <a:tcPr>
                    <a:lnT w="6349" algn="ctr">
                      <a:solidFill>
                        <a:schemeClr val="tx1"/>
                      </a:solidFill>
                    </a:lnT>
                    <a:solidFill>
                      <a:schemeClr val="bg1"/>
                    </a:solidFill>
                  </a:tcPr>
                </a:tc>
                <a:tc vMerge="1">
                  <a:txBody>
                    <a:bodyPr/>
                    <a:p>
                      <a:pPr>
                        <a:defRPr/>
                      </a:pPr>
                      <a:endParaRPr lang="fr-FR"/>
                    </a:p>
                  </a:txBody>
                  <a:tcPr/>
                </a:tc>
                <a:tc vMerge="1">
                  <a:txBody>
                    <a:bodyPr/>
                    <a:p>
                      <a:pPr>
                        <a:defRPr/>
                      </a:pPr>
                      <a:endParaRPr lang="fr-FR"/>
                    </a:p>
                  </a:txBody>
                  <a:tcPr/>
                </a:tc>
              </a:tr>
            </a:tbl>
          </a:graphicData>
        </a:graphic>
      </p:graphicFrame>
      <p:pic>
        <p:nvPicPr>
          <p:cNvPr id="1237605069" name="Image 2"/>
          <p:cNvPicPr>
            <a:picLocks noChangeAspect="1"/>
          </p:cNvPicPr>
          <p:nvPr/>
        </p:nvPicPr>
        <p:blipFill>
          <a:blip r:embed="rId3"/>
          <a:stretch/>
        </p:blipFill>
        <p:spPr bwMode="auto">
          <a:xfrm>
            <a:off x="623390" y="3437597"/>
            <a:ext cx="6005977" cy="3168351"/>
          </a:xfrm>
          <a:prstGeom prst="rect">
            <a:avLst/>
          </a:prstGeom>
        </p:spPr>
      </p:pic>
      <p:pic>
        <p:nvPicPr>
          <p:cNvPr id="38684321" name="Image 3"/>
          <p:cNvPicPr>
            <a:picLocks noChangeAspect="1"/>
          </p:cNvPicPr>
          <p:nvPr/>
        </p:nvPicPr>
        <p:blipFill>
          <a:blip r:embed="rId4"/>
          <a:srcRect l="0" t="44828" r="1921" b="4596"/>
          <a:stretch/>
        </p:blipFill>
        <p:spPr bwMode="auto">
          <a:xfrm>
            <a:off x="6960096" y="3437597"/>
            <a:ext cx="4824536" cy="3168351"/>
          </a:xfrm>
          <a:prstGeom prst="rect">
            <a:avLst/>
          </a:prstGeom>
        </p:spPr>
      </p:pic>
      <p:sp>
        <p:nvSpPr>
          <p:cNvPr id="2091667544" name="ZoneTexte 4"/>
          <p:cNvSpPr txBox="1"/>
          <p:nvPr/>
        </p:nvSpPr>
        <p:spPr bwMode="auto">
          <a:xfrm>
            <a:off x="138443" y="479860"/>
            <a:ext cx="12053556" cy="369331"/>
          </a:xfrm>
          <a:prstGeom prst="rect">
            <a:avLst/>
          </a:prstGeom>
          <a:noFill/>
        </p:spPr>
        <p:txBody>
          <a:bodyPr wrap="none" rtlCol="0">
            <a:spAutoFit/>
          </a:bodyPr>
          <a:lstStyle/>
          <a:p>
            <a:pPr>
              <a:defRPr/>
            </a:pPr>
            <a:r>
              <a:rPr lang="fr-FR"/>
              <a:t>Calculate</a:t>
            </a:r>
            <a:r>
              <a:rPr lang="fr-FR"/>
              <a:t> the </a:t>
            </a:r>
            <a:r>
              <a:rPr lang="fr-FR"/>
              <a:t>energy</a:t>
            </a:r>
            <a:r>
              <a:rPr lang="fr-FR"/>
              <a:t> </a:t>
            </a:r>
            <a:r>
              <a:rPr lang="fr-FR"/>
              <a:t>consumption</a:t>
            </a:r>
            <a:r>
              <a:rPr lang="fr-FR"/>
              <a:t>, </a:t>
            </a:r>
            <a:r>
              <a:rPr lang="fr-FR"/>
              <a:t>primary</a:t>
            </a:r>
            <a:r>
              <a:rPr lang="fr-FR"/>
              <a:t> </a:t>
            </a:r>
            <a:r>
              <a:rPr lang="fr-FR"/>
              <a:t>energy</a:t>
            </a:r>
            <a:r>
              <a:rPr lang="fr-FR"/>
              <a:t> and </a:t>
            </a:r>
            <a:r>
              <a:rPr lang="fr-FR"/>
              <a:t>emitted</a:t>
            </a:r>
            <a:r>
              <a:rPr lang="fr-FR"/>
              <a:t> CO2 </a:t>
            </a:r>
            <a:r>
              <a:rPr lang="fr-FR"/>
              <a:t>required</a:t>
            </a:r>
            <a:r>
              <a:rPr lang="fr-FR"/>
              <a:t> for 1 kWh of </a:t>
            </a:r>
            <a:r>
              <a:rPr lang="fr-FR"/>
              <a:t>heating</a:t>
            </a:r>
            <a:r>
              <a:rPr lang="fr-FR"/>
              <a:t> in the </a:t>
            </a:r>
            <a:r>
              <a:rPr lang="fr-FR"/>
              <a:t>following</a:t>
            </a:r>
            <a:r>
              <a:rPr lang="fr-FR"/>
              <a:t> 3 situations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607783974" name="Image 2"/>
          <p:cNvPicPr>
            <a:picLocks noChangeAspect="1"/>
          </p:cNvPicPr>
          <p:nvPr/>
        </p:nvPicPr>
        <p:blipFill>
          <a:blip r:embed="rId3"/>
          <a:stretch/>
        </p:blipFill>
        <p:spPr bwMode="auto">
          <a:xfrm>
            <a:off x="4400569" y="1340767"/>
            <a:ext cx="2857500" cy="1838324"/>
          </a:xfrm>
          <a:prstGeom prst="rect">
            <a:avLst/>
          </a:prstGeom>
        </p:spPr>
      </p:pic>
      <p:sp>
        <p:nvSpPr>
          <p:cNvPr id="1766828011" name="ZoneTexte 3"/>
          <p:cNvSpPr txBox="1"/>
          <p:nvPr/>
        </p:nvSpPr>
        <p:spPr bwMode="auto">
          <a:xfrm>
            <a:off x="286706" y="1340767"/>
            <a:ext cx="1309841" cy="366119"/>
          </a:xfrm>
          <a:prstGeom prst="rect">
            <a:avLst/>
          </a:prstGeom>
          <a:noFill/>
        </p:spPr>
        <p:txBody>
          <a:bodyPr wrap="none" rtlCol="0">
            <a:spAutoFit/>
          </a:bodyPr>
          <a:lstStyle/>
          <a:p>
            <a:pPr>
              <a:defRPr/>
            </a:pPr>
            <a:r>
              <a:rPr lang="fr-FR"/>
              <a:t>Heat pumps</a:t>
            </a:r>
            <a:endParaRPr lang="fr-FR"/>
          </a:p>
        </p:txBody>
      </p:sp>
      <p:sp>
        <p:nvSpPr>
          <p:cNvPr id="1689726518" name="ZoneTexte 4"/>
          <p:cNvSpPr txBox="1"/>
          <p:nvPr/>
        </p:nvSpPr>
        <p:spPr bwMode="auto">
          <a:xfrm>
            <a:off x="839415" y="5445223"/>
            <a:ext cx="7622852" cy="991540"/>
          </a:xfrm>
          <a:prstGeom prst="rect">
            <a:avLst/>
          </a:prstGeom>
          <a:noFill/>
        </p:spPr>
        <p:txBody>
          <a:bodyPr wrap="none" lIns="0" tIns="0" rIns="0" bIns="0" rtlCol="0">
            <a:spAutoFit/>
          </a:bodyPr>
          <a:lstStyle/>
          <a:p>
            <a:pPr>
              <a:defRPr/>
            </a:pPr>
            <a:r>
              <a:rPr lang="fr-FR" sz="1600" b="0"/>
              <a:t>Coefficient of performance (heating mode)</a:t>
            </a:r>
            <a:endParaRPr/>
          </a:p>
          <a:p>
            <a:pPr>
              <a:defRPr/>
            </a:pPr>
            <a:endParaRPr lang="fr-FR" sz="1600" b="0"/>
          </a:p>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latin typeface="Cambria Math"/>
                        </a:rPr>
                        <m:t>𝐶𝑂𝑃</m:t>
                      </m:r>
                      <m:r>
                        <m:rPr/>
                        <a:rPr lang="fr-FR" sz="1600" b="0" i="1">
                          <a:latin typeface="Cambria Math"/>
                        </a:rPr>
                        <m:t>=</m:t>
                      </m:r>
                      <m:f>
                        <m:fPr>
                          <m:ctrlPr>
                            <a:rPr lang="fr-FR" sz="1600" b="0" i="1">
                              <a:latin typeface="Cambria Math"/>
                              <a:ea typeface="Cambria Math"/>
                              <a:cs typeface="Cambria Math"/>
                            </a:rPr>
                          </m:ctrlPr>
                        </m:fPr>
                        <m:num>
                          <m:r>
                            <m:rPr>
                              <m:nor m:val="on"/>
                            </m:rPr>
                            <a:rPr lang="fr-FR" sz="1600" b="0" i="0">
                              <a:latin typeface="Cambria Math"/>
                            </a:rPr>
                            <m:t>Puissance</m:t>
                          </m:r>
                          <m:r>
                            <m:rPr>
                              <m:nor m:val="on"/>
                            </m:rPr>
                            <a:rPr lang="fr-FR" sz="1600" b="0" i="0">
                              <a:latin typeface="Cambria Math"/>
                            </a:rPr>
                            <m:t> </m:t>
                          </m:r>
                          <m:r>
                            <m:rPr>
                              <m:nor m:val="on"/>
                            </m:rPr>
                            <a:rPr lang="fr-FR" sz="1600" b="0" i="0">
                              <a:latin typeface="Cambria Math"/>
                            </a:rPr>
                            <m:t>thermique</m:t>
                          </m:r>
                          <m:r>
                            <m:rPr>
                              <m:nor m:val="on"/>
                            </m:rPr>
                            <a:rPr lang="fr-FR" sz="1600" b="0" i="0">
                              <a:latin typeface="Cambria Math"/>
                            </a:rPr>
                            <m:t> </m:t>
                          </m:r>
                          <m:r>
                            <m:rPr>
                              <m:nor m:val="on"/>
                            </m:rPr>
                            <a:rPr lang="fr-FR" sz="1600" b="0" i="0">
                              <a:latin typeface="Cambria Math"/>
                            </a:rPr>
                            <m:t>au</m:t>
                          </m:r>
                          <m:r>
                            <m:rPr>
                              <m:nor m:val="on"/>
                            </m:rPr>
                            <a:rPr lang="fr-FR" sz="1600" b="0" i="0">
                              <a:latin typeface="Cambria Math"/>
                            </a:rPr>
                            <m:t> </m:t>
                          </m:r>
                          <m:r>
                            <m:rPr>
                              <m:nor m:val="on"/>
                            </m:rPr>
                            <a:rPr lang="fr-FR" sz="1600" b="0" i="0">
                              <a:latin typeface="Cambria Math"/>
                            </a:rPr>
                            <m:t>condenseur</m:t>
                          </m:r>
                          <m:r>
                            <m:rPr>
                              <m:nor m:val="on"/>
                            </m:rPr>
                            <a:rPr lang="fr-FR" sz="1600" b="0" i="0">
                              <a:latin typeface="Cambria Math"/>
                            </a:rPr>
                            <m:t> (</m:t>
                          </m:r>
                          <m:r>
                            <m:rPr>
                              <m:nor m:val="on"/>
                            </m:rPr>
                            <a:rPr lang="fr-FR" sz="1600" b="0" i="0">
                              <a:latin typeface="Cambria Math"/>
                            </a:rPr>
                            <m:t>chaleur</m:t>
                          </m:r>
                          <m:r>
                            <m:rPr>
                              <m:nor m:val="on"/>
                            </m:rPr>
                            <a:rPr lang="fr-FR" sz="1600" b="0" i="0">
                              <a:latin typeface="Cambria Math"/>
                            </a:rPr>
                            <m:t> </m:t>
                          </m:r>
                          <m:r>
                            <m:rPr>
                              <m:nor m:val="on"/>
                            </m:rPr>
                            <a:rPr lang="fr-FR" sz="1600" b="0" i="0">
                              <a:latin typeface="Cambria Math"/>
                            </a:rPr>
                            <m:t>restitu</m:t>
                          </m:r>
                          <m:r>
                            <m:rPr>
                              <m:nor m:val="on"/>
                            </m:rPr>
                            <a:rPr lang="fr-FR" sz="1600" b="0" i="0">
                              <a:latin typeface="Cambria Math"/>
                            </a:rPr>
                            <m:t>é</m:t>
                          </m:r>
                          <m:r>
                            <m:rPr>
                              <m:nor m:val="on"/>
                            </m:rPr>
                            <a:rPr lang="fr-FR" sz="1600" b="0" i="0">
                              <a:latin typeface="Cambria Math"/>
                            </a:rPr>
                            <m:t>e</m:t>
                          </m:r>
                          <m:r>
                            <m:rPr>
                              <m:nor m:val="on"/>
                            </m:rPr>
                            <a:rPr lang="fr-FR" sz="1600" b="0" i="0">
                              <a:latin typeface="Cambria Math"/>
                            </a:rPr>
                            <m:t> </m:t>
                          </m:r>
                          <m:r>
                            <m:rPr>
                              <m:nor m:val="on"/>
                            </m:rPr>
                            <a:rPr lang="fr-FR" sz="1600" b="0" i="0">
                              <a:latin typeface="Cambria Math"/>
                            </a:rPr>
                            <m:t>dans</m:t>
                          </m:r>
                          <m:r>
                            <m:rPr>
                              <m:nor m:val="on"/>
                            </m:rPr>
                            <a:rPr lang="fr-FR" sz="1600" b="0" i="0">
                              <a:latin typeface="Cambria Math"/>
                            </a:rPr>
                            <m:t> </m:t>
                          </m:r>
                          <m:r>
                            <m:rPr>
                              <m:nor m:val="on"/>
                            </m:rPr>
                            <a:rPr lang="fr-FR" sz="1600" b="0" i="0">
                              <a:latin typeface="Cambria Math"/>
                            </a:rPr>
                            <m:t>le</m:t>
                          </m:r>
                          <m:r>
                            <m:rPr>
                              <m:nor m:val="on"/>
                            </m:rPr>
                            <a:rPr lang="fr-FR" sz="1600" b="0" i="0">
                              <a:latin typeface="Cambria Math"/>
                            </a:rPr>
                            <m:t> </m:t>
                          </m:r>
                          <m:r>
                            <m:rPr>
                              <m:nor m:val="on"/>
                            </m:rPr>
                            <a:rPr lang="fr-FR" sz="1600" b="0" i="0">
                              <a:latin typeface="Cambria Math"/>
                            </a:rPr>
                            <m:t>b</m:t>
                          </m:r>
                          <m:r>
                            <m:rPr>
                              <m:nor m:val="on"/>
                            </m:rPr>
                            <a:rPr lang="fr-FR" sz="1600" b="0" i="0">
                              <a:latin typeface="Cambria Math"/>
                            </a:rPr>
                            <m:t>â</m:t>
                          </m:r>
                          <m:r>
                            <m:rPr>
                              <m:nor m:val="on"/>
                            </m:rPr>
                            <a:rPr lang="fr-FR" sz="1600" b="0" i="0">
                              <a:latin typeface="Cambria Math"/>
                            </a:rPr>
                            <m:t>timent</m:t>
                          </m:r>
                          <m:r>
                            <m:rPr>
                              <m:nor m:val="on"/>
                            </m:rPr>
                            <a:rPr lang="fr-FR" sz="1600" b="0" i="0">
                              <a:latin typeface="Cambria Math"/>
                            </a:rPr>
                            <m:t>)</m:t>
                          </m:r>
                        </m:num>
                        <m:den>
                          <m:r>
                            <m:rPr>
                              <m:nor m:val="on"/>
                            </m:rPr>
                            <a:rPr lang="fr-FR" sz="1600" b="0" i="0">
                              <a:latin typeface="Cambria Math"/>
                            </a:rPr>
                            <m:t>Puissance</m:t>
                          </m:r>
                          <m:r>
                            <m:rPr>
                              <m:nor m:val="on"/>
                            </m:rPr>
                            <a:rPr lang="fr-FR" sz="1600" b="0" i="0">
                              <a:latin typeface="Cambria Math"/>
                            </a:rPr>
                            <m:t> </m:t>
                          </m:r>
                          <m:r>
                            <m:rPr>
                              <m:nor m:val="on"/>
                            </m:rPr>
                            <a:rPr lang="fr-FR" sz="1600" b="0" i="0">
                              <a:latin typeface="Cambria Math"/>
                            </a:rPr>
                            <m:t>absorb</m:t>
                          </m:r>
                          <m:r>
                            <m:rPr>
                              <m:nor m:val="on"/>
                            </m:rPr>
                            <a:rPr lang="fr-FR" sz="1600" b="0" i="0">
                              <a:latin typeface="Cambria Math"/>
                            </a:rPr>
                            <m:t>é</m:t>
                          </m:r>
                          <m:r>
                            <m:rPr>
                              <m:nor m:val="on"/>
                            </m:rPr>
                            <a:rPr lang="fr-FR" sz="1600" b="0" i="0">
                              <a:latin typeface="Cambria Math"/>
                            </a:rPr>
                            <m:t>e</m:t>
                          </m:r>
                          <m:r>
                            <m:rPr>
                              <m:nor m:val="on"/>
                            </m:rPr>
                            <a:rPr lang="fr-FR" sz="1600" b="0" i="0">
                              <a:latin typeface="Cambria Math"/>
                            </a:rPr>
                            <m:t> </m:t>
                          </m:r>
                          <m:r>
                            <m:rPr>
                              <m:nor m:val="on"/>
                            </m:rPr>
                            <a:rPr lang="fr-FR" sz="1600" b="0" i="0">
                              <a:latin typeface="Cambria Math"/>
                            </a:rPr>
                            <m:t>par</m:t>
                          </m:r>
                          <m:r>
                            <m:rPr>
                              <m:nor m:val="on"/>
                            </m:rPr>
                            <a:rPr lang="fr-FR" sz="1600" b="0" i="0">
                              <a:latin typeface="Cambria Math"/>
                            </a:rPr>
                            <m:t> </m:t>
                          </m:r>
                          <m:r>
                            <m:rPr>
                              <m:nor m:val="on"/>
                            </m:rPr>
                            <a:rPr lang="fr-FR" sz="1600" b="0" i="0">
                              <a:latin typeface="Cambria Math"/>
                            </a:rPr>
                            <m:t>le</m:t>
                          </m:r>
                          <m:r>
                            <m:rPr>
                              <m:nor m:val="on"/>
                            </m:rPr>
                            <a:rPr lang="fr-FR" sz="1600" b="0" i="0">
                              <a:latin typeface="Cambria Math"/>
                            </a:rPr>
                            <m:t> </m:t>
                          </m:r>
                          <m:r>
                            <m:rPr>
                              <m:nor m:val="on"/>
                            </m:rPr>
                            <a:rPr lang="fr-FR" sz="1600" b="0" i="0">
                              <a:latin typeface="Cambria Math"/>
                            </a:rPr>
                            <m:t>compresseur</m:t>
                          </m:r>
                        </m:den>
                      </m:f>
                      <m:r>
                        <m:rPr/>
                        <a:rPr lang="fr-FR" sz="1600" b="0" i="1">
                          <a:latin typeface="Cambria Math"/>
                        </a:rPr>
                        <m:t>=</m:t>
                      </m:r>
                      <m:f>
                        <m:fPr>
                          <m:ctrlPr>
                            <a:rPr lang="fr-FR" sz="1600" b="0" i="1">
                              <a:latin typeface="Cambria Math"/>
                              <a:ea typeface="Cambria Math"/>
                              <a:cs typeface="Cambria Math"/>
                            </a:rPr>
                          </m:ctrlPr>
                        </m:fPr>
                        <m:num>
                          <m:r>
                            <m:rPr/>
                            <a:rPr lang="fr-FR" sz="1600" b="0" i="1">
                              <a:latin typeface="Cambria Math"/>
                            </a:rPr>
                            <m:t>𝑄</m:t>
                          </m:r>
                          <m:r>
                            <m:rPr/>
                            <a:rPr lang="fr-FR" sz="1600" b="0" i="1">
                              <a:latin typeface="Cambria Math"/>
                            </a:rPr>
                            <m:t>2</m:t>
                          </m:r>
                        </m:num>
                        <m:den>
                          <m:r>
                            <m:rPr/>
                            <a:rPr lang="fr-FR" sz="1600" b="0" i="1">
                              <a:latin typeface="Cambria Math"/>
                            </a:rPr>
                            <m:t>𝑊</m:t>
                          </m:r>
                        </m:den>
                      </m:f>
                    </m:oMath>
                  </m:oMathPara>
                </a14:m>
              </mc:Choice>
              <mc:Fallback/>
            </mc:AlternateContent>
            <a:endParaRPr lang="fr-FR" sz="1600"/>
          </a:p>
        </p:txBody>
      </p:sp>
      <p:pic>
        <p:nvPicPr>
          <p:cNvPr id="565815685" name="Image 5"/>
          <p:cNvPicPr>
            <a:picLocks noChangeAspect="1"/>
          </p:cNvPicPr>
          <p:nvPr/>
        </p:nvPicPr>
        <p:blipFill>
          <a:blip r:embed="rId4"/>
          <a:stretch/>
        </p:blipFill>
        <p:spPr bwMode="auto">
          <a:xfrm>
            <a:off x="8472264" y="1335899"/>
            <a:ext cx="2857500" cy="2381249"/>
          </a:xfrm>
          <a:prstGeom prst="rect">
            <a:avLst/>
          </a:prstGeom>
        </p:spPr>
      </p:pic>
      <p:sp>
        <p:nvSpPr>
          <p:cNvPr id="18068539" name="Rectangle 1"/>
          <p:cNvSpPr/>
          <p:nvPr/>
        </p:nvSpPr>
        <p:spPr bwMode="auto">
          <a:xfrm>
            <a:off x="589919" y="3660213"/>
            <a:ext cx="10885808" cy="1737720"/>
          </a:xfrm>
          <a:prstGeom prst="rect">
            <a:avLst/>
          </a:prstGeom>
        </p:spPr>
        <p:txBody>
          <a:bodyPr wrap="square">
            <a:spAutoFit/>
          </a:bodyPr>
          <a:lstStyle/>
          <a:p>
            <a:pPr marL="283879" indent="-283879">
              <a:buFont typeface="Arial"/>
              <a:buChar char="•"/>
              <a:defRPr/>
            </a:pPr>
            <a:r>
              <a:rPr lang="fr-FR" sz="1800" b="0" i="0" u="none" strike="noStrike" cap="none" spc="0">
                <a:solidFill>
                  <a:schemeClr val="tx1"/>
                </a:solidFill>
                <a:latin typeface="Calibri"/>
                <a:ea typeface="Calibri"/>
                <a:cs typeface="Calibri"/>
              </a:rPr>
              <a:t>A compressor circulates the gaseous refrigerant, increasing its</a:t>
            </a:r>
            <a:r>
              <a:rPr lang="fr-FR" sz="1800" b="0" i="0" u="none" strike="noStrike" cap="none" spc="0">
                <a:solidFill>
                  <a:schemeClr val="tx1"/>
                </a:solidFill>
                <a:latin typeface="Calibri"/>
                <a:ea typeface="Calibri"/>
                <a:cs typeface="Calibri"/>
              </a:rPr>
              <a:t> </a:t>
            </a:r>
            <a:r>
              <a:rPr lang="fr-FR" sz="1800" b="0" i="0" u="none" strike="noStrike" cap="none" spc="0">
                <a:solidFill>
                  <a:schemeClr val="tx1"/>
                </a:solidFill>
                <a:latin typeface="Calibri"/>
                <a:ea typeface="Calibri"/>
                <a:cs typeface="Calibri"/>
              </a:rPr>
              <a:t>pressure while heating it;</a:t>
            </a:r>
            <a:endParaRPr lang="fr-FR" sz="1800" b="0" i="0" u="none" strike="noStrike" cap="none" spc="0">
              <a:solidFill>
                <a:schemeClr val="tx1"/>
              </a:solidFill>
              <a:latin typeface="Calibri"/>
              <a:cs typeface="Calibri"/>
            </a:endParaRPr>
          </a:p>
          <a:p>
            <a:pPr marL="283879" indent="-283879">
              <a:buFont typeface="Arial"/>
              <a:buChar char="•"/>
              <a:defRPr/>
            </a:pPr>
            <a:r>
              <a:rPr lang="fr-FR" sz="1800" b="0" i="0" u="none" strike="noStrike" cap="none" spc="0">
                <a:solidFill>
                  <a:schemeClr val="tx1"/>
                </a:solidFill>
                <a:latin typeface="Calibri"/>
                <a:ea typeface="Calibri"/>
                <a:cs typeface="Calibri"/>
              </a:rPr>
              <a:t>In the condenser, the fluid changes to a liquid state, transferring its</a:t>
            </a:r>
            <a:r>
              <a:rPr lang="fr-FR" sz="1800" b="0" i="0" u="none" strike="noStrike" cap="none" spc="0">
                <a:solidFill>
                  <a:schemeClr val="tx1"/>
                </a:solidFill>
                <a:latin typeface="Calibri"/>
                <a:ea typeface="Calibri"/>
                <a:cs typeface="Calibri"/>
              </a:rPr>
              <a:t> </a:t>
            </a:r>
            <a:r>
              <a:rPr lang="fr-FR" sz="1800" b="0" i="0" u="none" strike="noStrike" cap="none" spc="0">
                <a:solidFill>
                  <a:schemeClr val="tx1"/>
                </a:solidFill>
                <a:latin typeface="Calibri"/>
                <a:ea typeface="Calibri"/>
                <a:cs typeface="Calibri"/>
              </a:rPr>
              <a:t>heat of vaporization to the environment to be heated in winter (or</a:t>
            </a:r>
            <a:r>
              <a:rPr/>
              <a:t> </a:t>
            </a:r>
            <a:r>
              <a:rPr lang="fr-FR" sz="1800" b="0" i="0" u="none" strike="noStrike" cap="none" spc="0">
                <a:solidFill>
                  <a:schemeClr val="tx1"/>
                </a:solidFill>
                <a:latin typeface="Calibri"/>
                <a:ea typeface="Calibri"/>
                <a:cs typeface="Calibri"/>
              </a:rPr>
              <a:t>to the outside in summer);</a:t>
            </a:r>
            <a:endParaRPr lang="fr-FR" sz="1800" b="0" i="0" u="none" strike="noStrike" cap="none" spc="0">
              <a:solidFill>
                <a:schemeClr val="tx1"/>
              </a:solidFill>
              <a:latin typeface="Calibri"/>
              <a:cs typeface="Calibri"/>
            </a:endParaRPr>
          </a:p>
          <a:p>
            <a:pPr marL="283879" indent="-283879">
              <a:buFont typeface="Arial"/>
              <a:buChar char="•"/>
              <a:defRPr/>
            </a:pPr>
            <a:r>
              <a:rPr lang="fr-FR" sz="1800" b="0" i="0" u="none" strike="noStrike" cap="none" spc="0">
                <a:solidFill>
                  <a:schemeClr val="tx1"/>
                </a:solidFill>
                <a:latin typeface="Calibri"/>
                <a:ea typeface="Calibri"/>
                <a:cs typeface="Calibri"/>
              </a:rPr>
              <a:t>The expander reduces the pressure and temperature of the fluid,</a:t>
            </a:r>
            <a:r>
              <a:rPr lang="fr-FR" sz="1800" b="0" i="0" u="none" strike="noStrike" cap="none" spc="0">
                <a:solidFill>
                  <a:schemeClr val="tx1"/>
                </a:solidFill>
                <a:latin typeface="Calibri"/>
                <a:ea typeface="Calibri"/>
                <a:cs typeface="Calibri"/>
              </a:rPr>
              <a:t> </a:t>
            </a:r>
            <a:r>
              <a:rPr lang="fr-FR" sz="1800" b="0" i="0" u="none" strike="noStrike" cap="none" spc="0">
                <a:solidFill>
                  <a:schemeClr val="tx1"/>
                </a:solidFill>
                <a:latin typeface="Calibri"/>
                <a:ea typeface="Calibri"/>
                <a:cs typeface="Calibri"/>
              </a:rPr>
              <a:t>which becomes a two-phase mixture;</a:t>
            </a:r>
            <a:endParaRPr lang="fr-FR" sz="1800" b="0" i="0" u="none" strike="noStrike" cap="none" spc="0">
              <a:solidFill>
                <a:schemeClr val="tx1"/>
              </a:solidFill>
              <a:latin typeface="Calibri"/>
              <a:cs typeface="Calibri"/>
            </a:endParaRPr>
          </a:p>
          <a:p>
            <a:pPr marL="283879" indent="-283879">
              <a:buFont typeface="Arial"/>
              <a:buChar char="•"/>
              <a:defRPr/>
            </a:pPr>
            <a:r>
              <a:rPr lang="fr-FR" sz="1800" b="0" i="0" u="none" strike="noStrike" cap="none" spc="0">
                <a:solidFill>
                  <a:schemeClr val="tx1"/>
                </a:solidFill>
                <a:latin typeface="Calibri"/>
                <a:ea typeface="Calibri"/>
                <a:cs typeface="Calibri"/>
              </a:rPr>
              <a:t>In the evaporator, the low-pressure fluid boils, recovering heat</a:t>
            </a:r>
            <a:r>
              <a:rPr lang="fr-FR" sz="1800" b="0" i="0" u="none" strike="noStrike" cap="none" spc="0">
                <a:solidFill>
                  <a:schemeClr val="tx1"/>
                </a:solidFill>
                <a:latin typeface="Calibri"/>
                <a:ea typeface="Calibri"/>
                <a:cs typeface="Calibri"/>
              </a:rPr>
              <a:t> </a:t>
            </a:r>
            <a:r>
              <a:rPr lang="fr-FR" sz="1800" b="0" i="0" u="none" strike="noStrike" cap="none" spc="0">
                <a:solidFill>
                  <a:schemeClr val="tx1"/>
                </a:solidFill>
                <a:latin typeface="Calibri"/>
                <a:ea typeface="Calibri"/>
                <a:cs typeface="Calibri"/>
              </a:rPr>
              <a:t>from the cold source (room to be cooled in summer, or outside in</a:t>
            </a:r>
            <a:r>
              <a:rPr/>
              <a:t> </a:t>
            </a:r>
            <a:r>
              <a:rPr lang="fr-FR" sz="1800" b="0" i="0" u="none" strike="noStrike" cap="none" spc="0">
                <a:solidFill>
                  <a:schemeClr val="tx1"/>
                </a:solidFill>
                <a:latin typeface="Calibri"/>
                <a:ea typeface="Calibri"/>
                <a:cs typeface="Calibri"/>
              </a:rPr>
              <a:t>winter)</a:t>
            </a:r>
            <a:endParaRPr lang="fr-FR" sz="1800" b="0" i="0" u="none" strike="noStrike" cap="none" spc="0">
              <a:solidFill>
                <a:schemeClr val="tx1"/>
              </a:solidFill>
              <a:latin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2543227" name="ZoneTexte 3"/>
          <p:cNvSpPr txBox="1"/>
          <p:nvPr/>
        </p:nvSpPr>
        <p:spPr bwMode="auto">
          <a:xfrm>
            <a:off x="286706" y="1340767"/>
            <a:ext cx="1309841" cy="366119"/>
          </a:xfrm>
          <a:prstGeom prst="rect">
            <a:avLst/>
          </a:prstGeom>
          <a:noFill/>
        </p:spPr>
        <p:txBody>
          <a:bodyPr wrap="none" rtlCol="0">
            <a:spAutoFit/>
          </a:bodyPr>
          <a:lstStyle/>
          <a:p>
            <a:pPr>
              <a:defRPr/>
            </a:pPr>
            <a:r>
              <a:rPr lang="fr-FR"/>
              <a:t>Heat pumps</a:t>
            </a:r>
            <a:endParaRPr lang="fr-FR"/>
          </a:p>
        </p:txBody>
      </p:sp>
      <p:pic>
        <p:nvPicPr>
          <p:cNvPr id="1286530060" name="Image 5"/>
          <p:cNvPicPr>
            <a:picLocks noChangeAspect="1"/>
          </p:cNvPicPr>
          <p:nvPr/>
        </p:nvPicPr>
        <p:blipFill>
          <a:blip r:embed="rId3"/>
          <a:stretch/>
        </p:blipFill>
        <p:spPr bwMode="auto">
          <a:xfrm>
            <a:off x="8472264" y="1335899"/>
            <a:ext cx="2857500" cy="2381249"/>
          </a:xfrm>
          <a:prstGeom prst="rect">
            <a:avLst/>
          </a:prstGeom>
        </p:spPr>
      </p:pic>
      <p:pic>
        <p:nvPicPr>
          <p:cNvPr id="939090173" name="Image 6"/>
          <p:cNvPicPr>
            <a:picLocks noChangeAspect="1"/>
          </p:cNvPicPr>
          <p:nvPr/>
        </p:nvPicPr>
        <p:blipFill>
          <a:blip r:embed="rId4"/>
          <a:stretch/>
        </p:blipFill>
        <p:spPr bwMode="auto">
          <a:xfrm>
            <a:off x="4439815" y="1346108"/>
            <a:ext cx="2857500" cy="1838324"/>
          </a:xfrm>
          <a:prstGeom prst="rect">
            <a:avLst/>
          </a:prstGeom>
        </p:spPr>
      </p:pic>
      <p:sp>
        <p:nvSpPr>
          <p:cNvPr id="685650915" name="ZoneTexte 4"/>
          <p:cNvSpPr txBox="1"/>
          <p:nvPr/>
        </p:nvSpPr>
        <p:spPr bwMode="auto">
          <a:xfrm>
            <a:off x="5209218" y="4000653"/>
            <a:ext cx="2752300" cy="1962577"/>
          </a:xfrm>
          <a:prstGeom prst="rect">
            <a:avLst/>
          </a:prstGeom>
          <a:noFill/>
        </p:spPr>
        <p:txBody>
          <a:bodyPr wrap="none" rtlCol="0">
            <a:spAutoFit/>
          </a:bodyPr>
          <a:lstStyle/>
          <a:p>
            <a:pPr>
              <a:defRPr/>
            </a:pPr>
            <a:r>
              <a:rPr lang="fr-FR"/>
              <a:t>Coefficient of performance:</a:t>
            </a:r>
            <a:endParaRPr/>
          </a:p>
          <a:p>
            <a:pPr>
              <a:defRPr/>
            </a:pPr>
            <mc:AlternateContent xmlns:mc="http://schemas.openxmlformats.org/markup-compatibility/2006" xmlns:m="http://schemas.openxmlformats.org/officeDocument/2006/math">
              <mc:Choice xmlns:a14="http://schemas.microsoft.com/office/drawing/2010/main" Requires="a14">
                <a14:m>
                  <m:oMathPara>
                    <m:oMathParaPr/>
                    <m:oMath>
                      <m:r>
                        <m:rPr>
                          <m:nor m:val="on"/>
                        </m:rPr>
                        <a:rPr lang="fr-FR" b="0" i="0">
                          <a:latin typeface="Cambria Math"/>
                        </a:rPr>
                        <m:t>COP</m:t>
                      </m:r>
                      <m:r>
                        <m:rPr/>
                        <a:rPr lang="fr-FR" b="0" i="1">
                          <a:latin typeface="Cambria Math"/>
                        </a:rPr>
                        <m:t>=</m:t>
                      </m:r>
                      <m:f>
                        <m:fPr>
                          <m:ctrlPr>
                            <a:rPr lang="fr-FR" b="0" i="1">
                              <a:latin typeface="Cambria Math"/>
                              <a:ea typeface="Cambria Math"/>
                              <a:cs typeface="Cambria Math"/>
                            </a:rPr>
                          </m:ctrlPr>
                        </m:fPr>
                        <m:num>
                          <m:r>
                            <m:rPr/>
                            <a:rPr lang="fr-FR" b="0" i="1">
                              <a:latin typeface="Cambria Math"/>
                            </a:rPr>
                            <m:t>|</m:t>
                          </m:r>
                          <m:r>
                            <m:rPr/>
                            <a:rPr lang="fr-FR" b="0" i="1">
                              <a:latin typeface="Cambria Math"/>
                            </a:rPr>
                            <m:t>𝑄</m:t>
                          </m:r>
                          <m:r>
                            <m:rPr/>
                            <a:rPr lang="fr-FR" b="0" i="1">
                              <a:latin typeface="Cambria Math"/>
                            </a:rPr>
                            <m:t>|</m:t>
                          </m:r>
                        </m:num>
                        <m:den>
                          <m:r>
                            <m:rPr/>
                            <a:rPr lang="fr-FR" b="0" i="1">
                              <a:latin typeface="Cambria Math"/>
                            </a:rPr>
                            <m:t>𝑊</m:t>
                          </m:r>
                        </m:den>
                      </m:f>
                      <m:r>
                        <m:rPr/>
                        <a:rPr lang="fr-FR" b="0" i="1">
                          <a:latin typeface="Cambria Math"/>
                        </a:rPr>
                        <m:t>≈3</m:t>
                      </m:r>
                    </m:oMath>
                  </m:oMathPara>
                </a14:m>
              </mc:Choice>
              <mc:Fallback/>
            </mc:AlternateContent>
            <a:endParaRPr lang="fr-FR" b="0" i="1">
              <a:latin typeface="Cambria Math"/>
            </a:endParaRPr>
          </a:p>
          <a:p>
            <a:pPr>
              <a:defRPr/>
            </a:pPr>
            <mc:AlternateContent xmlns:mc="http://schemas.openxmlformats.org/markup-compatibility/2006" xmlns:m="http://schemas.openxmlformats.org/officeDocument/2006/math">
              <mc:Choice xmlns:a14="http://schemas.microsoft.com/office/drawing/2010/main" Requires="a14">
                <a14:m>
                  <m:oMathPara>
                    <m:oMathParaPr/>
                    <m:oMath>
                      <m:r>
                        <m:rPr>
                          <m:nor m:val="on"/>
                        </m:rPr>
                        <a:rPr lang="fr-FR" b="0" i="0">
                          <a:latin typeface="Cambria Math"/>
                        </a:rPr>
                        <m:t>CO</m:t>
                      </m:r>
                      <m:sSub>
                        <m:sSubPr>
                          <m:ctrlPr>
                            <a:rPr lang="fr-FR" b="0" i="1">
                              <a:latin typeface="Cambria Math"/>
                              <a:ea typeface="Cambria Math"/>
                              <a:cs typeface="Cambria Math"/>
                            </a:rPr>
                          </m:ctrlPr>
                        </m:sSubPr>
                        <m:e>
                          <m:r>
                            <m:rPr>
                              <m:nor m:val="on"/>
                            </m:rPr>
                            <a:rPr lang="fr-FR" b="0" i="0">
                              <a:latin typeface="Cambria Math"/>
                            </a:rPr>
                            <m:t>P</m:t>
                          </m:r>
                        </m:e>
                        <m:sub>
                          <m:r>
                            <m:rPr>
                              <m:nor m:val="on"/>
                            </m:rPr>
                            <a:rPr lang="fr-FR" b="0" i="0">
                              <a:latin typeface="Cambria Math"/>
                            </a:rPr>
                            <m:t>cooling</m:t>
                          </m:r>
                        </m:sub>
                      </m:sSub>
                      <m:r>
                        <m:rPr/>
                        <a:rPr lang="fr-FR" b="0" i="1">
                          <a:latin typeface="Cambria Math"/>
                        </a:rPr>
                        <m:t>≤</m:t>
                      </m:r>
                      <m:f>
                        <m:fPr>
                          <m:ctrlPr>
                            <a:rPr lang="fr-FR" b="0" i="1">
                              <a:latin typeface="Cambria Math"/>
                              <a:ea typeface="Cambria Math"/>
                              <a:cs typeface="Cambria Math"/>
                            </a:rPr>
                          </m:ctrlPr>
                        </m:fPr>
                        <m:num>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𝑐</m:t>
                              </m:r>
                            </m:sub>
                          </m:sSub>
                        </m:num>
                        <m:den>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h</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𝑐</m:t>
                              </m:r>
                            </m:sub>
                          </m:sSub>
                        </m:den>
                      </m:f>
                    </m:oMath>
                  </m:oMathPara>
                </a14:m>
              </mc:Choice>
              <mc:Fallback/>
            </mc:AlternateContent>
            <a:endParaRPr lang="fr-FR"/>
          </a:p>
          <a:p>
            <a:pPr>
              <a:defRPr/>
            </a:pPr>
            <mc:AlternateContent xmlns:mc="http://schemas.openxmlformats.org/markup-compatibility/2006" xmlns:m="http://schemas.openxmlformats.org/officeDocument/2006/math">
              <mc:Choice xmlns:a14="http://schemas.microsoft.com/office/drawing/2010/main" Requires="a14">
                <a14:m>
                  <m:oMathPara>
                    <m:oMathParaPr/>
                    <m:oMath>
                      <m:r>
                        <m:rPr>
                          <m:nor m:val="on"/>
                        </m:rPr>
                        <a:rPr lang="fr-FR">
                          <a:latin typeface="Cambria Math"/>
                        </a:rPr>
                        <m:t>CO</m:t>
                      </m:r>
                      <m:sSub>
                        <m:sSubPr>
                          <m:ctrlPr>
                            <a:rPr lang="fr-FR" i="1">
                              <a:latin typeface="Cambria Math"/>
                              <a:ea typeface="Cambria Math"/>
                              <a:cs typeface="Cambria Math"/>
                            </a:rPr>
                          </m:ctrlPr>
                        </m:sSubPr>
                        <m:e>
                          <m:r>
                            <m:rPr>
                              <m:nor m:val="on"/>
                            </m:rPr>
                            <a:rPr lang="fr-FR">
                              <a:latin typeface="Cambria Math"/>
                            </a:rPr>
                            <m:t>P</m:t>
                          </m:r>
                        </m:e>
                        <m:sub>
                          <m:r>
                            <m:rPr>
                              <m:nor m:val="on"/>
                            </m:rPr>
                            <a:rPr lang="fr-FR" b="0" i="0">
                              <a:latin typeface="Cambria Math"/>
                            </a:rPr>
                            <m:t>heating</m:t>
                          </m:r>
                        </m:sub>
                      </m:sSub>
                      <m:r>
                        <m:rPr/>
                        <a:rPr lang="fr-FR" i="1">
                          <a:latin typeface="Cambria Math"/>
                        </a:rPr>
                        <m:t>≤</m:t>
                      </m:r>
                      <m:f>
                        <m:fPr>
                          <m:ctrlPr>
                            <a:rPr lang="fr-FR" i="1">
                              <a:latin typeface="Cambria Math"/>
                              <a:ea typeface="Cambria Math"/>
                              <a:cs typeface="Cambria Math"/>
                            </a:rPr>
                          </m:ctrlPr>
                        </m:fPr>
                        <m:num>
                          <m:sSub>
                            <m:sSubPr>
                              <m:ctrlPr>
                                <a:rPr lang="fr-FR" i="1">
                                  <a:latin typeface="Cambria Math"/>
                                  <a:ea typeface="Cambria Math"/>
                                  <a:cs typeface="Cambria Math"/>
                                </a:rPr>
                              </m:ctrlPr>
                            </m:sSubPr>
                            <m:e>
                              <m:r>
                                <m:rPr/>
                                <a:rPr lang="fr-FR" i="1">
                                  <a:latin typeface="Cambria Math"/>
                                </a:rPr>
                                <m:t>𝑇</m:t>
                              </m:r>
                            </m:e>
                            <m:sub>
                              <m:r>
                                <m:rPr/>
                                <a:rPr lang="fr-FR" b="0" i="1">
                                  <a:latin typeface="Cambria Math"/>
                                </a:rPr>
                                <m:t>h</m:t>
                              </m:r>
                            </m:sub>
                          </m:sSub>
                        </m:num>
                        <m:den>
                          <m:sSub>
                            <m:sSubPr>
                              <m:ctrlPr>
                                <a:rPr lang="fr-FR" i="1">
                                  <a:latin typeface="Cambria Math"/>
                                  <a:ea typeface="Cambria Math"/>
                                  <a:cs typeface="Cambria Math"/>
                                </a:rPr>
                              </m:ctrlPr>
                            </m:sSubPr>
                            <m:e>
                              <m:r>
                                <m:rPr/>
                                <a:rPr lang="fr-FR" i="1">
                                  <a:latin typeface="Cambria Math"/>
                                </a:rPr>
                                <m:t>𝑇</m:t>
                              </m:r>
                            </m:e>
                            <m:sub>
                              <m:r>
                                <m:rPr/>
                                <a:rPr lang="fr-FR" i="1">
                                  <a:latin typeface="Cambria Math"/>
                                </a:rPr>
                                <m:t>h</m:t>
                              </m:r>
                            </m:sub>
                          </m:sSub>
                          <m:r>
                            <m:rPr/>
                            <a:rPr lang="fr-FR" i="1">
                              <a:latin typeface="Cambria Math"/>
                            </a:rPr>
                            <m:t>−</m:t>
                          </m:r>
                          <m:sSub>
                            <m:sSubPr>
                              <m:ctrlPr>
                                <a:rPr lang="fr-FR" i="1">
                                  <a:latin typeface="Cambria Math"/>
                                  <a:ea typeface="Cambria Math"/>
                                  <a:cs typeface="Cambria Math"/>
                                </a:rPr>
                              </m:ctrlPr>
                            </m:sSubPr>
                            <m:e>
                              <m:r>
                                <m:rPr/>
                                <a:rPr lang="fr-FR" i="1">
                                  <a:latin typeface="Cambria Math"/>
                                </a:rPr>
                                <m:t>𝑇</m:t>
                              </m:r>
                            </m:e>
                            <m:sub>
                              <m:r>
                                <m:rPr/>
                                <a:rPr lang="fr-FR" i="1">
                                  <a:latin typeface="Cambria Math"/>
                                </a:rPr>
                                <m:t>𝑐</m:t>
                              </m:r>
                            </m:sub>
                          </m:sSub>
                        </m:den>
                      </m:f>
                    </m:oMath>
                  </m:oMathPara>
                </a14:m>
              </mc:Choice>
              <mc:Fallback/>
            </mc:AlternateContent>
            <a:endParaRPr lang="fr-FR"/>
          </a:p>
        </p:txBody>
      </p:sp>
      <p:sp>
        <p:nvSpPr>
          <p:cNvPr id="1184775203" name="ZoneTexte 10"/>
          <p:cNvSpPr txBox="1"/>
          <p:nvPr/>
        </p:nvSpPr>
        <p:spPr bwMode="auto">
          <a:xfrm>
            <a:off x="3109810" y="4938742"/>
            <a:ext cx="2144041" cy="335639"/>
          </a:xfrm>
          <a:prstGeom prst="rect">
            <a:avLst/>
          </a:prstGeom>
          <a:noFill/>
        </p:spPr>
        <p:txBody>
          <a:bodyPr wrap="none" rtlCol="0">
            <a:spAutoFit/>
          </a:bodyPr>
          <a:lstStyle/>
          <a:p>
            <a:pPr>
              <a:defRPr/>
            </a:pPr>
            <a:r>
              <a:rPr lang="fr-FR" sz="1600"/>
              <a:t>Theoretical</a:t>
            </a:r>
            <a:r>
              <a:rPr lang="fr-FR" sz="1600"/>
              <a:t> </a:t>
            </a:r>
            <a:r>
              <a:rPr lang="fr-FR" sz="1600"/>
              <a:t>boundaries</a:t>
            </a:r>
            <a:r>
              <a:rPr lang="fr-FR" sz="1600"/>
              <a:t>:</a:t>
            </a:r>
            <a:endParaRPr lang="fr-FR" sz="1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0258140" name="Image 1"/>
          <p:cNvPicPr>
            <a:picLocks noChangeAspect="1"/>
          </p:cNvPicPr>
          <p:nvPr/>
        </p:nvPicPr>
        <p:blipFill>
          <a:blip r:embed="rId3">
            <a:extLst>
              <a:ext uri="{96DAC541-7B7A-43D3-8B79-37D633B846F1}">
                <asvg:svgBlip xmlns:asvg="http://schemas.microsoft.com/office/drawing/2016/SVG/main" r:embed="rId4"/>
              </a:ext>
            </a:extLst>
          </a:blip>
          <a:stretch/>
        </p:blipFill>
        <p:spPr bwMode="auto">
          <a:xfrm>
            <a:off x="2999655" y="1196751"/>
            <a:ext cx="5838265" cy="4968551"/>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14165297" name="ZoneTexte 1"/>
          <p:cNvSpPr txBox="1"/>
          <p:nvPr/>
        </p:nvSpPr>
        <p:spPr bwMode="auto">
          <a:xfrm>
            <a:off x="191343" y="404663"/>
            <a:ext cx="1675138" cy="369331"/>
          </a:xfrm>
          <a:prstGeom prst="rect">
            <a:avLst/>
          </a:prstGeom>
          <a:noFill/>
        </p:spPr>
        <p:txBody>
          <a:bodyPr wrap="none" rtlCol="0">
            <a:spAutoFit/>
          </a:bodyPr>
          <a:lstStyle/>
          <a:p>
            <a:pPr>
              <a:defRPr/>
            </a:pPr>
            <a:r>
              <a:rPr lang="fr-FR"/>
              <a:t>Air </a:t>
            </a:r>
            <a:r>
              <a:rPr lang="fr-FR"/>
              <a:t>conditioning</a:t>
            </a:r>
            <a:endParaRPr lang="fr-FR"/>
          </a:p>
        </p:txBody>
      </p:sp>
      <p:pic>
        <p:nvPicPr>
          <p:cNvPr id="1105137040" name="Image 2"/>
          <p:cNvPicPr>
            <a:picLocks noChangeAspect="1"/>
          </p:cNvPicPr>
          <p:nvPr/>
        </p:nvPicPr>
        <p:blipFill>
          <a:blip r:embed="rId3"/>
          <a:stretch/>
        </p:blipFill>
        <p:spPr bwMode="auto">
          <a:xfrm>
            <a:off x="2070374" y="610733"/>
            <a:ext cx="8280919" cy="2870299"/>
          </a:xfrm>
          <a:prstGeom prst="rect">
            <a:avLst/>
          </a:prstGeom>
        </p:spPr>
      </p:pic>
      <p:pic>
        <p:nvPicPr>
          <p:cNvPr id="1287811327" name="Image 3"/>
          <p:cNvPicPr>
            <a:picLocks noChangeAspect="1"/>
          </p:cNvPicPr>
          <p:nvPr/>
        </p:nvPicPr>
        <p:blipFill>
          <a:blip r:embed="rId4"/>
          <a:stretch/>
        </p:blipFill>
        <p:spPr bwMode="auto">
          <a:xfrm>
            <a:off x="2063552" y="3789038"/>
            <a:ext cx="8280919" cy="289125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989801929" name="Image 1"/>
          <p:cNvPicPr>
            <a:picLocks noChangeAspect="1"/>
          </p:cNvPicPr>
          <p:nvPr/>
        </p:nvPicPr>
        <p:blipFill>
          <a:blip r:embed="rId3"/>
          <a:stretch/>
        </p:blipFill>
        <p:spPr bwMode="auto">
          <a:xfrm>
            <a:off x="3719734" y="3717031"/>
            <a:ext cx="5083376" cy="2821914"/>
          </a:xfrm>
          <a:prstGeom prst="rect">
            <a:avLst/>
          </a:prstGeom>
        </p:spPr>
      </p:pic>
      <p:sp>
        <p:nvSpPr>
          <p:cNvPr id="2123023568" name="ZoneTexte 2"/>
          <p:cNvSpPr txBox="1"/>
          <p:nvPr/>
        </p:nvSpPr>
        <p:spPr bwMode="auto">
          <a:xfrm>
            <a:off x="551383" y="1268759"/>
            <a:ext cx="2327559" cy="369331"/>
          </a:xfrm>
          <a:prstGeom prst="rect">
            <a:avLst/>
          </a:prstGeom>
          <a:noFill/>
        </p:spPr>
        <p:txBody>
          <a:bodyPr wrap="none" rtlCol="0">
            <a:spAutoFit/>
          </a:bodyPr>
          <a:lstStyle/>
          <a:p>
            <a:pPr marL="285750" indent="-285750">
              <a:buFont typeface="Arial"/>
              <a:buChar char="•"/>
              <a:defRPr/>
            </a:pPr>
            <a:r>
              <a:rPr lang="fr-FR"/>
              <a:t>Geothermal</a:t>
            </a:r>
            <a:r>
              <a:rPr lang="fr-FR"/>
              <a:t> </a:t>
            </a:r>
            <a:r>
              <a:rPr lang="fr-FR"/>
              <a:t>cooling</a:t>
            </a:r>
            <a:endParaRPr lang="fr-FR"/>
          </a:p>
        </p:txBody>
      </p:sp>
      <p:pic>
        <p:nvPicPr>
          <p:cNvPr id="1806538403" name="Image 4"/>
          <p:cNvPicPr>
            <a:picLocks noChangeAspect="1"/>
          </p:cNvPicPr>
          <p:nvPr/>
        </p:nvPicPr>
        <p:blipFill>
          <a:blip r:embed="rId4"/>
          <a:stretch/>
        </p:blipFill>
        <p:spPr bwMode="auto">
          <a:xfrm>
            <a:off x="2279575" y="1671267"/>
            <a:ext cx="7531648" cy="188623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08889666" name="ZoneTexte 2"/>
          <p:cNvSpPr txBox="1"/>
          <p:nvPr/>
        </p:nvSpPr>
        <p:spPr bwMode="auto">
          <a:xfrm>
            <a:off x="479376" y="1196751"/>
            <a:ext cx="10295062" cy="369331"/>
          </a:xfrm>
          <a:prstGeom prst="rect">
            <a:avLst/>
          </a:prstGeom>
          <a:noFill/>
        </p:spPr>
        <p:txBody>
          <a:bodyPr wrap="none" rtlCol="0">
            <a:spAutoFit/>
          </a:bodyPr>
          <a:lstStyle/>
          <a:p>
            <a:pPr>
              <a:defRPr/>
            </a:pPr>
            <a:r>
              <a:rPr lang="fr-FR"/>
              <a:t>Absorption </a:t>
            </a:r>
            <a:r>
              <a:rPr lang="fr-FR"/>
              <a:t>refrigeration</a:t>
            </a:r>
            <a:r>
              <a:rPr lang="fr-FR"/>
              <a:t>: the </a:t>
            </a:r>
            <a:r>
              <a:rPr lang="fr-FR"/>
              <a:t>gas</a:t>
            </a:r>
            <a:r>
              <a:rPr lang="fr-FR"/>
              <a:t>-to-</a:t>
            </a:r>
            <a:r>
              <a:rPr lang="fr-FR"/>
              <a:t>liquid</a:t>
            </a:r>
            <a:r>
              <a:rPr lang="fr-FR"/>
              <a:t> transformation </a:t>
            </a:r>
            <a:r>
              <a:rPr lang="fr-FR"/>
              <a:t>is</a:t>
            </a:r>
            <a:r>
              <a:rPr lang="fr-FR"/>
              <a:t> </a:t>
            </a:r>
            <a:r>
              <a:rPr lang="fr-FR"/>
              <a:t>powered</a:t>
            </a:r>
            <a:r>
              <a:rPr lang="fr-FR"/>
              <a:t> by </a:t>
            </a:r>
            <a:r>
              <a:rPr lang="fr-FR"/>
              <a:t>heat</a:t>
            </a:r>
            <a:r>
              <a:rPr lang="fr-FR"/>
              <a:t> input </a:t>
            </a:r>
            <a:r>
              <a:rPr lang="fr-FR"/>
              <a:t>rather</a:t>
            </a:r>
            <a:r>
              <a:rPr lang="fr-FR"/>
              <a:t> </a:t>
            </a:r>
            <a:r>
              <a:rPr lang="fr-FR"/>
              <a:t>than</a:t>
            </a:r>
            <a:r>
              <a:rPr lang="fr-FR"/>
              <a:t> a </a:t>
            </a:r>
            <a:r>
              <a:rPr lang="fr-FR"/>
              <a:t>compressor</a:t>
            </a:r>
            <a:endParaRPr lang="fr-FR"/>
          </a:p>
        </p:txBody>
      </p:sp>
      <p:pic>
        <p:nvPicPr>
          <p:cNvPr id="1137765379" name="Image 1"/>
          <p:cNvPicPr>
            <a:picLocks noChangeAspect="1"/>
          </p:cNvPicPr>
          <p:nvPr/>
        </p:nvPicPr>
        <p:blipFill>
          <a:blip r:embed="rId3"/>
          <a:stretch/>
        </p:blipFill>
        <p:spPr bwMode="auto">
          <a:xfrm>
            <a:off x="7927437" y="1988839"/>
            <a:ext cx="3676649" cy="1676399"/>
          </a:xfrm>
          <a:prstGeom prst="rect">
            <a:avLst/>
          </a:prstGeom>
        </p:spPr>
      </p:pic>
      <p:pic>
        <p:nvPicPr>
          <p:cNvPr id="113322940" name="Image 4"/>
          <p:cNvPicPr>
            <a:picLocks noChangeAspect="1"/>
          </p:cNvPicPr>
          <p:nvPr/>
        </p:nvPicPr>
        <p:blipFill>
          <a:blip r:embed="rId4"/>
          <a:stretch/>
        </p:blipFill>
        <p:spPr bwMode="auto">
          <a:xfrm>
            <a:off x="8060559" y="4659261"/>
            <a:ext cx="3590924" cy="1866899"/>
          </a:xfrm>
          <a:prstGeom prst="rect">
            <a:avLst/>
          </a:prstGeom>
        </p:spPr>
      </p:pic>
      <p:pic>
        <p:nvPicPr>
          <p:cNvPr id="191956670" name="Image 8"/>
          <p:cNvPicPr>
            <a:picLocks noChangeAspect="1"/>
          </p:cNvPicPr>
          <p:nvPr/>
        </p:nvPicPr>
        <p:blipFill>
          <a:blip r:embed="rId5"/>
          <a:stretch/>
        </p:blipFill>
        <p:spPr bwMode="auto">
          <a:xfrm>
            <a:off x="1559495" y="2079326"/>
            <a:ext cx="3714750" cy="3171825"/>
          </a:xfrm>
          <a:prstGeom prst="rect">
            <a:avLst/>
          </a:prstGeom>
        </p:spPr>
      </p:pic>
      <p:sp>
        <p:nvSpPr>
          <p:cNvPr id="2085834306" name="Rectangle 9"/>
          <p:cNvSpPr/>
          <p:nvPr/>
        </p:nvSpPr>
        <p:spPr bwMode="auto">
          <a:xfrm>
            <a:off x="335359" y="6181615"/>
            <a:ext cx="7704856" cy="276998"/>
          </a:xfrm>
          <a:prstGeom prst="rect">
            <a:avLst/>
          </a:prstGeom>
        </p:spPr>
        <p:txBody>
          <a:bodyPr wrap="square">
            <a:spAutoFit/>
          </a:bodyPr>
          <a:lstStyle/>
          <a:p>
            <a:pPr>
              <a:defRPr/>
            </a:pPr>
            <a:r>
              <a:rPr lang="fr-FR" sz="1200"/>
              <a:t>https://energieplus-lesite.be/techniques/climatisation8/production-de-froid/machine-frigorifique-a-ab-adsorption/</a:t>
            </a:r>
            <a:endParaRPr/>
          </a:p>
        </p:txBody>
      </p:sp>
      <p:sp>
        <p:nvSpPr>
          <p:cNvPr id="554970752" name="Rectangle 10"/>
          <p:cNvSpPr/>
          <p:nvPr/>
        </p:nvSpPr>
        <p:spPr bwMode="auto">
          <a:xfrm>
            <a:off x="7927437" y="3959888"/>
            <a:ext cx="3857166" cy="461664"/>
          </a:xfrm>
          <a:prstGeom prst="rect">
            <a:avLst/>
          </a:prstGeom>
        </p:spPr>
        <p:txBody>
          <a:bodyPr wrap="square">
            <a:spAutoFit/>
          </a:bodyPr>
          <a:lstStyle/>
          <a:p>
            <a:pPr>
              <a:defRPr/>
            </a:pPr>
            <a:r>
              <a:rPr lang="fr-FR" sz="1200"/>
              <a:t>Comparison</a:t>
            </a:r>
            <a:r>
              <a:rPr lang="fr-FR" sz="1200"/>
              <a:t> </a:t>
            </a:r>
            <a:r>
              <a:rPr lang="fr-FR" sz="1200"/>
              <a:t>between</a:t>
            </a:r>
            <a:r>
              <a:rPr lang="fr-FR" sz="1200"/>
              <a:t> </a:t>
            </a:r>
            <a:r>
              <a:rPr lang="fr-FR" sz="1200"/>
              <a:t>traditional</a:t>
            </a:r>
            <a:r>
              <a:rPr lang="fr-FR" sz="1200"/>
              <a:t> </a:t>
            </a:r>
            <a:r>
              <a:rPr lang="fr-FR" sz="1200"/>
              <a:t>vapor</a:t>
            </a:r>
            <a:r>
              <a:rPr lang="fr-FR" sz="1200"/>
              <a:t>-compression </a:t>
            </a:r>
            <a:r>
              <a:rPr lang="fr-FR" sz="1200"/>
              <a:t>refrigeration</a:t>
            </a:r>
            <a:r>
              <a:rPr lang="fr-FR" sz="1200"/>
              <a:t> (</a:t>
            </a:r>
            <a:r>
              <a:rPr lang="fr-FR" sz="1200"/>
              <a:t>above</a:t>
            </a:r>
            <a:r>
              <a:rPr lang="fr-FR" sz="1200"/>
              <a:t>) and absorption </a:t>
            </a:r>
            <a:r>
              <a:rPr lang="fr-FR" sz="1200"/>
              <a:t>refrigeration</a:t>
            </a:r>
            <a:r>
              <a:rPr lang="fr-FR" sz="1200"/>
              <a:t> (</a:t>
            </a:r>
            <a:r>
              <a:rPr lang="fr-FR" sz="1200"/>
              <a:t>below</a:t>
            </a:r>
            <a:r>
              <a:rPr lang="fr-FR" sz="1200"/>
              <a:t>)</a:t>
            </a:r>
            <a:endParaRPr lang="fr-FR" sz="1200"/>
          </a:p>
        </p:txBody>
      </p:sp>
      <p:sp>
        <p:nvSpPr>
          <p:cNvPr id="127457885" name="ZoneTexte 11"/>
          <p:cNvSpPr txBox="1"/>
          <p:nvPr/>
        </p:nvSpPr>
        <p:spPr bwMode="auto">
          <a:xfrm>
            <a:off x="2567607" y="5386613"/>
            <a:ext cx="1874165" cy="659539"/>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m:nor m:val="on"/>
                        </m:rPr>
                        <a:rPr lang="fr-FR" b="0" i="0">
                          <a:latin typeface="Cambria Math"/>
                        </a:rPr>
                        <m:t>COP</m:t>
                      </m:r>
                      <m:r>
                        <m:rPr/>
                        <a:rPr lang="fr-FR" b="0" i="1">
                          <a:latin typeface="Cambria Math"/>
                        </a:rPr>
                        <m:t>=</m:t>
                      </m:r>
                      <m:f>
                        <m:fPr>
                          <m:ctrlPr>
                            <a:rPr lang="fr-FR" b="0" i="1">
                              <a:latin typeface="Cambria Math"/>
                              <a:ea typeface="Cambria Math"/>
                              <a:cs typeface="Cambria Math"/>
                            </a:rPr>
                          </m:ctrlPr>
                        </m:fPr>
                        <m:num>
                          <m:sSub>
                            <m:sSubPr>
                              <m:ctrlPr>
                                <a:rPr lang="fr-FR" b="0" i="1">
                                  <a:latin typeface="Cambria Math"/>
                                  <a:ea typeface="Cambria Math"/>
                                  <a:cs typeface="Cambria Math"/>
                                </a:rPr>
                              </m:ctrlPr>
                            </m:sSubPr>
                            <m:e>
                              <m:r>
                                <m:rPr/>
                                <a:rPr lang="fr-FR" b="0" i="1">
                                  <a:latin typeface="Cambria Math"/>
                                </a:rPr>
                                <m:t>𝑄</m:t>
                              </m:r>
                            </m:e>
                            <m:sub>
                              <m:r>
                                <m:rPr/>
                                <a:rPr lang="fr-FR" b="0" i="1">
                                  <a:latin typeface="Cambria Math"/>
                                </a:rPr>
                                <m:t>𝑐</m:t>
                              </m:r>
                            </m:sub>
                          </m:sSub>
                        </m:num>
                        <m:den>
                          <m:sSub>
                            <m:sSubPr>
                              <m:ctrlPr>
                                <a:rPr lang="fr-FR" b="0" i="1">
                                  <a:latin typeface="Cambria Math"/>
                                  <a:ea typeface="Cambria Math"/>
                                  <a:cs typeface="Cambria Math"/>
                                </a:rPr>
                              </m:ctrlPr>
                            </m:sSubPr>
                            <m:e>
                              <m:r>
                                <m:rPr/>
                                <a:rPr lang="fr-FR" b="0" i="1">
                                  <a:latin typeface="Cambria Math"/>
                                </a:rPr>
                                <m:t>𝑄</m:t>
                              </m:r>
                            </m:e>
                            <m:sub>
                              <m:r>
                                <m:rPr/>
                                <a:rPr lang="fr-FR" b="0" i="1">
                                  <a:latin typeface="Cambria Math"/>
                                </a:rPr>
                                <m:t>h</m:t>
                              </m:r>
                            </m:sub>
                          </m:sSub>
                        </m:den>
                      </m:f>
                      <m:r>
                        <m:rPr/>
                        <a:rPr lang="fr-FR" b="0" i="1">
                          <a:latin typeface="Cambria Math"/>
                        </a:rPr>
                        <m:t>≈0.7</m:t>
                      </m:r>
                    </m:oMath>
                  </m:oMathPara>
                </a14:m>
              </mc:Choice>
              <mc:Fallback/>
            </mc:AlternateContent>
            <a:endParaRPr lang="fr-FR"/>
          </a:p>
        </p:txBody>
      </p:sp>
      <p:sp>
        <p:nvSpPr>
          <p:cNvPr id="715512886" name="ZoneTexte 12"/>
          <p:cNvSpPr txBox="1"/>
          <p:nvPr/>
        </p:nvSpPr>
        <p:spPr bwMode="auto">
          <a:xfrm>
            <a:off x="191343" y="404663"/>
            <a:ext cx="2677399" cy="369331"/>
          </a:xfrm>
          <a:prstGeom prst="rect">
            <a:avLst/>
          </a:prstGeom>
          <a:noFill/>
        </p:spPr>
        <p:txBody>
          <a:bodyPr wrap="none" rtlCol="0">
            <a:spAutoFit/>
          </a:bodyPr>
          <a:lstStyle/>
          <a:p>
            <a:pPr>
              <a:defRPr/>
            </a:pPr>
            <a:r>
              <a:rPr lang="fr-FR"/>
              <a:t>Active </a:t>
            </a:r>
            <a:r>
              <a:rPr lang="fr-FR"/>
              <a:t>cooling</a:t>
            </a:r>
            <a:r>
              <a:rPr lang="fr-FR"/>
              <a:t> : absorption</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1266698" name="Espace réservé du numéro de diapositive 2"/>
          <p:cNvSpPr>
            <a:spLocks noGrp="1"/>
          </p:cNvSpPr>
          <p:nvPr>
            <p:ph type="sldNum" sz="quarter" idx="12"/>
          </p:nvPr>
        </p:nvSpPr>
        <p:spPr bwMode="auto"/>
        <p:txBody>
          <a:bodyPr/>
          <a:lstStyle/>
          <a:p>
            <a:pPr>
              <a:defRPr/>
            </a:pPr>
            <a:fld id="{4FB6CC77-6B1A-4884-A8F3-AC2E0F9C8F1B}" type="slidenum">
              <a:rPr lang="fr-FR"/>
              <a:t>5</a:t>
            </a:fld>
            <a:endParaRPr lang="fr-FR"/>
          </a:p>
        </p:txBody>
      </p:sp>
      <p:sp>
        <p:nvSpPr>
          <p:cNvPr id="157005369" name="ZoneTexte 3"/>
          <p:cNvSpPr txBox="1"/>
          <p:nvPr/>
        </p:nvSpPr>
        <p:spPr bwMode="auto">
          <a:xfrm>
            <a:off x="119336" y="332656"/>
            <a:ext cx="4069319" cy="646331"/>
          </a:xfrm>
          <a:prstGeom prst="rect">
            <a:avLst/>
          </a:prstGeom>
          <a:solidFill>
            <a:srgbClr val="FFFFFF">
              <a:alpha val="50196"/>
            </a:srgbClr>
          </a:solidFill>
        </p:spPr>
        <p:txBody>
          <a:bodyPr wrap="none" rtlCol="0">
            <a:spAutoFit/>
          </a:bodyPr>
          <a:lstStyle/>
          <a:p>
            <a:pPr>
              <a:defRPr/>
            </a:pPr>
            <a:r>
              <a:rPr lang="fr-FR">
                <a:solidFill>
                  <a:schemeClr val="bg1">
                    <a:lumMod val="50000"/>
                  </a:schemeClr>
                </a:solidFill>
              </a:rPr>
              <a:t>Concepts of building </a:t>
            </a:r>
            <a:r>
              <a:rPr lang="fr-FR">
                <a:solidFill>
                  <a:schemeClr val="bg1">
                    <a:lumMod val="50000"/>
                  </a:schemeClr>
                </a:solidFill>
              </a:rPr>
              <a:t>energy</a:t>
            </a:r>
            <a:r>
              <a:rPr lang="fr-FR">
                <a:solidFill>
                  <a:schemeClr val="bg1">
                    <a:lumMod val="50000"/>
                  </a:schemeClr>
                </a:solidFill>
              </a:rPr>
              <a:t> performance</a:t>
            </a:r>
            <a:endParaRPr/>
          </a:p>
          <a:p>
            <a:pPr marL="360000">
              <a:defRPr/>
            </a:pPr>
            <a:r>
              <a:rPr lang="fr-FR">
                <a:solidFill>
                  <a:schemeClr val="bg1">
                    <a:lumMod val="50000"/>
                  </a:schemeClr>
                </a:solidFill>
              </a:rPr>
              <a:t>The </a:t>
            </a:r>
            <a:r>
              <a:rPr lang="fr-FR">
                <a:solidFill>
                  <a:schemeClr val="bg1">
                    <a:lumMod val="50000"/>
                  </a:schemeClr>
                </a:solidFill>
              </a:rPr>
              <a:t>energy</a:t>
            </a:r>
            <a:r>
              <a:rPr lang="fr-FR">
                <a:solidFill>
                  <a:schemeClr val="bg1">
                    <a:lumMod val="50000"/>
                  </a:schemeClr>
                </a:solidFill>
              </a:rPr>
              <a:t> </a:t>
            </a:r>
            <a:r>
              <a:rPr lang="fr-FR">
                <a:solidFill>
                  <a:schemeClr val="bg1">
                    <a:lumMod val="50000"/>
                  </a:schemeClr>
                </a:solidFill>
              </a:rPr>
              <a:t>consumption</a:t>
            </a:r>
            <a:r>
              <a:rPr lang="fr-FR">
                <a:solidFill>
                  <a:schemeClr val="bg1">
                    <a:lumMod val="50000"/>
                  </a:schemeClr>
                </a:solidFill>
              </a:rPr>
              <a:t> of buildings</a:t>
            </a:r>
            <a:endParaRPr lang="fr-FR">
              <a:solidFill>
                <a:schemeClr val="bg1">
                  <a:lumMod val="50000"/>
                </a:schemeClr>
              </a:solidFill>
            </a:endParaRPr>
          </a:p>
        </p:txBody>
      </p:sp>
      <p:pic>
        <p:nvPicPr>
          <p:cNvPr id="2034707197" name="Image 1"/>
          <p:cNvPicPr>
            <a:picLocks noChangeAspect="1"/>
          </p:cNvPicPr>
          <p:nvPr/>
        </p:nvPicPr>
        <p:blipFill>
          <a:blip r:embed="rId3">
            <a:extLst>
              <a:ext uri="{96DAC541-7B7A-43D3-8B79-37D633B846F1}">
                <asvg:svgBlip xmlns:asvg="http://schemas.microsoft.com/office/drawing/2016/SVG/main" r:embed="rId4"/>
              </a:ext>
            </a:extLst>
          </a:blip>
          <a:stretch/>
        </p:blipFill>
        <p:spPr bwMode="auto">
          <a:xfrm>
            <a:off x="1415479" y="1772816"/>
            <a:ext cx="8797051" cy="3828267"/>
          </a:xfrm>
          <a:prstGeom prst="rect">
            <a:avLst/>
          </a:prstGeom>
        </p:spPr>
      </p:pic>
      <p:sp>
        <p:nvSpPr>
          <p:cNvPr id="298137755" name="ZoneTexte 8"/>
          <p:cNvSpPr txBox="1"/>
          <p:nvPr/>
        </p:nvSpPr>
        <p:spPr bwMode="auto">
          <a:xfrm>
            <a:off x="242838" y="6356290"/>
            <a:ext cx="8494761" cy="338554"/>
          </a:xfrm>
          <a:prstGeom prst="rect">
            <a:avLst/>
          </a:prstGeom>
          <a:noFill/>
        </p:spPr>
        <p:txBody>
          <a:bodyPr wrap="none" rtlCol="0">
            <a:spAutoFit/>
          </a:bodyPr>
          <a:lstStyle/>
          <a:p>
            <a:pPr>
              <a:defRPr/>
            </a:pPr>
            <a:r>
              <a:rPr lang="fr-FR" sz="1600"/>
              <a:t>Source : 2019 global </a:t>
            </a:r>
            <a:r>
              <a:rPr lang="fr-FR" sz="1600"/>
              <a:t>status</a:t>
            </a:r>
            <a:r>
              <a:rPr lang="fr-FR" sz="1600"/>
              <a:t> report for buildings and construction – International </a:t>
            </a:r>
            <a:r>
              <a:rPr lang="fr-FR" sz="1600"/>
              <a:t>Energy</a:t>
            </a:r>
            <a:r>
              <a:rPr lang="fr-FR" sz="1600"/>
              <a:t> Agency (IEA)</a:t>
            </a:r>
            <a:endParaRPr lang="fr-FR" sz="1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625406515" name="Image 1"/>
          <p:cNvPicPr>
            <a:picLocks noChangeAspect="1"/>
          </p:cNvPicPr>
          <p:nvPr/>
        </p:nvPicPr>
        <p:blipFill>
          <a:blip r:embed="rId3"/>
          <a:stretch/>
        </p:blipFill>
        <p:spPr bwMode="auto">
          <a:xfrm>
            <a:off x="4323034" y="2420887"/>
            <a:ext cx="4619624" cy="3981449"/>
          </a:xfrm>
          <a:prstGeom prst="rect">
            <a:avLst/>
          </a:prstGeom>
        </p:spPr>
      </p:pic>
      <p:sp>
        <p:nvSpPr>
          <p:cNvPr id="1031248404" name="ZoneTexte 2"/>
          <p:cNvSpPr txBox="1"/>
          <p:nvPr/>
        </p:nvSpPr>
        <p:spPr bwMode="auto">
          <a:xfrm>
            <a:off x="9291585" y="2497149"/>
            <a:ext cx="1940017" cy="3754873"/>
          </a:xfrm>
          <a:prstGeom prst="rect">
            <a:avLst/>
          </a:prstGeom>
          <a:noFill/>
        </p:spPr>
        <p:txBody>
          <a:bodyPr wrap="none" rtlCol="0">
            <a:spAutoFit/>
          </a:bodyPr>
          <a:lstStyle/>
          <a:p>
            <a:pPr>
              <a:defRPr/>
            </a:pPr>
            <a:r>
              <a:rPr lang="en-GB" sz="1400" u="sng">
                <a:solidFill>
                  <a:srgbClr val="008080"/>
                </a:solidFill>
              </a:rPr>
              <a:t>Vapor</a:t>
            </a:r>
            <a:r>
              <a:rPr lang="en-GB" sz="1400" u="sng">
                <a:solidFill>
                  <a:srgbClr val="008080"/>
                </a:solidFill>
              </a:rPr>
              <a:t>-compression</a:t>
            </a:r>
            <a:endParaRPr/>
          </a:p>
          <a:p>
            <a:pPr>
              <a:defRPr/>
            </a:pPr>
            <a:endParaRPr lang="en-GB" sz="1400">
              <a:solidFill>
                <a:srgbClr val="008080"/>
              </a:solidFill>
            </a:endParaRPr>
          </a:p>
          <a:p>
            <a:pPr>
              <a:defRPr/>
            </a:pPr>
            <a:endParaRPr lang="en-GB" sz="1400">
              <a:solidFill>
                <a:srgbClr val="008080"/>
              </a:solidFill>
            </a:endParaRPr>
          </a:p>
          <a:p>
            <a:pPr>
              <a:defRPr/>
            </a:pPr>
            <a:r>
              <a:rPr lang="en-GB" sz="1400">
                <a:solidFill>
                  <a:srgbClr val="008080"/>
                </a:solidFill>
              </a:rPr>
              <a:t>87.7 kW primary energy</a:t>
            </a:r>
            <a:endParaRPr/>
          </a:p>
          <a:p>
            <a:pPr>
              <a:defRPr/>
            </a:pPr>
            <a:endParaRPr lang="en-GB" sz="1400">
              <a:solidFill>
                <a:srgbClr val="008080"/>
              </a:solidFill>
            </a:endParaRPr>
          </a:p>
          <a:p>
            <a:pPr>
              <a:defRPr/>
            </a:pPr>
            <a:endParaRPr lang="en-GB" sz="1400">
              <a:solidFill>
                <a:srgbClr val="008080"/>
              </a:solidFill>
            </a:endParaRPr>
          </a:p>
          <a:p>
            <a:pPr>
              <a:defRPr/>
            </a:pPr>
            <a:endParaRPr lang="en-GB" sz="1400">
              <a:solidFill>
                <a:srgbClr val="008080"/>
              </a:solidFill>
            </a:endParaRPr>
          </a:p>
          <a:p>
            <a:pPr>
              <a:defRPr/>
            </a:pPr>
            <a:endParaRPr lang="en-GB" sz="1400">
              <a:solidFill>
                <a:srgbClr val="008080"/>
              </a:solidFill>
            </a:endParaRPr>
          </a:p>
          <a:p>
            <a:pPr>
              <a:defRPr/>
            </a:pPr>
            <a:endParaRPr lang="en-GB" sz="1400">
              <a:solidFill>
                <a:srgbClr val="008080"/>
              </a:solidFill>
            </a:endParaRPr>
          </a:p>
          <a:p>
            <a:pPr>
              <a:defRPr/>
            </a:pPr>
            <a:endParaRPr lang="en-GB" sz="1400">
              <a:solidFill>
                <a:srgbClr val="008080"/>
              </a:solidFill>
            </a:endParaRPr>
          </a:p>
          <a:p>
            <a:pPr>
              <a:defRPr/>
            </a:pPr>
            <a:endParaRPr lang="en-GB" sz="1400">
              <a:solidFill>
                <a:srgbClr val="008080"/>
              </a:solidFill>
            </a:endParaRPr>
          </a:p>
          <a:p>
            <a:pPr>
              <a:defRPr/>
            </a:pPr>
            <a:endParaRPr lang="en-GB" sz="1400">
              <a:solidFill>
                <a:srgbClr val="008080"/>
              </a:solidFill>
            </a:endParaRPr>
          </a:p>
          <a:p>
            <a:pPr>
              <a:defRPr/>
            </a:pPr>
            <a:endParaRPr lang="en-GB" sz="1400">
              <a:solidFill>
                <a:srgbClr val="008080"/>
              </a:solidFill>
            </a:endParaRPr>
          </a:p>
          <a:p>
            <a:pPr>
              <a:defRPr/>
            </a:pPr>
            <a:endParaRPr lang="en-GB" sz="1400">
              <a:solidFill>
                <a:srgbClr val="008080"/>
              </a:solidFill>
            </a:endParaRPr>
          </a:p>
          <a:p>
            <a:pPr>
              <a:defRPr/>
            </a:pPr>
            <a:endParaRPr lang="en-GB" sz="1400">
              <a:solidFill>
                <a:srgbClr val="008080"/>
              </a:solidFill>
            </a:endParaRPr>
          </a:p>
          <a:p>
            <a:pPr>
              <a:defRPr/>
            </a:pPr>
            <a:endParaRPr lang="en-GB" sz="1400">
              <a:solidFill>
                <a:srgbClr val="008080"/>
              </a:solidFill>
            </a:endParaRPr>
          </a:p>
          <a:p>
            <a:pPr>
              <a:defRPr/>
            </a:pPr>
            <a:r>
              <a:rPr lang="en-GB" sz="1400">
                <a:solidFill>
                  <a:srgbClr val="008080"/>
                </a:solidFill>
              </a:rPr>
              <a:t>100 kW cooling</a:t>
            </a:r>
            <a:endParaRPr lang="en-GB" sz="1400">
              <a:solidFill>
                <a:srgbClr val="008080"/>
              </a:solidFill>
            </a:endParaRPr>
          </a:p>
        </p:txBody>
      </p:sp>
      <p:sp>
        <p:nvSpPr>
          <p:cNvPr id="564270153" name="ZoneTexte 3"/>
          <p:cNvSpPr txBox="1"/>
          <p:nvPr/>
        </p:nvSpPr>
        <p:spPr bwMode="auto">
          <a:xfrm>
            <a:off x="1493421" y="2492895"/>
            <a:ext cx="2655149" cy="3754873"/>
          </a:xfrm>
          <a:prstGeom prst="rect">
            <a:avLst/>
          </a:prstGeom>
          <a:noFill/>
        </p:spPr>
        <p:txBody>
          <a:bodyPr wrap="none" rtlCol="0">
            <a:spAutoFit/>
          </a:bodyPr>
          <a:lstStyle/>
          <a:p>
            <a:pPr algn="r">
              <a:defRPr/>
            </a:pPr>
            <a:r>
              <a:rPr lang="en-GB" sz="1400" u="sng">
                <a:solidFill>
                  <a:srgbClr val="008080"/>
                </a:solidFill>
              </a:rPr>
              <a:t>Solar-powered absorption cooling</a:t>
            </a:r>
            <a:endParaRPr/>
          </a:p>
          <a:p>
            <a:pPr algn="r">
              <a:defRPr/>
            </a:pPr>
            <a:endParaRPr lang="en-GB" sz="1400">
              <a:solidFill>
                <a:srgbClr val="008080"/>
              </a:solidFill>
            </a:endParaRPr>
          </a:p>
          <a:p>
            <a:pPr algn="r">
              <a:defRPr/>
            </a:pPr>
            <a:r>
              <a:rPr lang="en-GB" sz="1400">
                <a:solidFill>
                  <a:srgbClr val="008080"/>
                </a:solidFill>
              </a:rPr>
              <a:t>Primary energy: solar + auxiliary</a:t>
            </a:r>
            <a:endParaRPr/>
          </a:p>
          <a:p>
            <a:pPr algn="r">
              <a:defRPr/>
            </a:pPr>
            <a:endParaRPr lang="en-GB" sz="1400">
              <a:solidFill>
                <a:srgbClr val="008080"/>
              </a:solidFill>
            </a:endParaRPr>
          </a:p>
          <a:p>
            <a:pPr algn="r">
              <a:defRPr/>
            </a:pPr>
            <a:endParaRPr lang="en-GB" sz="1400">
              <a:solidFill>
                <a:srgbClr val="008080"/>
              </a:solidFill>
            </a:endParaRPr>
          </a:p>
          <a:p>
            <a:pPr algn="r">
              <a:defRPr/>
            </a:pPr>
            <a:endParaRPr lang="en-GB" sz="1400">
              <a:solidFill>
                <a:srgbClr val="008080"/>
              </a:solidFill>
            </a:endParaRPr>
          </a:p>
          <a:p>
            <a:pPr algn="r">
              <a:defRPr/>
            </a:pPr>
            <a:endParaRPr lang="en-GB" sz="1400">
              <a:solidFill>
                <a:srgbClr val="008080"/>
              </a:solidFill>
            </a:endParaRPr>
          </a:p>
          <a:p>
            <a:pPr algn="r">
              <a:defRPr/>
            </a:pPr>
            <a:endParaRPr lang="en-GB" sz="1400">
              <a:solidFill>
                <a:srgbClr val="008080"/>
              </a:solidFill>
            </a:endParaRPr>
          </a:p>
          <a:p>
            <a:pPr algn="r">
              <a:defRPr/>
            </a:pPr>
            <a:endParaRPr lang="en-GB" sz="1400">
              <a:solidFill>
                <a:srgbClr val="008080"/>
              </a:solidFill>
            </a:endParaRPr>
          </a:p>
          <a:p>
            <a:pPr algn="r">
              <a:defRPr/>
            </a:pPr>
            <a:endParaRPr lang="en-GB" sz="1400">
              <a:solidFill>
                <a:srgbClr val="008080"/>
              </a:solidFill>
            </a:endParaRPr>
          </a:p>
          <a:p>
            <a:pPr algn="r">
              <a:defRPr/>
            </a:pPr>
            <a:endParaRPr lang="en-GB" sz="1400">
              <a:solidFill>
                <a:srgbClr val="008080"/>
              </a:solidFill>
            </a:endParaRPr>
          </a:p>
          <a:p>
            <a:pPr algn="r">
              <a:defRPr/>
            </a:pPr>
            <a:endParaRPr lang="en-GB" sz="1400">
              <a:solidFill>
                <a:srgbClr val="008080"/>
              </a:solidFill>
            </a:endParaRPr>
          </a:p>
          <a:p>
            <a:pPr algn="r">
              <a:defRPr/>
            </a:pPr>
            <a:endParaRPr lang="en-GB" sz="1400">
              <a:solidFill>
                <a:srgbClr val="008080"/>
              </a:solidFill>
            </a:endParaRPr>
          </a:p>
          <a:p>
            <a:pPr algn="r">
              <a:defRPr/>
            </a:pPr>
            <a:endParaRPr lang="en-GB" sz="1400">
              <a:solidFill>
                <a:srgbClr val="008080"/>
              </a:solidFill>
            </a:endParaRPr>
          </a:p>
          <a:p>
            <a:pPr algn="r">
              <a:defRPr/>
            </a:pPr>
            <a:r>
              <a:rPr lang="en-GB" sz="1400">
                <a:solidFill>
                  <a:srgbClr val="008080"/>
                </a:solidFill>
              </a:rPr>
              <a:t>(100/COP) kW solar heating</a:t>
            </a:r>
            <a:endParaRPr/>
          </a:p>
          <a:p>
            <a:pPr algn="r">
              <a:defRPr/>
            </a:pPr>
            <a:endParaRPr lang="en-GB" sz="1400">
              <a:solidFill>
                <a:srgbClr val="008080"/>
              </a:solidFill>
            </a:endParaRPr>
          </a:p>
          <a:p>
            <a:pPr algn="r">
              <a:defRPr/>
            </a:pPr>
            <a:r>
              <a:rPr lang="en-GB" sz="1400">
                <a:solidFill>
                  <a:srgbClr val="008080"/>
                </a:solidFill>
              </a:rPr>
              <a:t>100 kW cooling</a:t>
            </a:r>
            <a:endParaRPr lang="en-GB" sz="1400">
              <a:solidFill>
                <a:srgbClr val="008080"/>
              </a:solidFill>
            </a:endParaRPr>
          </a:p>
        </p:txBody>
      </p:sp>
      <p:sp>
        <p:nvSpPr>
          <p:cNvPr id="1708425237" name="ZoneTexte 4"/>
          <p:cNvSpPr txBox="1"/>
          <p:nvPr/>
        </p:nvSpPr>
        <p:spPr bwMode="auto">
          <a:xfrm>
            <a:off x="695399" y="1340767"/>
            <a:ext cx="2920863" cy="923329"/>
          </a:xfrm>
          <a:prstGeom prst="rect">
            <a:avLst/>
          </a:prstGeom>
          <a:noFill/>
        </p:spPr>
        <p:txBody>
          <a:bodyPr wrap="none" rtlCol="0">
            <a:spAutoFit/>
          </a:bodyPr>
          <a:lstStyle/>
          <a:p>
            <a:pPr>
              <a:defRPr/>
            </a:pPr>
            <a:r>
              <a:rPr lang="fr-FR"/>
              <a:t>Which</a:t>
            </a:r>
            <a:r>
              <a:rPr lang="fr-FR"/>
              <a:t> </a:t>
            </a:r>
            <a:r>
              <a:rPr lang="fr-FR"/>
              <a:t>is</a:t>
            </a:r>
            <a:r>
              <a:rPr lang="fr-FR"/>
              <a:t> more efficient ?</a:t>
            </a:r>
            <a:endParaRPr/>
          </a:p>
          <a:p>
            <a:pPr marL="285750" indent="-285750">
              <a:buFontTx/>
              <a:buChar char="-"/>
              <a:defRPr/>
            </a:pPr>
            <a:r>
              <a:rPr lang="fr-FR"/>
              <a:t>PV-</a:t>
            </a:r>
            <a:r>
              <a:rPr lang="fr-FR"/>
              <a:t>powered</a:t>
            </a:r>
            <a:r>
              <a:rPr lang="fr-FR"/>
              <a:t> </a:t>
            </a:r>
            <a:r>
              <a:rPr lang="fr-FR"/>
              <a:t>compressor</a:t>
            </a:r>
            <a:endParaRPr lang="fr-FR"/>
          </a:p>
          <a:p>
            <a:pPr marL="285750" indent="-285750">
              <a:buFontTx/>
              <a:buChar char="-"/>
              <a:defRPr/>
            </a:pPr>
            <a:r>
              <a:rPr lang="fr-FR"/>
              <a:t>Solar-</a:t>
            </a:r>
            <a:r>
              <a:rPr lang="fr-FR"/>
              <a:t>powered</a:t>
            </a:r>
            <a:r>
              <a:rPr lang="fr-FR"/>
              <a:t> absorption</a:t>
            </a:r>
            <a:endParaRPr lang="fr-FR"/>
          </a:p>
        </p:txBody>
      </p:sp>
      <p:sp>
        <p:nvSpPr>
          <p:cNvPr id="1875888803" name="ZoneTexte 5"/>
          <p:cNvSpPr txBox="1"/>
          <p:nvPr/>
        </p:nvSpPr>
        <p:spPr bwMode="auto">
          <a:xfrm>
            <a:off x="191343" y="404663"/>
            <a:ext cx="1384994" cy="369331"/>
          </a:xfrm>
          <a:prstGeom prst="rect">
            <a:avLst/>
          </a:prstGeom>
          <a:noFill/>
        </p:spPr>
        <p:txBody>
          <a:bodyPr wrap="none" rtlCol="0">
            <a:spAutoFit/>
          </a:bodyPr>
          <a:lstStyle/>
          <a:p>
            <a:pPr>
              <a:defRPr/>
            </a:pPr>
            <a:r>
              <a:rPr lang="fr-FR"/>
              <a:t>Solar </a:t>
            </a:r>
            <a:r>
              <a:rPr lang="fr-FR"/>
              <a:t>cooling</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69830933" name="ZoneTexte 3"/>
          <p:cNvSpPr txBox="1"/>
          <p:nvPr/>
        </p:nvSpPr>
        <p:spPr bwMode="auto">
          <a:xfrm>
            <a:off x="5559059" y="3557786"/>
            <a:ext cx="1073879" cy="366119"/>
          </a:xfrm>
          <a:prstGeom prst="rect">
            <a:avLst/>
          </a:prstGeom>
          <a:noFill/>
        </p:spPr>
        <p:txBody>
          <a:bodyPr wrap="none" rtlCol="0">
            <a:spAutoFit/>
          </a:bodyPr>
          <a:lstStyle/>
          <a:p>
            <a:pPr>
              <a:defRPr/>
            </a:pPr>
            <a:r>
              <a:rPr lang="fr-FR">
                <a:solidFill>
                  <a:schemeClr val="bg1">
                    <a:lumMod val="50000"/>
                  </a:schemeClr>
                </a:solidFill>
              </a:rPr>
              <a:t>Tutorial 3</a:t>
            </a:r>
            <a:endParaRPr lang="fr-FR">
              <a:solidFill>
                <a:schemeClr val="bg1">
                  <a:lumMod val="50000"/>
                </a:schemeClr>
              </a:solidFill>
            </a:endParaRPr>
          </a:p>
        </p:txBody>
      </p:sp>
      <p:sp>
        <p:nvSpPr>
          <p:cNvPr id="699188052" name=""/>
          <p:cNvSpPr txBox="1"/>
          <p:nvPr/>
        </p:nvSpPr>
        <p:spPr bwMode="auto">
          <a:xfrm rot="0" flipH="0" flipV="0">
            <a:off x="1230476" y="2684317"/>
            <a:ext cx="1787463"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a:t>fin de la séance 2</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95328853" name="ZoneTexte 3"/>
          <p:cNvSpPr txBox="1"/>
          <p:nvPr/>
        </p:nvSpPr>
        <p:spPr bwMode="auto">
          <a:xfrm>
            <a:off x="849667" y="3604962"/>
            <a:ext cx="4489355" cy="2012039"/>
          </a:xfrm>
          <a:prstGeom prst="rect">
            <a:avLst/>
          </a:prstGeom>
          <a:noFill/>
        </p:spPr>
        <p:txBody>
          <a:bodyPr wrap="none" rtlCol="0">
            <a:spAutoFit/>
          </a:bodyPr>
          <a:lstStyle/>
          <a:p>
            <a:pPr>
              <a:defRPr/>
            </a:pPr>
            <a:r>
              <a:rPr lang="fr-FR"/>
              <a:t>Contents</a:t>
            </a:r>
            <a:endParaRPr lang="fr-FR"/>
          </a:p>
          <a:p>
            <a:pPr>
              <a:defRPr/>
            </a:pPr>
            <a:endParaRPr lang="fr-FR"/>
          </a:p>
          <a:p>
            <a:pPr marL="283878" indent="-283878">
              <a:buFont typeface="Arial"/>
              <a:buChar char="•"/>
              <a:defRPr/>
            </a:pPr>
            <a:r>
              <a:rPr lang="fr-FR">
                <a:solidFill>
                  <a:schemeClr val="tx1"/>
                </a:solidFill>
              </a:rPr>
              <a:t>Heating and cooling loads</a:t>
            </a:r>
            <a:endParaRPr lang="fr-FR"/>
          </a:p>
          <a:p>
            <a:pPr marL="283878" indent="-283878">
              <a:buFont typeface="Arial"/>
              <a:buChar char="•"/>
              <a:defRPr/>
            </a:pPr>
            <a:r>
              <a:rPr lang="fr-FR">
                <a:solidFill>
                  <a:srgbClr val="4778A3"/>
                </a:solidFill>
              </a:rPr>
              <a:t>Heat transmission in envelope components</a:t>
            </a:r>
            <a:endParaRPr lang="fr-FR"/>
          </a:p>
          <a:p>
            <a:pPr marL="283878" indent="-283878">
              <a:buFont typeface="Arial"/>
              <a:buChar char="•"/>
              <a:defRPr/>
            </a:pPr>
            <a:r>
              <a:rPr lang="fr-FR"/>
              <a:t>Ventilation</a:t>
            </a:r>
            <a:endParaRPr lang="fr-FR"/>
          </a:p>
          <a:p>
            <a:pPr marL="283878" indent="-283878">
              <a:buFont typeface="Arial"/>
              <a:buChar char="•"/>
              <a:defRPr/>
            </a:pPr>
            <a:r>
              <a:rPr lang="fr-FR"/>
              <a:t>Radiative heat transfer</a:t>
            </a:r>
            <a:endParaRPr lang="fr-FR"/>
          </a:p>
          <a:p>
            <a:pPr marL="283878" indent="-283878">
              <a:buFont typeface="Arial"/>
              <a:buChar char="•"/>
              <a:defRPr/>
            </a:pPr>
            <a:r>
              <a:rPr lang="fr-FR"/>
              <a:t>Thermal inertia</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24426906" name="Rectangle 12"/>
          <p:cNvSpPr/>
          <p:nvPr/>
        </p:nvSpPr>
        <p:spPr bwMode="auto">
          <a:xfrm>
            <a:off x="2567608" y="5373216"/>
            <a:ext cx="8352928" cy="360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1839621562" name="Connecteur droit 4"/>
          <p:cNvCxnSpPr/>
          <p:nvPr/>
        </p:nvCxnSpPr>
        <p:spPr bwMode="auto">
          <a:xfrm flipV="1">
            <a:off x="5159896" y="2060848"/>
            <a:ext cx="0" cy="3672408"/>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37142994" name="Image 6"/>
          <p:cNvPicPr>
            <a:picLocks noChangeAspect="1"/>
          </p:cNvPicPr>
          <p:nvPr/>
        </p:nvPicPr>
        <p:blipFill>
          <a:blip r:embed="rId3"/>
          <a:stretch/>
        </p:blipFill>
        <p:spPr bwMode="auto">
          <a:xfrm>
            <a:off x="10127923" y="1983068"/>
            <a:ext cx="674452" cy="674452"/>
          </a:xfrm>
          <a:prstGeom prst="rect">
            <a:avLst/>
          </a:prstGeom>
        </p:spPr>
      </p:pic>
      <p:cxnSp>
        <p:nvCxnSpPr>
          <p:cNvPr id="910423323" name="Connecteur droit 8"/>
          <p:cNvCxnSpPr/>
          <p:nvPr/>
        </p:nvCxnSpPr>
        <p:spPr bwMode="auto">
          <a:xfrm flipV="1">
            <a:off x="8184232" y="5373216"/>
            <a:ext cx="0" cy="36004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89023970" name="Rectangle 13"/>
          <p:cNvSpPr/>
          <p:nvPr/>
        </p:nvSpPr>
        <p:spPr bwMode="auto">
          <a:xfrm rot="1054262">
            <a:off x="4871864" y="2485733"/>
            <a:ext cx="3600400" cy="72008"/>
          </a:xfrm>
          <a:prstGeom prst="rect">
            <a:avLst/>
          </a:prstGeom>
          <a:solidFill>
            <a:schemeClr val="bg1">
              <a:lumMod val="75000"/>
            </a:schemeClr>
          </a:solidFill>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fr-FR"/>
          </a:p>
        </p:txBody>
      </p:sp>
      <p:sp>
        <p:nvSpPr>
          <p:cNvPr id="494418696" name="Rectangle 2"/>
          <p:cNvSpPr/>
          <p:nvPr/>
        </p:nvSpPr>
        <p:spPr bwMode="auto">
          <a:xfrm>
            <a:off x="5159896" y="3068960"/>
            <a:ext cx="3024336" cy="2304256"/>
          </a:xfrm>
          <a:prstGeom prst="rect">
            <a:avLst/>
          </a:prstGeom>
          <a:ln w="762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defRPr/>
            </a:pPr>
            <a:endParaRPr lang="fr-FR"/>
          </a:p>
        </p:txBody>
      </p:sp>
      <p:sp>
        <p:nvSpPr>
          <p:cNvPr id="1838230430" name="Rectangle 18"/>
          <p:cNvSpPr/>
          <p:nvPr/>
        </p:nvSpPr>
        <p:spPr bwMode="auto">
          <a:xfrm>
            <a:off x="5123891" y="3732312"/>
            <a:ext cx="72008" cy="100811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834391530" name="Rectangle 19"/>
          <p:cNvSpPr/>
          <p:nvPr/>
        </p:nvSpPr>
        <p:spPr bwMode="auto">
          <a:xfrm>
            <a:off x="8148229" y="3717032"/>
            <a:ext cx="72008" cy="100811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2058197121" name="Connecteur droit avec flèche 21"/>
          <p:cNvCxnSpPr/>
          <p:nvPr/>
        </p:nvCxnSpPr>
        <p:spPr bwMode="auto">
          <a:xfrm>
            <a:off x="6672064" y="5211198"/>
            <a:ext cx="0" cy="684076"/>
          </a:xfrm>
          <a:prstGeom prst="straightConnector1">
            <a:avLst/>
          </a:prstGeom>
          <a:ln w="1905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79212823" name="Connecteur droit avec flèche 25"/>
          <p:cNvCxnSpPr/>
          <p:nvPr/>
        </p:nvCxnSpPr>
        <p:spPr bwMode="auto">
          <a:xfrm flipV="1">
            <a:off x="6018109" y="2787207"/>
            <a:ext cx="0" cy="563505"/>
          </a:xfrm>
          <a:prstGeom prst="straightConnector1">
            <a:avLst/>
          </a:prstGeom>
          <a:ln w="1905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15982903" name="Connecteur droit avec flèche 27"/>
          <p:cNvCxnSpPr/>
          <p:nvPr/>
        </p:nvCxnSpPr>
        <p:spPr bwMode="auto">
          <a:xfrm flipH="1">
            <a:off x="4799855" y="4223251"/>
            <a:ext cx="648072" cy="0"/>
          </a:xfrm>
          <a:prstGeom prst="straightConnector1">
            <a:avLst/>
          </a:prstGeom>
          <a:ln w="1905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6617216" name="Connecteur droit avec flèche 30"/>
          <p:cNvCxnSpPr/>
          <p:nvPr/>
        </p:nvCxnSpPr>
        <p:spPr bwMode="auto">
          <a:xfrm flipH="1">
            <a:off x="4804011" y="5013176"/>
            <a:ext cx="648072" cy="0"/>
          </a:xfrm>
          <a:prstGeom prst="straightConnector1">
            <a:avLst/>
          </a:prstGeom>
          <a:ln w="1905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00953634" name="Connecteur droit avec flèche 31"/>
          <p:cNvCxnSpPr/>
          <p:nvPr/>
        </p:nvCxnSpPr>
        <p:spPr bwMode="auto">
          <a:xfrm flipV="1">
            <a:off x="6023992" y="2003989"/>
            <a:ext cx="216024" cy="517749"/>
          </a:xfrm>
          <a:prstGeom prst="straightConnector1">
            <a:avLst/>
          </a:prstGeom>
          <a:ln w="1905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61293241" name="ZoneTexte 34"/>
          <p:cNvSpPr txBox="1"/>
          <p:nvPr/>
        </p:nvSpPr>
        <p:spPr bwMode="auto">
          <a:xfrm>
            <a:off x="532503" y="1943955"/>
            <a:ext cx="2346476" cy="954107"/>
          </a:xfrm>
          <a:prstGeom prst="rect">
            <a:avLst/>
          </a:prstGeom>
          <a:noFill/>
        </p:spPr>
        <p:txBody>
          <a:bodyPr wrap="none" rtlCol="0">
            <a:spAutoFit/>
          </a:bodyPr>
          <a:lstStyle/>
          <a:p>
            <a:pPr>
              <a:defRPr/>
            </a:pPr>
            <a:r>
              <a:rPr lang="fr-FR" sz="1400">
                <a:solidFill>
                  <a:srgbClr val="00B050"/>
                </a:solidFill>
              </a:rPr>
              <a:t>Conduction</a:t>
            </a:r>
            <a:endParaRPr/>
          </a:p>
          <a:p>
            <a:pPr marL="285750" indent="-285750">
              <a:buFontTx/>
              <a:buChar char="-"/>
              <a:defRPr/>
            </a:pPr>
            <a:r>
              <a:rPr lang="fr-FR" sz="1400">
                <a:solidFill>
                  <a:srgbClr val="00B050"/>
                </a:solidFill>
              </a:rPr>
              <a:t>Through</a:t>
            </a:r>
            <a:r>
              <a:rPr lang="fr-FR" sz="1400">
                <a:solidFill>
                  <a:srgbClr val="00B050"/>
                </a:solidFill>
              </a:rPr>
              <a:t> the </a:t>
            </a:r>
            <a:r>
              <a:rPr lang="fr-FR" sz="1400">
                <a:solidFill>
                  <a:srgbClr val="00B050"/>
                </a:solidFill>
              </a:rPr>
              <a:t>envelope</a:t>
            </a:r>
            <a:endParaRPr lang="fr-FR" sz="1400">
              <a:solidFill>
                <a:srgbClr val="00B050"/>
              </a:solidFill>
            </a:endParaRPr>
          </a:p>
          <a:p>
            <a:pPr marL="285750" indent="-285750">
              <a:buFontTx/>
              <a:buChar char="-"/>
              <a:defRPr/>
            </a:pPr>
            <a:r>
              <a:rPr lang="fr-FR" sz="1400">
                <a:solidFill>
                  <a:srgbClr val="00B050"/>
                </a:solidFill>
              </a:rPr>
              <a:t>To the </a:t>
            </a:r>
            <a:r>
              <a:rPr lang="fr-FR" sz="1400">
                <a:solidFill>
                  <a:srgbClr val="00B050"/>
                </a:solidFill>
              </a:rPr>
              <a:t>ground</a:t>
            </a:r>
            <a:endParaRPr lang="fr-FR" sz="1400">
              <a:solidFill>
                <a:srgbClr val="00B050"/>
              </a:solidFill>
            </a:endParaRPr>
          </a:p>
          <a:p>
            <a:pPr marL="285750" indent="-285750">
              <a:buFontTx/>
              <a:buChar char="-"/>
              <a:defRPr/>
            </a:pPr>
            <a:r>
              <a:rPr lang="fr-FR" sz="1400">
                <a:solidFill>
                  <a:srgbClr val="00B050"/>
                </a:solidFill>
              </a:rPr>
              <a:t>Towards</a:t>
            </a:r>
            <a:r>
              <a:rPr lang="fr-FR" sz="1400">
                <a:solidFill>
                  <a:srgbClr val="00B050"/>
                </a:solidFill>
              </a:rPr>
              <a:t> </a:t>
            </a:r>
            <a:r>
              <a:rPr lang="fr-FR" sz="1400">
                <a:solidFill>
                  <a:srgbClr val="00B050"/>
                </a:solidFill>
              </a:rPr>
              <a:t>unheated</a:t>
            </a:r>
            <a:r>
              <a:rPr lang="fr-FR" sz="1400">
                <a:solidFill>
                  <a:srgbClr val="00B050"/>
                </a:solidFill>
              </a:rPr>
              <a:t> </a:t>
            </a:r>
            <a:r>
              <a:rPr lang="fr-FR" sz="1400">
                <a:solidFill>
                  <a:srgbClr val="00B050"/>
                </a:solidFill>
              </a:rPr>
              <a:t>spaces</a:t>
            </a:r>
            <a:endParaRPr lang="fr-FR" sz="1400">
              <a:solidFill>
                <a:srgbClr val="00B050"/>
              </a:solidFill>
            </a:endParaRPr>
          </a:p>
        </p:txBody>
      </p:sp>
      <p:sp>
        <p:nvSpPr>
          <p:cNvPr id="2063448277" name="ZoneTexte 35"/>
          <p:cNvSpPr txBox="1"/>
          <p:nvPr/>
        </p:nvSpPr>
        <p:spPr bwMode="auto">
          <a:xfrm>
            <a:off x="532503" y="3181531"/>
            <a:ext cx="1590435" cy="738664"/>
          </a:xfrm>
          <a:prstGeom prst="rect">
            <a:avLst/>
          </a:prstGeom>
          <a:noFill/>
        </p:spPr>
        <p:txBody>
          <a:bodyPr wrap="none" rtlCol="0">
            <a:spAutoFit/>
          </a:bodyPr>
          <a:lstStyle/>
          <a:p>
            <a:pPr>
              <a:defRPr/>
            </a:pPr>
            <a:r>
              <a:rPr lang="fr-FR" sz="1400">
                <a:solidFill>
                  <a:srgbClr val="0070C0"/>
                </a:solidFill>
              </a:rPr>
              <a:t>Convection</a:t>
            </a:r>
            <a:endParaRPr/>
          </a:p>
          <a:p>
            <a:pPr marL="285750" indent="-285750">
              <a:buFontTx/>
              <a:buChar char="-"/>
              <a:defRPr/>
            </a:pPr>
            <a:r>
              <a:rPr lang="fr-FR" sz="1400">
                <a:solidFill>
                  <a:srgbClr val="0070C0"/>
                </a:solidFill>
              </a:rPr>
              <a:t>At </a:t>
            </a:r>
            <a:r>
              <a:rPr lang="fr-FR" sz="1400">
                <a:solidFill>
                  <a:srgbClr val="0070C0"/>
                </a:solidFill>
              </a:rPr>
              <a:t>each</a:t>
            </a:r>
            <a:r>
              <a:rPr lang="fr-FR" sz="1400">
                <a:solidFill>
                  <a:srgbClr val="0070C0"/>
                </a:solidFill>
              </a:rPr>
              <a:t> surface</a:t>
            </a:r>
            <a:endParaRPr/>
          </a:p>
          <a:p>
            <a:pPr marL="285750" indent="-285750">
              <a:buFontTx/>
              <a:buChar char="-"/>
              <a:defRPr/>
            </a:pPr>
            <a:r>
              <a:rPr lang="fr-FR" sz="1400">
                <a:solidFill>
                  <a:srgbClr val="0070C0"/>
                </a:solidFill>
              </a:rPr>
              <a:t>From</a:t>
            </a:r>
            <a:r>
              <a:rPr lang="fr-FR" sz="1400">
                <a:solidFill>
                  <a:srgbClr val="0070C0"/>
                </a:solidFill>
              </a:rPr>
              <a:t> air flow</a:t>
            </a:r>
            <a:endParaRPr lang="fr-FR" sz="1400">
              <a:solidFill>
                <a:srgbClr val="0070C0"/>
              </a:solidFill>
            </a:endParaRPr>
          </a:p>
        </p:txBody>
      </p:sp>
      <p:sp>
        <p:nvSpPr>
          <p:cNvPr id="1372770487" name="Forme libre 40"/>
          <p:cNvSpPr/>
          <p:nvPr/>
        </p:nvSpPr>
        <p:spPr bwMode="auto">
          <a:xfrm rot="15980954">
            <a:off x="6787821" y="3104515"/>
            <a:ext cx="277554" cy="492393"/>
          </a:xfrm>
          <a:custGeom>
            <a:avLst/>
            <a:gdLst>
              <a:gd name="connsiteX0" fmla="*/ 0 w 430166"/>
              <a:gd name="connsiteY0" fmla="*/ 497633 h 497633"/>
              <a:gd name="connsiteX1" fmla="*/ 379445 w 430166"/>
              <a:gd name="connsiteY1" fmla="*/ 398106 h 497633"/>
              <a:gd name="connsiteX2" fmla="*/ 398106 w 430166"/>
              <a:gd name="connsiteY2" fmla="*/ 136849 h 497633"/>
              <a:gd name="connsiteX3" fmla="*/ 118188 w 430166"/>
              <a:gd name="connsiteY3" fmla="*/ 0 h 497633"/>
            </a:gdLst>
            <a:ahLst/>
            <a:cxnLst>
              <a:cxn ang="0">
                <a:pos x="connsiteX0" y="connsiteY0"/>
              </a:cxn>
              <a:cxn ang="0">
                <a:pos x="connsiteX1" y="connsiteY1"/>
              </a:cxn>
              <a:cxn ang="0">
                <a:pos x="connsiteX2" y="connsiteY2"/>
              </a:cxn>
              <a:cxn ang="0">
                <a:pos x="connsiteX3" y="connsiteY3"/>
              </a:cxn>
            </a:cxnLst>
            <a:rect l="l" t="t" r="r" b="b"/>
            <a:pathLst>
              <a:path w="430166" h="497633" fill="norm" stroke="1" extrusionOk="0">
                <a:moveTo>
                  <a:pt x="0" y="497633"/>
                </a:moveTo>
                <a:cubicBezTo>
                  <a:pt x="156547" y="477935"/>
                  <a:pt x="313094" y="458237"/>
                  <a:pt x="379445" y="398106"/>
                </a:cubicBezTo>
                <a:cubicBezTo>
                  <a:pt x="445796" y="337975"/>
                  <a:pt x="441649" y="203200"/>
                  <a:pt x="398106" y="136849"/>
                </a:cubicBezTo>
                <a:cubicBezTo>
                  <a:pt x="354563" y="70498"/>
                  <a:pt x="236375" y="35249"/>
                  <a:pt x="118188" y="0"/>
                </a:cubicBezTo>
              </a:path>
            </a:pathLst>
          </a:custGeom>
          <a:noFill/>
          <a:ln w="19050">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348264851" name="Forme libre 41"/>
          <p:cNvSpPr/>
          <p:nvPr/>
        </p:nvSpPr>
        <p:spPr bwMode="auto">
          <a:xfrm rot="20167350">
            <a:off x="7724789" y="3341927"/>
            <a:ext cx="277554" cy="492393"/>
          </a:xfrm>
          <a:custGeom>
            <a:avLst/>
            <a:gdLst>
              <a:gd name="connsiteX0" fmla="*/ 0 w 430166"/>
              <a:gd name="connsiteY0" fmla="*/ 497633 h 497633"/>
              <a:gd name="connsiteX1" fmla="*/ 379445 w 430166"/>
              <a:gd name="connsiteY1" fmla="*/ 398106 h 497633"/>
              <a:gd name="connsiteX2" fmla="*/ 398106 w 430166"/>
              <a:gd name="connsiteY2" fmla="*/ 136849 h 497633"/>
              <a:gd name="connsiteX3" fmla="*/ 118188 w 430166"/>
              <a:gd name="connsiteY3" fmla="*/ 0 h 497633"/>
            </a:gdLst>
            <a:ahLst/>
            <a:cxnLst>
              <a:cxn ang="0">
                <a:pos x="connsiteX0" y="connsiteY0"/>
              </a:cxn>
              <a:cxn ang="0">
                <a:pos x="connsiteX1" y="connsiteY1"/>
              </a:cxn>
              <a:cxn ang="0">
                <a:pos x="connsiteX2" y="connsiteY2"/>
              </a:cxn>
              <a:cxn ang="0">
                <a:pos x="connsiteX3" y="connsiteY3"/>
              </a:cxn>
            </a:cxnLst>
            <a:rect l="l" t="t" r="r" b="b"/>
            <a:pathLst>
              <a:path w="430166" h="497633" fill="norm" stroke="1" extrusionOk="0">
                <a:moveTo>
                  <a:pt x="0" y="497633"/>
                </a:moveTo>
                <a:cubicBezTo>
                  <a:pt x="156547" y="477935"/>
                  <a:pt x="313094" y="458237"/>
                  <a:pt x="379445" y="398106"/>
                </a:cubicBezTo>
                <a:cubicBezTo>
                  <a:pt x="445796" y="337975"/>
                  <a:pt x="441649" y="203200"/>
                  <a:pt x="398106" y="136849"/>
                </a:cubicBezTo>
                <a:cubicBezTo>
                  <a:pt x="354563" y="70498"/>
                  <a:pt x="236375" y="35249"/>
                  <a:pt x="118188" y="0"/>
                </a:cubicBezTo>
              </a:path>
            </a:pathLst>
          </a:custGeom>
          <a:noFill/>
          <a:ln w="19050">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1536746737" name="Connecteur droit avec flèche 42"/>
          <p:cNvCxnSpPr/>
          <p:nvPr/>
        </p:nvCxnSpPr>
        <p:spPr bwMode="auto">
          <a:xfrm flipV="1">
            <a:off x="4729924" y="3717032"/>
            <a:ext cx="787934" cy="1719"/>
          </a:xfrm>
          <a:prstGeom prst="straightConnector1">
            <a:avLst/>
          </a:prstGeom>
          <a:ln w="1905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3228400" name="Connecteur droit avec flèche 45"/>
          <p:cNvCxnSpPr/>
          <p:nvPr/>
        </p:nvCxnSpPr>
        <p:spPr bwMode="auto">
          <a:xfrm flipH="1">
            <a:off x="7863566" y="3697621"/>
            <a:ext cx="1078600" cy="893393"/>
          </a:xfrm>
          <a:prstGeom prst="straightConnector1">
            <a:avLst/>
          </a:prstGeom>
          <a:ln w="19050">
            <a:solidFill>
              <a:srgbClr val="FF66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32065165" name="Connecteur droit avec flèche 47"/>
          <p:cNvCxnSpPr/>
          <p:nvPr/>
        </p:nvCxnSpPr>
        <p:spPr bwMode="auto">
          <a:xfrm flipH="1" flipV="1">
            <a:off x="8381146" y="5017413"/>
            <a:ext cx="425478" cy="350155"/>
          </a:xfrm>
          <a:prstGeom prst="straightConnector1">
            <a:avLst/>
          </a:prstGeom>
          <a:ln w="19050">
            <a:solidFill>
              <a:srgbClr val="FF66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73827396" name="Connecteur droit avec flèche 50"/>
          <p:cNvCxnSpPr/>
          <p:nvPr/>
        </p:nvCxnSpPr>
        <p:spPr bwMode="auto">
          <a:xfrm flipH="1">
            <a:off x="8800432" y="4474176"/>
            <a:ext cx="1078600" cy="893393"/>
          </a:xfrm>
          <a:prstGeom prst="straightConnector1">
            <a:avLst/>
          </a:prstGeom>
          <a:ln w="19050">
            <a:solidFill>
              <a:srgbClr val="FF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4464368" name="Connecteur droit avec flèche 51"/>
          <p:cNvCxnSpPr/>
          <p:nvPr/>
        </p:nvCxnSpPr>
        <p:spPr bwMode="auto">
          <a:xfrm>
            <a:off x="5583816" y="4576596"/>
            <a:ext cx="832638" cy="688551"/>
          </a:xfrm>
          <a:prstGeom prst="straightConnector1">
            <a:avLst/>
          </a:prstGeom>
          <a:ln w="19050">
            <a:solidFill>
              <a:srgbClr val="FF66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4107989" name="Connecteur droit avec flèche 54"/>
          <p:cNvCxnSpPr/>
          <p:nvPr/>
        </p:nvCxnSpPr>
        <p:spPr bwMode="auto">
          <a:xfrm flipV="1">
            <a:off x="5599476" y="3897869"/>
            <a:ext cx="604534" cy="556668"/>
          </a:xfrm>
          <a:prstGeom prst="straightConnector1">
            <a:avLst/>
          </a:prstGeom>
          <a:ln w="19050">
            <a:solidFill>
              <a:srgbClr val="FF66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54801455" name="ZoneTexte 56"/>
          <p:cNvSpPr txBox="1"/>
          <p:nvPr/>
        </p:nvSpPr>
        <p:spPr bwMode="auto">
          <a:xfrm>
            <a:off x="532502" y="4242454"/>
            <a:ext cx="3203056" cy="738664"/>
          </a:xfrm>
          <a:prstGeom prst="rect">
            <a:avLst/>
          </a:prstGeom>
          <a:noFill/>
        </p:spPr>
        <p:txBody>
          <a:bodyPr wrap="none" rtlCol="0">
            <a:spAutoFit/>
          </a:bodyPr>
          <a:lstStyle/>
          <a:p>
            <a:pPr>
              <a:defRPr/>
            </a:pPr>
            <a:r>
              <a:rPr lang="fr-FR" sz="1400">
                <a:solidFill>
                  <a:srgbClr val="FF6600"/>
                </a:solidFill>
              </a:rPr>
              <a:t>Radiation</a:t>
            </a:r>
            <a:endParaRPr/>
          </a:p>
          <a:p>
            <a:pPr marL="285750" indent="-285750">
              <a:buFontTx/>
              <a:buChar char="-"/>
              <a:defRPr/>
            </a:pPr>
            <a:r>
              <a:rPr lang="fr-FR" sz="1400">
                <a:solidFill>
                  <a:srgbClr val="FF6600"/>
                </a:solidFill>
              </a:rPr>
              <a:t>From</a:t>
            </a:r>
            <a:r>
              <a:rPr lang="fr-FR" sz="1400">
                <a:solidFill>
                  <a:srgbClr val="FF6600"/>
                </a:solidFill>
              </a:rPr>
              <a:t> the </a:t>
            </a:r>
            <a:r>
              <a:rPr lang="fr-FR" sz="1400">
                <a:solidFill>
                  <a:srgbClr val="FF6600"/>
                </a:solidFill>
              </a:rPr>
              <a:t>sun</a:t>
            </a:r>
            <a:endParaRPr lang="fr-FR" sz="1400">
              <a:solidFill>
                <a:srgbClr val="FF6600"/>
              </a:solidFill>
            </a:endParaRPr>
          </a:p>
          <a:p>
            <a:pPr marL="285750" indent="-285750">
              <a:buFontTx/>
              <a:buChar char="-"/>
              <a:defRPr/>
            </a:pPr>
            <a:r>
              <a:rPr lang="fr-FR" sz="1400">
                <a:solidFill>
                  <a:srgbClr val="FF6600"/>
                </a:solidFill>
              </a:rPr>
              <a:t>Radiative exchange </a:t>
            </a:r>
            <a:r>
              <a:rPr lang="fr-FR" sz="1400">
                <a:solidFill>
                  <a:srgbClr val="FF6600"/>
                </a:solidFill>
              </a:rPr>
              <a:t>between</a:t>
            </a:r>
            <a:r>
              <a:rPr lang="fr-FR" sz="1400">
                <a:solidFill>
                  <a:srgbClr val="FF6600"/>
                </a:solidFill>
              </a:rPr>
              <a:t> surfaces</a:t>
            </a:r>
            <a:endParaRPr lang="fr-FR" sz="1400">
              <a:solidFill>
                <a:srgbClr val="FF6600"/>
              </a:solidFill>
            </a:endParaRPr>
          </a:p>
        </p:txBody>
      </p:sp>
      <p:sp>
        <p:nvSpPr>
          <p:cNvPr id="244606991" name="ZoneTexte 57"/>
          <p:cNvSpPr txBox="1"/>
          <p:nvPr/>
        </p:nvSpPr>
        <p:spPr bwMode="auto">
          <a:xfrm>
            <a:off x="532502" y="1412776"/>
            <a:ext cx="7019870" cy="369332"/>
          </a:xfrm>
          <a:prstGeom prst="rect">
            <a:avLst/>
          </a:prstGeom>
          <a:noFill/>
        </p:spPr>
        <p:txBody>
          <a:bodyPr wrap="none" rtlCol="0">
            <a:spAutoFit/>
          </a:bodyPr>
          <a:lstStyle/>
          <a:p>
            <a:pPr>
              <a:defRPr/>
            </a:pPr>
            <a:r>
              <a:rPr lang="fr-FR">
                <a:latin typeface="Arial"/>
                <a:cs typeface="Arial"/>
              </a:rPr>
              <a:t>The </a:t>
            </a:r>
            <a:r>
              <a:rPr lang="fr-FR">
                <a:latin typeface="Arial"/>
                <a:cs typeface="Arial"/>
              </a:rPr>
              <a:t>three</a:t>
            </a:r>
            <a:r>
              <a:rPr lang="fr-FR">
                <a:latin typeface="Arial"/>
                <a:cs typeface="Arial"/>
              </a:rPr>
              <a:t> types of </a:t>
            </a:r>
            <a:r>
              <a:rPr lang="fr-FR">
                <a:latin typeface="Arial"/>
                <a:cs typeface="Arial"/>
              </a:rPr>
              <a:t>heat</a:t>
            </a:r>
            <a:r>
              <a:rPr lang="fr-FR">
                <a:latin typeface="Arial"/>
                <a:cs typeface="Arial"/>
              </a:rPr>
              <a:t> </a:t>
            </a:r>
            <a:r>
              <a:rPr lang="fr-FR">
                <a:latin typeface="Arial"/>
                <a:cs typeface="Arial"/>
              </a:rPr>
              <a:t>transfer</a:t>
            </a:r>
            <a:r>
              <a:rPr lang="fr-FR">
                <a:latin typeface="Arial"/>
                <a:cs typeface="Arial"/>
              </a:rPr>
              <a:t> </a:t>
            </a:r>
            <a:r>
              <a:rPr lang="fr-FR">
                <a:latin typeface="Arial"/>
                <a:cs typeface="Arial"/>
              </a:rPr>
              <a:t>occur</a:t>
            </a:r>
            <a:r>
              <a:rPr lang="fr-FR">
                <a:latin typeface="Arial"/>
                <a:cs typeface="Arial"/>
              </a:rPr>
              <a:t> at the </a:t>
            </a:r>
            <a:r>
              <a:rPr lang="fr-FR">
                <a:latin typeface="Arial"/>
                <a:cs typeface="Arial"/>
              </a:rPr>
              <a:t>same</a:t>
            </a:r>
            <a:r>
              <a:rPr lang="fr-FR">
                <a:latin typeface="Arial"/>
                <a:cs typeface="Arial"/>
              </a:rPr>
              <a:t> time in buildings</a:t>
            </a:r>
            <a:endParaRPr lang="fr-FR">
              <a:latin typeface="Arial"/>
              <a:cs typeface="Arial"/>
            </a:endParaRPr>
          </a:p>
        </p:txBody>
      </p:sp>
      <p:sp>
        <p:nvSpPr>
          <p:cNvPr id="595872534" name="ZoneTexte 58"/>
          <p:cNvSpPr txBox="1"/>
          <p:nvPr/>
        </p:nvSpPr>
        <p:spPr bwMode="auto">
          <a:xfrm>
            <a:off x="119336" y="284303"/>
            <a:ext cx="3390672" cy="584775"/>
          </a:xfrm>
          <a:prstGeom prst="rect">
            <a:avLst/>
          </a:prstGeom>
          <a:noFill/>
        </p:spPr>
        <p:txBody>
          <a:bodyPr wrap="none" rtlCol="0">
            <a:spAutoFit/>
          </a:bodyPr>
          <a:lstStyle/>
          <a:p>
            <a:pPr>
              <a:defRPr/>
            </a:pPr>
            <a:r>
              <a:rPr lang="fr-FR" sz="1600">
                <a:solidFill>
                  <a:schemeClr val="tx1">
                    <a:lumMod val="50000"/>
                    <a:lumOff val="50000"/>
                  </a:schemeClr>
                </a:solidFill>
                <a:latin typeface="Arial"/>
                <a:cs typeface="Arial"/>
              </a:rPr>
              <a:t>Building </a:t>
            </a:r>
            <a:r>
              <a:rPr lang="fr-FR" sz="1600">
                <a:solidFill>
                  <a:schemeClr val="tx1">
                    <a:lumMod val="50000"/>
                    <a:lumOff val="50000"/>
                  </a:schemeClr>
                </a:solidFill>
                <a:latin typeface="Arial"/>
                <a:cs typeface="Arial"/>
              </a:rPr>
              <a:t>energy</a:t>
            </a:r>
            <a:r>
              <a:rPr lang="fr-FR" sz="1600">
                <a:solidFill>
                  <a:schemeClr val="tx1">
                    <a:lumMod val="50000"/>
                    <a:lumOff val="50000"/>
                  </a:schemeClr>
                </a:solidFill>
                <a:latin typeface="Arial"/>
                <a:cs typeface="Arial"/>
              </a:rPr>
              <a:t> performance</a:t>
            </a:r>
            <a:endParaRPr/>
          </a:p>
          <a:p>
            <a:pPr>
              <a:defRPr/>
            </a:pPr>
            <a:r>
              <a:rPr lang="fr-FR" sz="1600">
                <a:solidFill>
                  <a:schemeClr val="tx1">
                    <a:lumMod val="50000"/>
                    <a:lumOff val="50000"/>
                  </a:schemeClr>
                </a:solidFill>
                <a:latin typeface="Arial"/>
                <a:cs typeface="Arial"/>
              </a:rPr>
              <a:t>Lecture 1: </a:t>
            </a:r>
            <a:r>
              <a:rPr lang="fr-FR" sz="1600">
                <a:solidFill>
                  <a:schemeClr val="tx1">
                    <a:lumMod val="50000"/>
                    <a:lumOff val="50000"/>
                  </a:schemeClr>
                </a:solidFill>
                <a:latin typeface="Arial"/>
                <a:cs typeface="Arial"/>
              </a:rPr>
              <a:t>heat</a:t>
            </a:r>
            <a:r>
              <a:rPr lang="fr-FR" sz="1600">
                <a:solidFill>
                  <a:schemeClr val="tx1">
                    <a:lumMod val="50000"/>
                    <a:lumOff val="50000"/>
                  </a:schemeClr>
                </a:solidFill>
                <a:latin typeface="Arial"/>
                <a:cs typeface="Arial"/>
              </a:rPr>
              <a:t> </a:t>
            </a:r>
            <a:r>
              <a:rPr lang="fr-FR" sz="1600">
                <a:solidFill>
                  <a:schemeClr val="tx1">
                    <a:lumMod val="50000"/>
                    <a:lumOff val="50000"/>
                  </a:schemeClr>
                </a:solidFill>
                <a:latin typeface="Arial"/>
                <a:cs typeface="Arial"/>
              </a:rPr>
              <a:t>transfer</a:t>
            </a:r>
            <a:r>
              <a:rPr lang="fr-FR" sz="1600">
                <a:solidFill>
                  <a:schemeClr val="tx1">
                    <a:lumMod val="50000"/>
                    <a:lumOff val="50000"/>
                  </a:schemeClr>
                </a:solidFill>
                <a:latin typeface="Arial"/>
                <a:cs typeface="Arial"/>
              </a:rPr>
              <a:t> in buildings</a:t>
            </a:r>
            <a:endParaRPr lang="fr-FR" sz="1600">
              <a:solidFill>
                <a:schemeClr val="tx1">
                  <a:lumMod val="50000"/>
                  <a:lumOff val="50000"/>
                </a:schemeClr>
              </a:solidFill>
              <a:latin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12932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159829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92128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009536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66172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81971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634482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367467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7277048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482648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548014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8410798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446436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5322840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382739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32065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293241" grpId="0"/>
      <p:bldP spid="2063448277" grpId="0"/>
      <p:bldP spid="1372770487" grpId="0" animBg="1"/>
      <p:bldP spid="1348264851" grpId="0" animBg="1"/>
      <p:bldP spid="1754801455" grpId="0"/>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68492849" name="Rectangle 1"/>
          <p:cNvSpPr/>
          <p:nvPr/>
        </p:nvSpPr>
        <p:spPr bwMode="auto">
          <a:xfrm>
            <a:off x="2567608" y="5373216"/>
            <a:ext cx="8352928" cy="360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1018241573" name="Connecteur droit 2"/>
          <p:cNvCxnSpPr/>
          <p:nvPr/>
        </p:nvCxnSpPr>
        <p:spPr bwMode="auto">
          <a:xfrm flipV="1">
            <a:off x="5159896" y="2060848"/>
            <a:ext cx="0" cy="3672408"/>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94787925" name="Connecteur droit 3"/>
          <p:cNvCxnSpPr/>
          <p:nvPr/>
        </p:nvCxnSpPr>
        <p:spPr bwMode="auto">
          <a:xfrm flipV="1">
            <a:off x="8184232" y="5373216"/>
            <a:ext cx="0" cy="36004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65158927" name="Rectangle 4"/>
          <p:cNvSpPr/>
          <p:nvPr/>
        </p:nvSpPr>
        <p:spPr bwMode="auto">
          <a:xfrm rot="1054262">
            <a:off x="4871864" y="2485733"/>
            <a:ext cx="3600400" cy="72008"/>
          </a:xfrm>
          <a:prstGeom prst="rect">
            <a:avLst/>
          </a:prstGeom>
          <a:solidFill>
            <a:schemeClr val="bg1">
              <a:lumMod val="75000"/>
            </a:schemeClr>
          </a:solidFill>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fr-FR"/>
          </a:p>
        </p:txBody>
      </p:sp>
      <p:sp>
        <p:nvSpPr>
          <p:cNvPr id="391368397" name="Rectangle 5"/>
          <p:cNvSpPr/>
          <p:nvPr/>
        </p:nvSpPr>
        <p:spPr bwMode="auto">
          <a:xfrm>
            <a:off x="5159896" y="3068960"/>
            <a:ext cx="3024336" cy="2304256"/>
          </a:xfrm>
          <a:prstGeom prst="rect">
            <a:avLst/>
          </a:prstGeom>
          <a:ln w="762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defRPr/>
            </a:pPr>
            <a:endParaRPr lang="fr-FR"/>
          </a:p>
        </p:txBody>
      </p:sp>
      <p:sp>
        <p:nvSpPr>
          <p:cNvPr id="1485242387" name="Rectangle 6"/>
          <p:cNvSpPr/>
          <p:nvPr/>
        </p:nvSpPr>
        <p:spPr bwMode="auto">
          <a:xfrm>
            <a:off x="5123891" y="3732312"/>
            <a:ext cx="72008" cy="100811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611680312" name="Rectangle 7"/>
          <p:cNvSpPr/>
          <p:nvPr/>
        </p:nvSpPr>
        <p:spPr bwMode="auto">
          <a:xfrm>
            <a:off x="8148229" y="3717032"/>
            <a:ext cx="72008" cy="100811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666789263" name="Rectangle 21"/>
          <p:cNvSpPr/>
          <p:nvPr/>
        </p:nvSpPr>
        <p:spPr bwMode="auto">
          <a:xfrm>
            <a:off x="5410809" y="3320988"/>
            <a:ext cx="2522510" cy="1836204"/>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427731995" name="Triangle isocèle 22"/>
          <p:cNvSpPr/>
          <p:nvPr/>
        </p:nvSpPr>
        <p:spPr bwMode="auto">
          <a:xfrm flipH="1">
            <a:off x="5447928" y="2310788"/>
            <a:ext cx="1945330" cy="576064"/>
          </a:xfrm>
          <a:prstGeom prst="triangle">
            <a:avLst>
              <a:gd name="adj" fmla="val 100000"/>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661483932" name="Rectangle 24"/>
          <p:cNvSpPr/>
          <p:nvPr/>
        </p:nvSpPr>
        <p:spPr bwMode="auto">
          <a:xfrm>
            <a:off x="8040216" y="4725144"/>
            <a:ext cx="288032" cy="540060"/>
          </a:xfrm>
          <a:prstGeom prst="rect">
            <a:avLst/>
          </a:prstGeom>
          <a:solidFill>
            <a:srgbClr val="F79646">
              <a:alpha val="8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540668056" name="Rectangle 28"/>
          <p:cNvSpPr/>
          <p:nvPr/>
        </p:nvSpPr>
        <p:spPr bwMode="auto">
          <a:xfrm>
            <a:off x="5014766" y="3131891"/>
            <a:ext cx="288032" cy="2108955"/>
          </a:xfrm>
          <a:prstGeom prst="rect">
            <a:avLst/>
          </a:prstGeom>
          <a:solidFill>
            <a:srgbClr val="F79646">
              <a:alpha val="8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364620969" name="Rectangle 29"/>
          <p:cNvSpPr/>
          <p:nvPr/>
        </p:nvSpPr>
        <p:spPr bwMode="auto">
          <a:xfrm>
            <a:off x="5014766" y="2169302"/>
            <a:ext cx="288032" cy="791205"/>
          </a:xfrm>
          <a:prstGeom prst="rect">
            <a:avLst/>
          </a:prstGeom>
          <a:solidFill>
            <a:srgbClr val="F79646">
              <a:alpha val="8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002736" name="Rectangle 30"/>
          <p:cNvSpPr/>
          <p:nvPr/>
        </p:nvSpPr>
        <p:spPr bwMode="auto">
          <a:xfrm rot="5400000">
            <a:off x="6526934" y="2050046"/>
            <a:ext cx="288032" cy="2108955"/>
          </a:xfrm>
          <a:prstGeom prst="rect">
            <a:avLst/>
          </a:prstGeom>
          <a:solidFill>
            <a:srgbClr val="F79646">
              <a:alpha val="8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47617461" name="Rectangle 32"/>
          <p:cNvSpPr/>
          <p:nvPr/>
        </p:nvSpPr>
        <p:spPr bwMode="auto">
          <a:xfrm rot="5400000">
            <a:off x="6525023" y="4307093"/>
            <a:ext cx="288032" cy="2108955"/>
          </a:xfrm>
          <a:prstGeom prst="rect">
            <a:avLst/>
          </a:prstGeom>
          <a:solidFill>
            <a:srgbClr val="F79646">
              <a:alpha val="8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657889902" name="Rectangle 33"/>
          <p:cNvSpPr/>
          <p:nvPr/>
        </p:nvSpPr>
        <p:spPr bwMode="auto">
          <a:xfrm rot="6481576">
            <a:off x="6420977" y="1384346"/>
            <a:ext cx="288032" cy="2108955"/>
          </a:xfrm>
          <a:prstGeom prst="rect">
            <a:avLst/>
          </a:prstGeom>
          <a:solidFill>
            <a:srgbClr val="F79646">
              <a:alpha val="8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749473713" name="Ellipse 34"/>
          <p:cNvSpPr/>
          <p:nvPr/>
        </p:nvSpPr>
        <p:spPr bwMode="auto">
          <a:xfrm>
            <a:off x="6649889" y="4164360"/>
            <a:ext cx="72008" cy="7200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902563211" name="Ellipse 35"/>
          <p:cNvSpPr/>
          <p:nvPr/>
        </p:nvSpPr>
        <p:spPr bwMode="auto">
          <a:xfrm>
            <a:off x="5803512" y="2598820"/>
            <a:ext cx="72008" cy="7200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386350985" name="Ellipse 36"/>
          <p:cNvSpPr/>
          <p:nvPr/>
        </p:nvSpPr>
        <p:spPr bwMode="auto">
          <a:xfrm>
            <a:off x="3912470" y="4164360"/>
            <a:ext cx="72008" cy="7200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499591840" name="Ellipse 37"/>
          <p:cNvSpPr/>
          <p:nvPr/>
        </p:nvSpPr>
        <p:spPr bwMode="auto">
          <a:xfrm>
            <a:off x="4932971" y="3750617"/>
            <a:ext cx="72008" cy="72008"/>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643108961" name="Ellipse 38"/>
          <p:cNvSpPr/>
          <p:nvPr/>
        </p:nvSpPr>
        <p:spPr bwMode="auto">
          <a:xfrm>
            <a:off x="5303912" y="3750617"/>
            <a:ext cx="72008" cy="72008"/>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1399708129" name="Ellipse 39"/>
          <p:cNvSpPr/>
          <p:nvPr/>
        </p:nvSpPr>
        <p:spPr bwMode="auto">
          <a:xfrm>
            <a:off x="6649889" y="3218799"/>
            <a:ext cx="72008" cy="72008"/>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512612512" name="Ellipse 40"/>
          <p:cNvSpPr/>
          <p:nvPr/>
        </p:nvSpPr>
        <p:spPr bwMode="auto">
          <a:xfrm>
            <a:off x="6649889" y="2911780"/>
            <a:ext cx="72008" cy="72008"/>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1891184233" name="Ellipse 41"/>
          <p:cNvSpPr/>
          <p:nvPr/>
        </p:nvSpPr>
        <p:spPr bwMode="auto">
          <a:xfrm>
            <a:off x="5122778" y="3750617"/>
            <a:ext cx="72008" cy="72008"/>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997127030" name="Ellipse 42"/>
          <p:cNvSpPr/>
          <p:nvPr/>
        </p:nvSpPr>
        <p:spPr bwMode="auto">
          <a:xfrm>
            <a:off x="4968975" y="2526812"/>
            <a:ext cx="72008" cy="72008"/>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2020036335" name="Ellipse 43"/>
          <p:cNvSpPr/>
          <p:nvPr/>
        </p:nvSpPr>
        <p:spPr bwMode="auto">
          <a:xfrm>
            <a:off x="5114105" y="2532534"/>
            <a:ext cx="72008" cy="72008"/>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2052646180" name="Ellipse 44"/>
          <p:cNvSpPr/>
          <p:nvPr/>
        </p:nvSpPr>
        <p:spPr bwMode="auto">
          <a:xfrm>
            <a:off x="5280172" y="2532534"/>
            <a:ext cx="72008" cy="72008"/>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308639651" name="Ellipse 45"/>
          <p:cNvSpPr/>
          <p:nvPr/>
        </p:nvSpPr>
        <p:spPr bwMode="auto">
          <a:xfrm>
            <a:off x="6384589" y="2509689"/>
            <a:ext cx="72008" cy="72008"/>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1878158364" name="Ellipse 46"/>
          <p:cNvSpPr/>
          <p:nvPr/>
        </p:nvSpPr>
        <p:spPr bwMode="auto">
          <a:xfrm>
            <a:off x="6492985" y="2232198"/>
            <a:ext cx="72008" cy="72008"/>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1752135642" name="Ellipse 49"/>
          <p:cNvSpPr/>
          <p:nvPr/>
        </p:nvSpPr>
        <p:spPr bwMode="auto">
          <a:xfrm>
            <a:off x="6649889" y="5178577"/>
            <a:ext cx="72008" cy="72008"/>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611987500" name="ZoneTexte 50"/>
          <p:cNvSpPr txBox="1"/>
          <p:nvPr/>
        </p:nvSpPr>
        <p:spPr bwMode="auto">
          <a:xfrm>
            <a:off x="532502" y="1412776"/>
            <a:ext cx="11264687" cy="369332"/>
          </a:xfrm>
          <a:prstGeom prst="rect">
            <a:avLst/>
          </a:prstGeom>
          <a:noFill/>
        </p:spPr>
        <p:txBody>
          <a:bodyPr wrap="none" rtlCol="0">
            <a:spAutoFit/>
          </a:bodyPr>
          <a:lstStyle/>
          <a:p>
            <a:pPr>
              <a:defRPr/>
            </a:pPr>
            <a:r>
              <a:rPr lang="en-GB">
                <a:latin typeface="Arial"/>
                <a:cs typeface="Arial"/>
              </a:rPr>
              <a:t>In order to formulate and calculate heat transfer, the building is discretized in a number of temperature points.</a:t>
            </a:r>
            <a:endParaRPr lang="en-GB">
              <a:latin typeface="Arial"/>
              <a:cs typeface="Arial"/>
            </a:endParaRPr>
          </a:p>
        </p:txBody>
      </p:sp>
      <p:cxnSp>
        <p:nvCxnSpPr>
          <p:cNvPr id="1934992427" name="Connecteur droit avec flèche 51"/>
          <p:cNvCxnSpPr/>
          <p:nvPr/>
        </p:nvCxnSpPr>
        <p:spPr bwMode="auto">
          <a:xfrm flipH="1" flipV="1">
            <a:off x="5517708" y="3822625"/>
            <a:ext cx="1047285" cy="34173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71449359" name="Connecteur droit avec flèche 54"/>
          <p:cNvCxnSpPr>
            <a:stCxn id="666789263" idx="2"/>
          </p:cNvCxnSpPr>
          <p:nvPr/>
        </p:nvCxnSpPr>
        <p:spPr bwMode="auto">
          <a:xfrm flipH="1" flipV="1">
            <a:off x="5458589" y="3964504"/>
            <a:ext cx="1213475" cy="1192688"/>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91833131" name="Connecteur droit avec flèche 56"/>
          <p:cNvCxnSpPr/>
          <p:nvPr/>
        </p:nvCxnSpPr>
        <p:spPr bwMode="auto">
          <a:xfrm flipH="1">
            <a:off x="4888217" y="3930637"/>
            <a:ext cx="451699" cy="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28495938" name="ZoneTexte 60"/>
          <p:cNvSpPr txBox="1"/>
          <p:nvPr/>
        </p:nvSpPr>
        <p:spPr bwMode="auto">
          <a:xfrm>
            <a:off x="532503" y="2041103"/>
            <a:ext cx="3955908" cy="307777"/>
          </a:xfrm>
          <a:prstGeom prst="rect">
            <a:avLst/>
          </a:prstGeom>
          <a:noFill/>
        </p:spPr>
        <p:txBody>
          <a:bodyPr wrap="square" rtlCol="0">
            <a:spAutoFit/>
          </a:bodyPr>
          <a:lstStyle/>
          <a:p>
            <a:pPr>
              <a:defRPr/>
            </a:pPr>
            <a:r>
              <a:rPr lang="en-GB" sz="1400">
                <a:solidFill>
                  <a:schemeClr val="accent1"/>
                </a:solidFill>
              </a:rPr>
              <a:t>One value of air temperature for each thermal zone</a:t>
            </a:r>
            <a:endParaRPr lang="en-GB" sz="1400">
              <a:solidFill>
                <a:schemeClr val="accent1"/>
              </a:solidFill>
            </a:endParaRPr>
          </a:p>
        </p:txBody>
      </p:sp>
      <p:sp>
        <p:nvSpPr>
          <p:cNvPr id="1394587322" name="ZoneTexte 61"/>
          <p:cNvSpPr txBox="1"/>
          <p:nvPr/>
        </p:nvSpPr>
        <p:spPr bwMode="auto">
          <a:xfrm>
            <a:off x="532502" y="2467175"/>
            <a:ext cx="3690733" cy="523220"/>
          </a:xfrm>
          <a:prstGeom prst="rect">
            <a:avLst/>
          </a:prstGeom>
          <a:noFill/>
        </p:spPr>
        <p:txBody>
          <a:bodyPr wrap="square" rtlCol="0">
            <a:spAutoFit/>
          </a:bodyPr>
          <a:lstStyle/>
          <a:p>
            <a:pPr>
              <a:defRPr/>
            </a:pPr>
            <a:r>
              <a:rPr lang="en-GB" sz="1400">
                <a:solidFill>
                  <a:srgbClr val="FF6600"/>
                </a:solidFill>
              </a:rPr>
              <a:t>The temperature at the surfaces of the envelope, and inside walls</a:t>
            </a:r>
            <a:endParaRPr lang="en-GB" sz="1400">
              <a:solidFill>
                <a:srgbClr val="FF6600"/>
              </a:solidFill>
            </a:endParaRPr>
          </a:p>
        </p:txBody>
      </p:sp>
      <p:sp>
        <p:nvSpPr>
          <p:cNvPr id="1249081237" name="Rectangle 62"/>
          <p:cNvSpPr/>
          <p:nvPr/>
        </p:nvSpPr>
        <p:spPr bwMode="auto">
          <a:xfrm>
            <a:off x="8133846" y="3698589"/>
            <a:ext cx="109505" cy="894184"/>
          </a:xfrm>
          <a:prstGeom prst="rect">
            <a:avLst/>
          </a:prstGeom>
          <a:solidFill>
            <a:srgbClr val="F79646">
              <a:alpha val="8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7124923" name="Ellipse 47"/>
          <p:cNvSpPr/>
          <p:nvPr/>
        </p:nvSpPr>
        <p:spPr bwMode="auto">
          <a:xfrm>
            <a:off x="8146835" y="3921484"/>
            <a:ext cx="72008" cy="72008"/>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931156674" name="Ellipse 63"/>
          <p:cNvSpPr/>
          <p:nvPr/>
        </p:nvSpPr>
        <p:spPr bwMode="auto">
          <a:xfrm>
            <a:off x="7968208" y="4941168"/>
            <a:ext cx="72008" cy="72008"/>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46179698" name="Ellipse 64"/>
          <p:cNvSpPr/>
          <p:nvPr/>
        </p:nvSpPr>
        <p:spPr bwMode="auto">
          <a:xfrm>
            <a:off x="8307459" y="4941168"/>
            <a:ext cx="72008" cy="72008"/>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157777121" name="Ellipse 65"/>
          <p:cNvSpPr/>
          <p:nvPr/>
        </p:nvSpPr>
        <p:spPr bwMode="auto">
          <a:xfrm>
            <a:off x="8133847" y="4947505"/>
            <a:ext cx="72008" cy="72008"/>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202621211" name="ZoneTexte 66"/>
          <p:cNvSpPr txBox="1"/>
          <p:nvPr/>
        </p:nvSpPr>
        <p:spPr bwMode="auto">
          <a:xfrm>
            <a:off x="532502" y="5848206"/>
            <a:ext cx="9214767" cy="923330"/>
          </a:xfrm>
          <a:prstGeom prst="rect">
            <a:avLst/>
          </a:prstGeom>
          <a:noFill/>
        </p:spPr>
        <p:txBody>
          <a:bodyPr wrap="none" rtlCol="0">
            <a:spAutoFit/>
          </a:bodyPr>
          <a:lstStyle/>
          <a:p>
            <a:pPr>
              <a:defRPr/>
            </a:pPr>
            <a:r>
              <a:rPr lang="fr-FR"/>
              <a:t>The </a:t>
            </a:r>
            <a:r>
              <a:rPr lang="fr-FR"/>
              <a:t>discretization</a:t>
            </a:r>
            <a:r>
              <a:rPr lang="fr-FR"/>
              <a:t> </a:t>
            </a:r>
            <a:r>
              <a:rPr lang="fr-FR"/>
              <a:t>can</a:t>
            </a:r>
            <a:r>
              <a:rPr lang="fr-FR"/>
              <a:t> </a:t>
            </a:r>
            <a:r>
              <a:rPr lang="fr-FR"/>
              <a:t>be</a:t>
            </a:r>
            <a:r>
              <a:rPr lang="fr-FR"/>
              <a:t> more or </a:t>
            </a:r>
            <a:r>
              <a:rPr lang="fr-FR"/>
              <a:t>less</a:t>
            </a:r>
            <a:r>
              <a:rPr lang="fr-FR"/>
              <a:t> </a:t>
            </a:r>
            <a:r>
              <a:rPr lang="fr-FR"/>
              <a:t>refined</a:t>
            </a:r>
            <a:endParaRPr lang="fr-FR"/>
          </a:p>
          <a:p>
            <a:pPr marL="285750" indent="-285750">
              <a:buFontTx/>
              <a:buChar char="-"/>
              <a:defRPr/>
            </a:pPr>
            <a:r>
              <a:rPr lang="fr-FR"/>
              <a:t>A thermal zone </a:t>
            </a:r>
            <a:r>
              <a:rPr lang="fr-FR"/>
              <a:t>can</a:t>
            </a:r>
            <a:r>
              <a:rPr lang="fr-FR"/>
              <a:t> have one </a:t>
            </a:r>
            <a:r>
              <a:rPr lang="fr-FR"/>
              <a:t>temperature</a:t>
            </a:r>
            <a:r>
              <a:rPr lang="fr-FR"/>
              <a:t> </a:t>
            </a:r>
            <a:r>
              <a:rPr lang="fr-FR"/>
              <a:t>node</a:t>
            </a:r>
            <a:r>
              <a:rPr lang="fr-FR"/>
              <a:t> (nodal </a:t>
            </a:r>
            <a:r>
              <a:rPr lang="fr-FR"/>
              <a:t>approach</a:t>
            </a:r>
            <a:r>
              <a:rPr lang="fr-FR"/>
              <a:t>) or </a:t>
            </a:r>
            <a:r>
              <a:rPr lang="fr-FR"/>
              <a:t>several</a:t>
            </a:r>
            <a:r>
              <a:rPr lang="fr-FR"/>
              <a:t> (zonal </a:t>
            </a:r>
            <a:r>
              <a:rPr lang="fr-FR"/>
              <a:t>approach</a:t>
            </a:r>
            <a:r>
              <a:rPr lang="fr-FR"/>
              <a:t>)</a:t>
            </a:r>
            <a:endParaRPr/>
          </a:p>
          <a:p>
            <a:pPr marL="285750" indent="-285750">
              <a:buFontTx/>
              <a:buChar char="-"/>
              <a:defRPr/>
            </a:pPr>
            <a:r>
              <a:rPr lang="fr-FR"/>
              <a:t>A </a:t>
            </a:r>
            <a:r>
              <a:rPr lang="fr-FR"/>
              <a:t>wall</a:t>
            </a:r>
            <a:r>
              <a:rPr lang="fr-FR"/>
              <a:t> </a:t>
            </a:r>
            <a:r>
              <a:rPr lang="fr-FR"/>
              <a:t>can</a:t>
            </a:r>
            <a:r>
              <a:rPr lang="fr-FR"/>
              <a:t> </a:t>
            </a:r>
            <a:r>
              <a:rPr lang="fr-FR"/>
              <a:t>be</a:t>
            </a:r>
            <a:r>
              <a:rPr lang="fr-FR"/>
              <a:t> </a:t>
            </a:r>
            <a:r>
              <a:rPr lang="fr-FR"/>
              <a:t>represented</a:t>
            </a:r>
            <a:r>
              <a:rPr lang="fr-FR"/>
              <a:t> by a single </a:t>
            </a:r>
            <a:r>
              <a:rPr lang="fr-FR"/>
              <a:t>temperature</a:t>
            </a:r>
            <a:r>
              <a:rPr lang="fr-FR"/>
              <a:t> or a distribution of </a:t>
            </a:r>
            <a:r>
              <a:rPr lang="fr-FR"/>
              <a:t>several</a:t>
            </a:r>
            <a:r>
              <a:rPr lang="fr-FR"/>
              <a:t> </a:t>
            </a:r>
            <a:r>
              <a:rPr lang="fr-FR"/>
              <a:t>temperatures</a:t>
            </a:r>
            <a:endParaRPr lang="fr-FR"/>
          </a:p>
        </p:txBody>
      </p:sp>
      <p:sp>
        <p:nvSpPr>
          <p:cNvPr id="1843723339" name="ZoneTexte 67"/>
          <p:cNvSpPr txBox="1"/>
          <p:nvPr/>
        </p:nvSpPr>
        <p:spPr bwMode="auto">
          <a:xfrm>
            <a:off x="119336" y="284303"/>
            <a:ext cx="3390672" cy="584775"/>
          </a:xfrm>
          <a:prstGeom prst="rect">
            <a:avLst/>
          </a:prstGeom>
          <a:noFill/>
        </p:spPr>
        <p:txBody>
          <a:bodyPr wrap="none" rtlCol="0">
            <a:spAutoFit/>
          </a:bodyPr>
          <a:lstStyle/>
          <a:p>
            <a:pPr>
              <a:defRPr/>
            </a:pPr>
            <a:r>
              <a:rPr lang="fr-FR" sz="1600">
                <a:solidFill>
                  <a:schemeClr val="tx1">
                    <a:lumMod val="50000"/>
                    <a:lumOff val="50000"/>
                  </a:schemeClr>
                </a:solidFill>
                <a:latin typeface="Arial"/>
                <a:cs typeface="Arial"/>
              </a:rPr>
              <a:t>Building </a:t>
            </a:r>
            <a:r>
              <a:rPr lang="fr-FR" sz="1600">
                <a:solidFill>
                  <a:schemeClr val="tx1">
                    <a:lumMod val="50000"/>
                    <a:lumOff val="50000"/>
                  </a:schemeClr>
                </a:solidFill>
                <a:latin typeface="Arial"/>
                <a:cs typeface="Arial"/>
              </a:rPr>
              <a:t>energy</a:t>
            </a:r>
            <a:r>
              <a:rPr lang="fr-FR" sz="1600">
                <a:solidFill>
                  <a:schemeClr val="tx1">
                    <a:lumMod val="50000"/>
                    <a:lumOff val="50000"/>
                  </a:schemeClr>
                </a:solidFill>
                <a:latin typeface="Arial"/>
                <a:cs typeface="Arial"/>
              </a:rPr>
              <a:t> performance</a:t>
            </a:r>
            <a:endParaRPr/>
          </a:p>
          <a:p>
            <a:pPr>
              <a:defRPr/>
            </a:pPr>
            <a:r>
              <a:rPr lang="fr-FR" sz="1600">
                <a:solidFill>
                  <a:schemeClr val="tx1">
                    <a:lumMod val="50000"/>
                    <a:lumOff val="50000"/>
                  </a:schemeClr>
                </a:solidFill>
                <a:latin typeface="Arial"/>
                <a:cs typeface="Arial"/>
              </a:rPr>
              <a:t>Lecture 1: </a:t>
            </a:r>
            <a:r>
              <a:rPr lang="fr-FR" sz="1600">
                <a:solidFill>
                  <a:schemeClr val="tx1">
                    <a:lumMod val="50000"/>
                    <a:lumOff val="50000"/>
                  </a:schemeClr>
                </a:solidFill>
                <a:latin typeface="Arial"/>
                <a:cs typeface="Arial"/>
              </a:rPr>
              <a:t>heat</a:t>
            </a:r>
            <a:r>
              <a:rPr lang="fr-FR" sz="1600">
                <a:solidFill>
                  <a:schemeClr val="tx1">
                    <a:lumMod val="50000"/>
                    <a:lumOff val="50000"/>
                  </a:schemeClr>
                </a:solidFill>
                <a:latin typeface="Arial"/>
                <a:cs typeface="Arial"/>
              </a:rPr>
              <a:t> </a:t>
            </a:r>
            <a:r>
              <a:rPr lang="fr-FR" sz="1600">
                <a:solidFill>
                  <a:schemeClr val="tx1">
                    <a:lumMod val="50000"/>
                    <a:lumOff val="50000"/>
                  </a:schemeClr>
                </a:solidFill>
                <a:latin typeface="Arial"/>
                <a:cs typeface="Arial"/>
              </a:rPr>
              <a:t>transfer</a:t>
            </a:r>
            <a:r>
              <a:rPr lang="fr-FR" sz="1600">
                <a:solidFill>
                  <a:schemeClr val="tx1">
                    <a:lumMod val="50000"/>
                    <a:lumOff val="50000"/>
                  </a:schemeClr>
                </a:solidFill>
                <a:latin typeface="Arial"/>
                <a:cs typeface="Arial"/>
              </a:rPr>
              <a:t> in buildings</a:t>
            </a:r>
            <a:endParaRPr lang="fr-FR" sz="1600">
              <a:solidFill>
                <a:schemeClr val="tx1">
                  <a:lumMod val="50000"/>
                  <a:lumOff val="50000"/>
                </a:schemeClr>
              </a:solidFill>
              <a:latin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205861171" name="Image 2"/>
          <p:cNvPicPr>
            <a:picLocks noChangeAspect="1"/>
          </p:cNvPicPr>
          <p:nvPr/>
        </p:nvPicPr>
        <p:blipFill>
          <a:blip r:embed="rId3"/>
          <a:stretch/>
        </p:blipFill>
        <p:spPr bwMode="auto">
          <a:xfrm>
            <a:off x="3575720" y="1268760"/>
            <a:ext cx="4974767" cy="3554276"/>
          </a:xfrm>
          <a:prstGeom prst="rect">
            <a:avLst/>
          </a:prstGeom>
        </p:spPr>
      </p:pic>
      <p:sp>
        <p:nvSpPr>
          <p:cNvPr id="1597539232" name="ZoneTexte 3"/>
          <p:cNvSpPr txBox="1"/>
          <p:nvPr/>
        </p:nvSpPr>
        <p:spPr bwMode="auto">
          <a:xfrm>
            <a:off x="4439816" y="5229200"/>
            <a:ext cx="3818802"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m:sty m:val="p"/>
                        </m:rPr>
                        <a:rPr lang="fr-FR" b="0" i="0">
                          <a:latin typeface="Cambria Math"/>
                        </a:rPr>
                        <m:t>Φ</m:t>
                      </m:r>
                      <m:r>
                        <m:rPr/>
                        <a:rPr lang="fr-FR" b="0" i="1">
                          <a:latin typeface="Cambria Math"/>
                        </a:rPr>
                        <m:t>=</m:t>
                      </m:r>
                      <m:sSub>
                        <m:sSubPr>
                          <m:ctrlPr>
                            <a:rPr lang="fr-FR" b="0" i="1">
                              <a:latin typeface="Cambria Math"/>
                              <a:ea typeface="Cambria Math"/>
                              <a:cs typeface="Cambria Math"/>
                            </a:rPr>
                          </m:ctrlPr>
                        </m:sSubPr>
                        <m:e>
                          <m:r>
                            <m:rPr>
                              <m:sty m:val="p"/>
                            </m:rPr>
                            <a:rPr lang="fr-FR" b="0" i="0">
                              <a:latin typeface="Cambria Math"/>
                            </a:rPr>
                            <m:t>Φ</m:t>
                          </m:r>
                        </m:e>
                        <m:sub>
                          <m:r>
                            <m:rPr/>
                            <a:rPr lang="fr-FR" b="0" i="1">
                              <a:latin typeface="Cambria Math"/>
                            </a:rPr>
                            <m:t>𝑖𝑒</m:t>
                          </m:r>
                          <m:r>
                            <m:rPr/>
                            <a:rPr lang="fr-FR" b="0" i="1">
                              <a:latin typeface="Cambria Math"/>
                            </a:rPr>
                            <m:t>1</m:t>
                          </m:r>
                        </m:sub>
                      </m:sSub>
                      <m:r>
                        <m:rPr/>
                        <a:rPr lang="fr-FR" b="0" i="1">
                          <a:latin typeface="Cambria Math"/>
                        </a:rPr>
                        <m:t>+</m:t>
                      </m:r>
                      <m:sSub>
                        <m:sSubPr>
                          <m:ctrlPr>
                            <a:rPr lang="fr-FR" b="0" i="1">
                              <a:latin typeface="Cambria Math"/>
                              <a:ea typeface="Cambria Math"/>
                              <a:cs typeface="Cambria Math"/>
                            </a:rPr>
                          </m:ctrlPr>
                        </m:sSubPr>
                        <m:e>
                          <m:r>
                            <m:rPr>
                              <m:sty m:val="p"/>
                            </m:rPr>
                            <a:rPr lang="fr-FR" b="0" i="0">
                              <a:latin typeface="Cambria Math"/>
                            </a:rPr>
                            <m:t>Φ</m:t>
                          </m:r>
                        </m:e>
                        <m:sub>
                          <m:r>
                            <m:rPr/>
                            <a:rPr lang="fr-FR" b="0" i="1">
                              <a:latin typeface="Cambria Math"/>
                            </a:rPr>
                            <m:t>𝑖𝑒</m:t>
                          </m:r>
                          <m:r>
                            <m:rPr/>
                            <a:rPr lang="fr-FR" b="0" i="1">
                              <a:latin typeface="Cambria Math"/>
                            </a:rPr>
                            <m:t>2</m:t>
                          </m:r>
                        </m:sub>
                      </m:sSub>
                      <m:r>
                        <m:rPr/>
                        <a:rPr lang="fr-FR" b="0" i="1">
                          <a:latin typeface="Cambria Math"/>
                        </a:rPr>
                        <m:t>+</m:t>
                      </m:r>
                      <m:sSub>
                        <m:sSubPr>
                          <m:ctrlPr>
                            <a:rPr lang="fr-FR" b="0" i="1">
                              <a:latin typeface="Cambria Math"/>
                              <a:ea typeface="Cambria Math"/>
                              <a:cs typeface="Cambria Math"/>
                            </a:rPr>
                          </m:ctrlPr>
                        </m:sSubPr>
                        <m:e>
                          <m:r>
                            <m:rPr>
                              <m:sty m:val="p"/>
                            </m:rPr>
                            <a:rPr lang="fr-FR" b="0" i="0">
                              <a:latin typeface="Cambria Math"/>
                            </a:rPr>
                            <m:t>Φ</m:t>
                          </m:r>
                        </m:e>
                        <m:sub>
                          <m:r>
                            <m:rPr/>
                            <a:rPr lang="fr-FR" b="0" i="1">
                              <a:latin typeface="Cambria Math"/>
                            </a:rPr>
                            <m:t>𝑖𝑒</m:t>
                          </m:r>
                          <m:r>
                            <m:rPr/>
                            <a:rPr lang="fr-FR" b="0" i="1">
                              <a:latin typeface="Cambria Math"/>
                            </a:rPr>
                            <m:t>3</m:t>
                          </m:r>
                        </m:sub>
                      </m:sSub>
                      <m:r>
                        <m:rPr/>
                        <a:rPr lang="fr-FR" b="0" i="1">
                          <a:latin typeface="Cambria Math"/>
                        </a:rPr>
                        <m:t>+</m:t>
                      </m:r>
                      <m:sSub>
                        <m:sSubPr>
                          <m:ctrlPr>
                            <a:rPr lang="fr-FR" b="0" i="1">
                              <a:latin typeface="Cambria Math"/>
                              <a:ea typeface="Cambria Math"/>
                              <a:cs typeface="Cambria Math"/>
                            </a:rPr>
                          </m:ctrlPr>
                        </m:sSubPr>
                        <m:e>
                          <m:r>
                            <m:rPr>
                              <m:sty m:val="p"/>
                            </m:rPr>
                            <a:rPr lang="fr-FR" b="0" i="0">
                              <a:latin typeface="Cambria Math"/>
                            </a:rPr>
                            <m:t>Φ</m:t>
                          </m:r>
                        </m:e>
                        <m:sub>
                          <m:r>
                            <m:rPr/>
                            <a:rPr lang="fr-FR" b="0" i="1">
                              <a:latin typeface="Cambria Math"/>
                            </a:rPr>
                            <m:t>𝑖𝑢</m:t>
                          </m:r>
                        </m:sub>
                      </m:sSub>
                      <m:r>
                        <m:rPr/>
                        <a:rPr lang="fr-FR" b="0" i="1">
                          <a:latin typeface="Cambria Math"/>
                        </a:rPr>
                        <m:t>+</m:t>
                      </m:r>
                      <m:sSub>
                        <m:sSubPr>
                          <m:ctrlPr>
                            <a:rPr lang="fr-FR" b="0" i="1">
                              <a:latin typeface="Cambria Math"/>
                              <a:ea typeface="Cambria Math"/>
                              <a:cs typeface="Cambria Math"/>
                            </a:rPr>
                          </m:ctrlPr>
                        </m:sSubPr>
                        <m:e>
                          <m:r>
                            <m:rPr>
                              <m:sty m:val="p"/>
                            </m:rPr>
                            <a:rPr lang="fr-FR" b="0" i="0">
                              <a:latin typeface="Cambria Math"/>
                            </a:rPr>
                            <m:t>Φ</m:t>
                          </m:r>
                        </m:e>
                        <m:sub>
                          <m:r>
                            <m:rPr/>
                            <a:rPr lang="fr-FR" b="0" i="1">
                              <a:latin typeface="Cambria Math"/>
                            </a:rPr>
                            <m:t>𝑣</m:t>
                          </m:r>
                        </m:sub>
                      </m:sSub>
                      <m:r>
                        <m:rPr/>
                        <a:rPr lang="fr-FR" b="0" i="1">
                          <a:latin typeface="Cambria Math"/>
                        </a:rPr>
                        <m:t>…</m:t>
                      </m:r>
                    </m:oMath>
                  </m:oMathPara>
                </a14:m>
              </mc:Choice>
              <mc:Fallback/>
            </mc:AlternateContent>
            <a:endParaRPr lang="fr-FR" b="0"/>
          </a:p>
        </p:txBody>
      </p:sp>
      <p:sp>
        <p:nvSpPr>
          <p:cNvPr id="574350166" name="ZoneTexte 4"/>
          <p:cNvSpPr txBox="1"/>
          <p:nvPr/>
        </p:nvSpPr>
        <p:spPr bwMode="auto">
          <a:xfrm>
            <a:off x="4679326" y="5635364"/>
            <a:ext cx="1383776"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fr-FR" b="0" i="1">
                          <a:latin typeface="Cambria Math"/>
                        </a:rPr>
                        <m:t>=</m:t>
                      </m:r>
                      <m:r>
                        <m:rPr/>
                        <a:rPr lang="fr-FR" b="0" i="1">
                          <a:solidFill>
                            <a:srgbClr val="FF0000"/>
                          </a:solidFill>
                          <a:latin typeface="Cambria Math"/>
                        </a:rPr>
                        <m:t>𝐻</m:t>
                      </m:r>
                      <m:r>
                        <m:rPr/>
                        <a:rPr lang="fr-FR" b="0" i="1">
                          <a:latin typeface="Cambria Math"/>
                        </a:rPr>
                        <m:t> </m:t>
                      </m:r>
                      <m:d>
                        <m:dPr>
                          <m:ctrlPr>
                            <a:rPr lang="fr-FR" b="0" i="1">
                              <a:latin typeface="Cambria Math"/>
                              <a:ea typeface="Cambria Math"/>
                              <a:cs typeface="Cambria Math"/>
                            </a:rPr>
                          </m:ctrlPr>
                        </m:dPr>
                        <m:e>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𝑒</m:t>
                              </m:r>
                            </m:sub>
                          </m:sSub>
                        </m:e>
                      </m:d>
                    </m:oMath>
                  </m:oMathPara>
                </a14:m>
              </mc:Choice>
              <mc:Fallback/>
            </mc:AlternateContent>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cxnSp>
        <p:nvCxnSpPr>
          <p:cNvPr id="76479862" name="Connecteur droit avec flèche 37"/>
          <p:cNvCxnSpPr/>
          <p:nvPr/>
        </p:nvCxnSpPr>
        <p:spPr bwMode="auto">
          <a:xfrm>
            <a:off x="6064818" y="5356120"/>
            <a:ext cx="204271" cy="9839"/>
          </a:xfrm>
          <a:prstGeom prst="straightConnector1">
            <a:avLst/>
          </a:prstGeom>
          <a:ln w="19050">
            <a:solidFill>
              <a:srgbClr val="FF66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7051021" name="Connecteur droit 3"/>
          <p:cNvCxnSpPr/>
          <p:nvPr/>
        </p:nvCxnSpPr>
        <p:spPr bwMode="auto">
          <a:xfrm flipH="1">
            <a:off x="6973994" y="1842901"/>
            <a:ext cx="5802" cy="21216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81454" name="Connecteur droit 4"/>
          <p:cNvCxnSpPr/>
          <p:nvPr/>
        </p:nvCxnSpPr>
        <p:spPr bwMode="auto">
          <a:xfrm>
            <a:off x="8400256" y="1842901"/>
            <a:ext cx="13898" cy="21216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8533201" name="Connecteur droit 5"/>
          <p:cNvCxnSpPr/>
          <p:nvPr/>
        </p:nvCxnSpPr>
        <p:spPr bwMode="auto">
          <a:xfrm>
            <a:off x="6757970" y="1842901"/>
            <a:ext cx="187220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61974350" name="Connecteur droit 9"/>
          <p:cNvCxnSpPr/>
          <p:nvPr/>
        </p:nvCxnSpPr>
        <p:spPr bwMode="auto">
          <a:xfrm>
            <a:off x="6757970" y="3964595"/>
            <a:ext cx="187220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3457845" name="Connecteur droit avec flèche 11"/>
          <p:cNvCxnSpPr/>
          <p:nvPr/>
        </p:nvCxnSpPr>
        <p:spPr bwMode="auto">
          <a:xfrm>
            <a:off x="6613954" y="3748571"/>
            <a:ext cx="2736304" cy="0"/>
          </a:xfrm>
          <a:prstGeom prst="straightConnector1">
            <a:avLst/>
          </a:prstGeom>
          <a:ln>
            <a:solidFill>
              <a:srgbClr val="00808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27667737" name="ZoneTexte 12"/>
          <p:cNvSpPr txBox="1"/>
          <p:nvPr/>
        </p:nvSpPr>
        <p:spPr bwMode="auto">
          <a:xfrm>
            <a:off x="6690934" y="3410598"/>
            <a:ext cx="288862" cy="338554"/>
          </a:xfrm>
          <a:prstGeom prst="rect">
            <a:avLst/>
          </a:prstGeom>
          <a:noFill/>
        </p:spPr>
        <p:txBody>
          <a:bodyPr wrap="none" rtlCol="0">
            <a:spAutoFit/>
          </a:bodyPr>
          <a:lstStyle/>
          <a:p>
            <a:pPr>
              <a:defRPr/>
            </a:pPr>
            <a:r>
              <a:rPr lang="fr-FR" sz="1600">
                <a:solidFill>
                  <a:srgbClr val="008080"/>
                </a:solidFill>
              </a:rPr>
              <a:t>0</a:t>
            </a:r>
            <a:endParaRPr lang="fr-FR" sz="1600">
              <a:solidFill>
                <a:srgbClr val="008080"/>
              </a:solidFill>
            </a:endParaRPr>
          </a:p>
        </p:txBody>
      </p:sp>
      <p:sp>
        <p:nvSpPr>
          <p:cNvPr id="697486782" name="ZoneTexte 13"/>
          <p:cNvSpPr txBox="1"/>
          <p:nvPr/>
        </p:nvSpPr>
        <p:spPr bwMode="auto">
          <a:xfrm>
            <a:off x="8400256" y="3410598"/>
            <a:ext cx="287258" cy="338554"/>
          </a:xfrm>
          <a:prstGeom prst="rect">
            <a:avLst/>
          </a:prstGeom>
          <a:noFill/>
        </p:spPr>
        <p:txBody>
          <a:bodyPr wrap="none" rtlCol="0">
            <a:spAutoFit/>
          </a:bodyPr>
          <a:lstStyle/>
          <a:p>
            <a:pPr>
              <a:defRPr/>
            </a:pPr>
            <a:r>
              <a:rPr lang="fr-FR" sz="1600">
                <a:solidFill>
                  <a:srgbClr val="008080"/>
                </a:solidFill>
              </a:rPr>
              <a:t>e</a:t>
            </a:r>
            <a:endParaRPr/>
          </a:p>
        </p:txBody>
      </p:sp>
      <p:sp>
        <p:nvSpPr>
          <p:cNvPr id="514546675" name="ZoneTexte 14"/>
          <p:cNvSpPr txBox="1"/>
          <p:nvPr/>
        </p:nvSpPr>
        <p:spPr bwMode="auto">
          <a:xfrm>
            <a:off x="9198076" y="3410598"/>
            <a:ext cx="272832" cy="338554"/>
          </a:xfrm>
          <a:prstGeom prst="rect">
            <a:avLst/>
          </a:prstGeom>
          <a:noFill/>
        </p:spPr>
        <p:txBody>
          <a:bodyPr wrap="none" rtlCol="0">
            <a:spAutoFit/>
          </a:bodyPr>
          <a:lstStyle/>
          <a:p>
            <a:pPr>
              <a:defRPr/>
            </a:pPr>
            <a:r>
              <a:rPr lang="fr-FR" sz="1600">
                <a:solidFill>
                  <a:srgbClr val="008080"/>
                </a:solidFill>
              </a:rPr>
              <a:t>x</a:t>
            </a:r>
            <a:endParaRPr/>
          </a:p>
        </p:txBody>
      </p:sp>
      <p:sp>
        <p:nvSpPr>
          <p:cNvPr id="1789075279" name="ZoneTexte 15"/>
          <p:cNvSpPr txBox="1"/>
          <p:nvPr/>
        </p:nvSpPr>
        <p:spPr bwMode="auto">
          <a:xfrm>
            <a:off x="7402969" y="1903876"/>
            <a:ext cx="582211"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fr-FR" b="0" i="1">
                          <a:latin typeface="Cambria Math"/>
                        </a:rPr>
                        <m:t>𝜆</m:t>
                      </m:r>
                      <m:r>
                        <m:rPr/>
                        <a:rPr lang="fr-FR" b="0" i="1">
                          <a:latin typeface="Cambria Math"/>
                        </a:rPr>
                        <m:t>, </m:t>
                      </m:r>
                      <m:r>
                        <m:rPr/>
                        <a:rPr lang="fr-FR" b="0" i="1">
                          <a:latin typeface="Cambria Math"/>
                        </a:rPr>
                        <m:t>𝑒</m:t>
                      </m:r>
                      <m:r>
                        <m:rPr/>
                        <a:rPr lang="fr-FR" b="0" i="1">
                          <a:latin typeface="Cambria Math"/>
                        </a:rPr>
                        <m:t>, </m:t>
                      </m:r>
                      <m:r>
                        <m:rPr/>
                        <a:rPr lang="fr-FR" b="0" i="1">
                          <a:latin typeface="Cambria Math"/>
                        </a:rPr>
                        <m:t>𝑐</m:t>
                      </m:r>
                    </m:oMath>
                  </m:oMathPara>
                </a14:m>
              </mc:Choice>
              <mc:Fallback/>
            </mc:AlternateContent>
            <a:endParaRPr lang="fr-FR"/>
          </a:p>
        </p:txBody>
      </p:sp>
      <p:sp>
        <p:nvSpPr>
          <p:cNvPr id="679329685" name="ZoneTexte 16"/>
          <p:cNvSpPr txBox="1"/>
          <p:nvPr/>
        </p:nvSpPr>
        <p:spPr bwMode="auto">
          <a:xfrm>
            <a:off x="2757500" y="1993414"/>
            <a:ext cx="1964705" cy="555793"/>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fr-FR" b="0" i="1">
                          <a:latin typeface="Cambria Math"/>
                        </a:rPr>
                        <m:t>𝜌</m:t>
                      </m:r>
                      <m:r>
                        <m:rPr/>
                        <a:rPr lang="fr-FR" b="0" i="1">
                          <a:latin typeface="Cambria Math"/>
                        </a:rPr>
                        <m:t>𝑐</m:t>
                      </m:r>
                      <m:f>
                        <m:fPr>
                          <m:ctrlPr>
                            <a:rPr lang="fr-FR" b="0" i="1">
                              <a:latin typeface="Cambria Math"/>
                              <a:ea typeface="Cambria Math"/>
                              <a:cs typeface="Cambria Math"/>
                            </a:rPr>
                          </m:ctrlPr>
                        </m:fPr>
                        <m:num>
                          <m:r>
                            <m:rPr/>
                            <a:rPr lang="fr-FR" b="0" i="1">
                              <a:latin typeface="Cambria Math"/>
                            </a:rPr>
                            <m:t>𝜕</m:t>
                          </m:r>
                          <m:r>
                            <m:rPr/>
                            <a:rPr lang="fr-FR" b="0" i="1">
                              <a:latin typeface="Cambria Math"/>
                            </a:rPr>
                            <m:t>𝑇</m:t>
                          </m:r>
                          <m:r>
                            <m:rPr/>
                            <a:rPr lang="fr-FR" b="0" i="1">
                              <a:latin typeface="Cambria Math"/>
                            </a:rPr>
                            <m:t>(</m:t>
                          </m:r>
                          <m:r>
                            <m:rPr/>
                            <a:rPr lang="fr-FR" b="0" i="1">
                              <a:latin typeface="Cambria Math"/>
                            </a:rPr>
                            <m:t>𝑥</m:t>
                          </m:r>
                          <m:r>
                            <m:rPr/>
                            <a:rPr lang="fr-FR" b="0" i="1">
                              <a:latin typeface="Cambria Math"/>
                            </a:rPr>
                            <m:t>,</m:t>
                          </m:r>
                          <m:r>
                            <m:rPr/>
                            <a:rPr lang="fr-FR" b="0" i="1">
                              <a:latin typeface="Cambria Math"/>
                            </a:rPr>
                            <m:t>𝑡</m:t>
                          </m:r>
                          <m:r>
                            <m:rPr/>
                            <a:rPr lang="fr-FR" b="0" i="1">
                              <a:latin typeface="Cambria Math"/>
                            </a:rPr>
                            <m:t>)</m:t>
                          </m:r>
                        </m:num>
                        <m:den>
                          <m:r>
                            <m:rPr/>
                            <a:rPr lang="fr-FR" b="0" i="1">
                              <a:latin typeface="Cambria Math"/>
                            </a:rPr>
                            <m:t>𝜕</m:t>
                          </m:r>
                          <m:r>
                            <m:rPr/>
                            <a:rPr lang="fr-FR" b="0" i="1">
                              <a:latin typeface="Cambria Math"/>
                            </a:rPr>
                            <m:t>𝑡</m:t>
                          </m:r>
                        </m:den>
                      </m:f>
                      <m:r>
                        <m:rPr/>
                        <a:rPr lang="fr-FR" b="0" i="1">
                          <a:latin typeface="Cambria Math"/>
                        </a:rPr>
                        <m:t>=</m:t>
                      </m:r>
                      <m:r>
                        <m:rPr/>
                        <a:rPr lang="fr-FR" b="0" i="1">
                          <a:latin typeface="Cambria Math"/>
                        </a:rPr>
                        <m:t>𝜆</m:t>
                      </m:r>
                      <m:f>
                        <m:fPr>
                          <m:ctrlPr>
                            <a:rPr lang="fr-FR" b="0" i="1">
                              <a:latin typeface="Cambria Math"/>
                              <a:ea typeface="Cambria Math"/>
                              <a:cs typeface="Cambria Math"/>
                            </a:rPr>
                          </m:ctrlPr>
                        </m:fPr>
                        <m:num>
                          <m:sSup>
                            <m:sSupPr>
                              <m:ctrlPr>
                                <a:rPr lang="fr-FR" b="0" i="1">
                                  <a:latin typeface="Cambria Math"/>
                                  <a:ea typeface="Cambria Math"/>
                                  <a:cs typeface="Cambria Math"/>
                                </a:rPr>
                              </m:ctrlPr>
                            </m:sSupPr>
                            <m:e>
                              <m:r>
                                <m:rPr/>
                                <a:rPr lang="fr-FR" b="0" i="1">
                                  <a:latin typeface="Cambria Math"/>
                                </a:rPr>
                                <m:t>𝜕</m:t>
                              </m:r>
                            </m:e>
                            <m:sup>
                              <m:r>
                                <m:rPr/>
                                <a:rPr lang="fr-FR" b="0" i="1">
                                  <a:latin typeface="Cambria Math"/>
                                </a:rPr>
                                <m:t>2</m:t>
                              </m:r>
                            </m:sup>
                          </m:sSup>
                          <m:r>
                            <m:rPr/>
                            <a:rPr lang="fr-FR" b="0" i="1">
                              <a:latin typeface="Cambria Math"/>
                            </a:rPr>
                            <m:t>𝑇</m:t>
                          </m:r>
                        </m:num>
                        <m:den>
                          <m:r>
                            <m:rPr/>
                            <a:rPr lang="fr-FR" b="0" i="1">
                              <a:latin typeface="Cambria Math"/>
                            </a:rPr>
                            <m:t>𝜕</m:t>
                          </m:r>
                          <m:sSup>
                            <m:sSupPr>
                              <m:ctrlPr>
                                <a:rPr lang="fr-FR" b="0" i="1">
                                  <a:latin typeface="Cambria Math"/>
                                  <a:ea typeface="Cambria Math"/>
                                  <a:cs typeface="Cambria Math"/>
                                </a:rPr>
                              </m:ctrlPr>
                            </m:sSupPr>
                            <m:e>
                              <m:r>
                                <m:rPr/>
                                <a:rPr lang="fr-FR" b="0" i="1">
                                  <a:latin typeface="Cambria Math"/>
                                </a:rPr>
                                <m:t>𝑥</m:t>
                              </m:r>
                            </m:e>
                            <m:sup>
                              <m:r>
                                <m:rPr/>
                                <a:rPr lang="fr-FR" b="0" i="1">
                                  <a:latin typeface="Cambria Math"/>
                                </a:rPr>
                                <m:t>2</m:t>
                              </m:r>
                            </m:sup>
                          </m:sSup>
                        </m:den>
                      </m:f>
                    </m:oMath>
                  </m:oMathPara>
                </a14:m>
              </mc:Choice>
              <mc:Fallback/>
            </mc:AlternateContent>
            <a:endParaRPr lang="fr-FR"/>
          </a:p>
        </p:txBody>
      </p:sp>
      <p:sp>
        <p:nvSpPr>
          <p:cNvPr id="1941331145" name="ZoneTexte 20"/>
          <p:cNvSpPr txBox="1"/>
          <p:nvPr/>
        </p:nvSpPr>
        <p:spPr bwMode="auto">
          <a:xfrm>
            <a:off x="2469468" y="2802367"/>
            <a:ext cx="2693238" cy="499560"/>
          </a:xfrm>
          <a:prstGeom prst="rect">
            <a:avLst/>
          </a:prstGeom>
          <a:noFill/>
        </p:spPr>
        <p:txBody>
          <a:bodyPr wrap="none" rtlCol="0">
            <a:spAutoFit/>
          </a:bodyPr>
          <a:lstStyle/>
          <a:p>
            <a:pPr>
              <a:defRPr/>
            </a:pPr>
            <a:r>
              <a:rPr lang="fr-FR"/>
              <a:t>Steady </a:t>
            </a:r>
            <a:r>
              <a:rPr lang="fr-FR"/>
              <a:t>hypothesis</a:t>
            </a:r>
            <a:r>
              <a:rPr lang="fr-FR"/>
              <a:t> : </a:t>
            </a:r>
            <mc:AlternateContent xmlns:mc="http://schemas.openxmlformats.org/markup-compatibility/2006" xmlns:m="http://schemas.openxmlformats.org/officeDocument/2006/math">
              <mc:Choice xmlns:a14="http://schemas.microsoft.com/office/drawing/2010/main" Requires="a14">
                <a14:m>
                  <m:oMathPara>
                    <m:oMathParaPr/>
                    <m:oMath>
                      <m:f>
                        <m:fPr>
                          <m:ctrlPr>
                            <a:rPr lang="fr-FR" b="0" i="1">
                              <a:latin typeface="Cambria Math"/>
                              <a:ea typeface="Cambria Math"/>
                              <a:cs typeface="Cambria Math"/>
                            </a:rPr>
                          </m:ctrlPr>
                        </m:fPr>
                        <m:num>
                          <m:r>
                            <m:rPr/>
                            <a:rPr lang="fr-FR" b="0" i="1">
                              <a:latin typeface="Cambria Math"/>
                            </a:rPr>
                            <m:t>𝜕</m:t>
                          </m:r>
                          <m:r>
                            <m:rPr/>
                            <a:rPr lang="fr-FR" b="0" i="1">
                              <a:latin typeface="Cambria Math"/>
                            </a:rPr>
                            <m:t>𝑇</m:t>
                          </m:r>
                        </m:num>
                        <m:den>
                          <m:r>
                            <m:rPr/>
                            <a:rPr lang="fr-FR" b="0" i="1">
                              <a:latin typeface="Cambria Math"/>
                            </a:rPr>
                            <m:t>𝜕</m:t>
                          </m:r>
                          <m:r>
                            <m:rPr/>
                            <a:rPr lang="fr-FR" b="0" i="1">
                              <a:latin typeface="Cambria Math"/>
                            </a:rPr>
                            <m:t>𝑡</m:t>
                          </m:r>
                        </m:den>
                      </m:f>
                      <m:r>
                        <m:rPr/>
                        <a:rPr lang="fr-FR" b="0" i="1">
                          <a:latin typeface="Cambria Math"/>
                        </a:rPr>
                        <m:t>=0</m:t>
                      </m:r>
                    </m:oMath>
                  </m:oMathPara>
                </a14:m>
              </mc:Choice>
              <mc:Fallback/>
            </mc:AlternateContent>
            <a:endParaRPr lang="fr-FR"/>
          </a:p>
        </p:txBody>
      </p:sp>
      <p:sp>
        <p:nvSpPr>
          <p:cNvPr id="532378849" name="ZoneTexte 21"/>
          <p:cNvSpPr txBox="1"/>
          <p:nvPr/>
        </p:nvSpPr>
        <p:spPr bwMode="auto">
          <a:xfrm>
            <a:off x="2537234" y="3704035"/>
            <a:ext cx="2667782" cy="407227"/>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b="0" i="1">
                          <a:latin typeface="Cambria Math"/>
                        </a:rPr>
                        <m:t>𝜑</m:t>
                      </m:r>
                      <m:d>
                        <m:dPr>
                          <m:ctrlPr>
                            <a:rPr lang="fr-FR" b="0" i="1">
                              <a:latin typeface="Cambria Math"/>
                              <a:ea typeface="Cambria Math"/>
                              <a:cs typeface="Cambria Math"/>
                            </a:rPr>
                          </m:ctrlPr>
                        </m:dPr>
                        <m:e>
                          <m:r>
                            <m:rPr/>
                            <a:rPr lang="fr-FR" b="0" i="1">
                              <a:latin typeface="Cambria Math"/>
                            </a:rPr>
                            <m:t>𝑥</m:t>
                          </m:r>
                          <m:r>
                            <m:rPr/>
                            <a:rPr lang="fr-FR" b="0" i="1">
                              <a:latin typeface="Cambria Math"/>
                            </a:rPr>
                            <m:t>,</m:t>
                          </m:r>
                          <m:r>
                            <m:rPr/>
                            <a:rPr lang="fr-FR" b="0" i="1">
                              <a:latin typeface="Cambria Math"/>
                            </a:rPr>
                            <m:t>𝑡</m:t>
                          </m:r>
                        </m:e>
                      </m:d>
                      <m:r>
                        <m:rPr/>
                        <a:rPr lang="fr-FR" b="0" i="1">
                          <a:latin typeface="Cambria Math"/>
                        </a:rPr>
                        <m:t>=</m:t>
                      </m:r>
                      <m:r>
                        <m:rPr/>
                        <a:rPr lang="fr-FR" b="0" i="1">
                          <a:solidFill>
                            <a:srgbClr val="FF6600"/>
                          </a:solidFill>
                          <a:latin typeface="Cambria Math"/>
                        </a:rPr>
                        <m:t>−</m:t>
                      </m:r>
                      <m:r>
                        <m:rPr/>
                        <a:rPr lang="fr-FR" b="0" i="1">
                          <a:solidFill>
                            <a:srgbClr val="FF6600"/>
                          </a:solidFill>
                          <a:latin typeface="Cambria Math"/>
                        </a:rPr>
                        <m:t>𝜆</m:t>
                      </m:r>
                      <m:f>
                        <m:fPr>
                          <m:ctrlPr>
                            <a:rPr lang="fr-FR" b="0" i="1">
                              <a:solidFill>
                                <a:srgbClr val="FF6600"/>
                              </a:solidFill>
                              <a:latin typeface="Cambria Math"/>
                              <a:ea typeface="Cambria Math"/>
                              <a:cs typeface="Cambria Math"/>
                            </a:rPr>
                          </m:ctrlPr>
                        </m:fPr>
                        <m:num>
                          <m:r>
                            <m:rPr/>
                            <a:rPr lang="fr-FR" b="0" i="1">
                              <a:solidFill>
                                <a:srgbClr val="FF6600"/>
                              </a:solidFill>
                              <a:latin typeface="Cambria Math"/>
                            </a:rPr>
                            <m:t>𝜕</m:t>
                          </m:r>
                          <m:r>
                            <m:rPr/>
                            <a:rPr lang="fr-FR" b="0" i="1">
                              <a:solidFill>
                                <a:srgbClr val="FF6600"/>
                              </a:solidFill>
                              <a:latin typeface="Cambria Math"/>
                            </a:rPr>
                            <m:t>𝑇</m:t>
                          </m:r>
                        </m:num>
                        <m:den>
                          <m:r>
                            <m:rPr/>
                            <a:rPr lang="fr-FR" b="0" i="1">
                              <a:solidFill>
                                <a:srgbClr val="FF6600"/>
                              </a:solidFill>
                              <a:latin typeface="Cambria Math"/>
                            </a:rPr>
                            <m:t>𝜕</m:t>
                          </m:r>
                          <m:r>
                            <m:rPr/>
                            <a:rPr lang="fr-FR" b="0" i="1">
                              <a:solidFill>
                                <a:srgbClr val="FF6600"/>
                              </a:solidFill>
                              <a:latin typeface="Cambria Math"/>
                            </a:rPr>
                            <m:t>𝑥</m:t>
                          </m:r>
                        </m:den>
                      </m:f>
                      <m:r>
                        <m:rPr/>
                        <a:rPr lang="fr-FR" b="0" i="1">
                          <a:solidFill>
                            <a:srgbClr val="FF6600"/>
                          </a:solidFill>
                          <a:latin typeface="Cambria Math"/>
                        </a:rPr>
                        <m:t>= </m:t>
                      </m:r>
                    </m:oMath>
                  </m:oMathPara>
                </a14:m>
              </mc:Choice>
              <mc:Fallback/>
            </mc:AlternateContent>
            <a:r>
              <a:rPr lang="fr-FR">
                <a:solidFill>
                  <a:srgbClr val="FF6600"/>
                </a:solidFill>
              </a:rPr>
              <a:t> constant</a:t>
            </a:r>
            <a:endParaRPr lang="fr-FR">
              <a:solidFill>
                <a:srgbClr val="FF6600"/>
              </a:solidFill>
            </a:endParaRPr>
          </a:p>
        </p:txBody>
      </p:sp>
      <p:cxnSp>
        <p:nvCxnSpPr>
          <p:cNvPr id="1668361091" name="Connecteur droit 26"/>
          <p:cNvCxnSpPr/>
          <p:nvPr/>
        </p:nvCxnSpPr>
        <p:spPr bwMode="auto">
          <a:xfrm>
            <a:off x="6973994" y="2308411"/>
            <a:ext cx="1426262" cy="676659"/>
          </a:xfrm>
          <a:prstGeom prst="line">
            <a:avLst/>
          </a:prstGeom>
          <a:ln w="12700">
            <a:solidFill>
              <a:srgbClr val="FF6600"/>
            </a:solidFill>
          </a:ln>
        </p:spPr>
        <p:style>
          <a:lnRef idx="1">
            <a:schemeClr val="accent1"/>
          </a:lnRef>
          <a:fillRef idx="0">
            <a:schemeClr val="accent1"/>
          </a:fillRef>
          <a:effectRef idx="0">
            <a:schemeClr val="accent1"/>
          </a:effectRef>
          <a:fontRef idx="minor">
            <a:schemeClr val="tx1"/>
          </a:fontRef>
        </p:style>
      </p:cxnSp>
      <p:sp>
        <p:nvSpPr>
          <p:cNvPr id="755781107" name="ZoneTexte 27"/>
          <p:cNvSpPr txBox="1"/>
          <p:nvPr/>
        </p:nvSpPr>
        <p:spPr bwMode="auto">
          <a:xfrm>
            <a:off x="6658998" y="2129929"/>
            <a:ext cx="267957"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FF6600"/>
                              </a:solidFill>
                              <a:latin typeface="Cambria Math"/>
                              <a:ea typeface="Cambria Math"/>
                              <a:cs typeface="Cambria Math"/>
                            </a:rPr>
                          </m:ctrlPr>
                        </m:sSubPr>
                        <m:e>
                          <m:r>
                            <m:rPr/>
                            <a:rPr lang="fr-FR" b="0" i="1">
                              <a:solidFill>
                                <a:srgbClr val="FF6600"/>
                              </a:solidFill>
                              <a:latin typeface="Cambria Math"/>
                            </a:rPr>
                            <m:t>𝑇</m:t>
                          </m:r>
                        </m:e>
                        <m:sub>
                          <m:r>
                            <m:rPr/>
                            <a:rPr lang="fr-FR" b="0" i="1">
                              <a:solidFill>
                                <a:srgbClr val="FF6600"/>
                              </a:solidFill>
                              <a:latin typeface="Cambria Math"/>
                            </a:rPr>
                            <m:t>1</m:t>
                          </m:r>
                        </m:sub>
                      </m:sSub>
                    </m:oMath>
                  </m:oMathPara>
                </a14:m>
              </mc:Choice>
              <mc:Fallback/>
            </mc:AlternateContent>
            <a:endParaRPr lang="fr-FR">
              <a:solidFill>
                <a:srgbClr val="FF6600"/>
              </a:solidFill>
            </a:endParaRPr>
          </a:p>
        </p:txBody>
      </p:sp>
      <p:sp>
        <p:nvSpPr>
          <p:cNvPr id="8748690" name="ZoneTexte 28"/>
          <p:cNvSpPr txBox="1"/>
          <p:nvPr/>
        </p:nvSpPr>
        <p:spPr bwMode="auto">
          <a:xfrm>
            <a:off x="8464056" y="2840744"/>
            <a:ext cx="289851" cy="276999"/>
          </a:xfrm>
          <a:prstGeom prst="rect">
            <a:avLst/>
          </a:prstGeom>
          <a:noFill/>
        </p:spPr>
        <p:txBody>
          <a:bodyPr wrap="squar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FF6600"/>
                              </a:solidFill>
                              <a:latin typeface="Cambria Math"/>
                              <a:ea typeface="Cambria Math"/>
                              <a:cs typeface="Cambria Math"/>
                            </a:rPr>
                          </m:ctrlPr>
                        </m:sSubPr>
                        <m:e>
                          <m:r>
                            <m:rPr/>
                            <a:rPr lang="fr-FR" b="0" i="1">
                              <a:solidFill>
                                <a:srgbClr val="FF6600"/>
                              </a:solidFill>
                              <a:latin typeface="Cambria Math"/>
                            </a:rPr>
                            <m:t>𝑇</m:t>
                          </m:r>
                        </m:e>
                        <m:sub>
                          <m:r>
                            <m:rPr/>
                            <a:rPr lang="fr-FR" b="0" i="1">
                              <a:solidFill>
                                <a:srgbClr val="FF6600"/>
                              </a:solidFill>
                              <a:latin typeface="Cambria Math"/>
                            </a:rPr>
                            <m:t>2</m:t>
                          </m:r>
                        </m:sub>
                      </m:sSub>
                    </m:oMath>
                  </m:oMathPara>
                </a14:m>
              </mc:Choice>
              <mc:Fallback/>
            </mc:AlternateContent>
            <a:endParaRPr lang="fr-FR">
              <a:solidFill>
                <a:srgbClr val="FF6600"/>
              </a:solidFill>
            </a:endParaRPr>
          </a:p>
        </p:txBody>
      </p:sp>
      <p:cxnSp>
        <p:nvCxnSpPr>
          <p:cNvPr id="33856867" name="Connecteur droit avec flèche 17"/>
          <p:cNvCxnSpPr/>
          <p:nvPr/>
        </p:nvCxnSpPr>
        <p:spPr bwMode="auto">
          <a:xfrm flipV="1">
            <a:off x="6566129" y="2672522"/>
            <a:ext cx="787934" cy="1719"/>
          </a:xfrm>
          <a:prstGeom prst="straightConnector1">
            <a:avLst/>
          </a:prstGeom>
          <a:ln w="19050">
            <a:solidFill>
              <a:srgbClr val="FF66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7650618" name="ZoneTexte 1"/>
          <p:cNvSpPr txBox="1"/>
          <p:nvPr/>
        </p:nvSpPr>
        <p:spPr bwMode="auto">
          <a:xfrm>
            <a:off x="6269090" y="2534022"/>
            <a:ext cx="214931"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fr-FR" b="0" i="1">
                          <a:solidFill>
                            <a:srgbClr val="FF6600"/>
                          </a:solidFill>
                          <a:latin typeface="Cambria Math"/>
                        </a:rPr>
                        <m:t>𝜑</m:t>
                      </m:r>
                    </m:oMath>
                  </m:oMathPara>
                </a14:m>
              </mc:Choice>
              <mc:Fallback/>
            </mc:AlternateContent>
            <a:endParaRPr lang="fr-FR">
              <a:solidFill>
                <a:srgbClr val="FF6600"/>
              </a:solidFill>
            </a:endParaRPr>
          </a:p>
        </p:txBody>
      </p:sp>
      <p:sp>
        <p:nvSpPr>
          <p:cNvPr id="1772691114" name="ZoneTexte 19"/>
          <p:cNvSpPr txBox="1"/>
          <p:nvPr/>
        </p:nvSpPr>
        <p:spPr bwMode="auto">
          <a:xfrm>
            <a:off x="795144" y="4869159"/>
            <a:ext cx="2598595" cy="636585"/>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en-GB" i="1">
                          <a:latin typeface="Cambria Math"/>
                        </a:rPr>
                        <m:t>𝜑</m:t>
                      </m:r>
                      <m:r>
                        <m:rPr/>
                        <a:rPr lang="en-GB" i="1">
                          <a:latin typeface="Cambria Math"/>
                        </a:rPr>
                        <m:t>=</m:t>
                      </m:r>
                      <m:f>
                        <m:fPr>
                          <m:ctrlPr>
                            <a:rPr lang="en-GB" i="1">
                              <a:latin typeface="Cambria Math"/>
                              <a:ea typeface="Cambria Math"/>
                              <a:cs typeface="Cambria Math"/>
                            </a:rPr>
                          </m:ctrlPr>
                        </m:fPr>
                        <m:num>
                          <m:r>
                            <m:rPr/>
                            <a:rPr lang="en-GB" i="1">
                              <a:latin typeface="Cambria Math"/>
                            </a:rPr>
                            <m:t>𝜆</m:t>
                          </m:r>
                        </m:num>
                        <m:den>
                          <m:r>
                            <m:rPr/>
                            <a:rPr lang="en-GB" i="1">
                              <a:latin typeface="Cambria Math"/>
                            </a:rPr>
                            <m:t>𝑒</m:t>
                          </m:r>
                        </m:den>
                      </m:f>
                      <m:d>
                        <m:dPr>
                          <m:ctrlPr>
                            <a:rPr lang="en-GB" i="1">
                              <a:latin typeface="Cambria Math"/>
                              <a:ea typeface="Cambria Math"/>
                              <a:cs typeface="Cambria Math"/>
                            </a:rPr>
                          </m:ctrlPr>
                        </m:dPr>
                        <m:e>
                          <m:sSub>
                            <m:sSubPr>
                              <m:ctrlPr>
                                <a:rPr lang="en-GB" i="1">
                                  <a:latin typeface="Cambria Math"/>
                                  <a:ea typeface="Cambria Math"/>
                                  <a:cs typeface="Cambria Math"/>
                                </a:rPr>
                              </m:ctrlPr>
                            </m:sSubPr>
                            <m:e>
                              <m:r>
                                <m:rPr/>
                                <a:rPr lang="en-GB" i="1">
                                  <a:latin typeface="Cambria Math"/>
                                </a:rPr>
                                <m:t>𝑇</m:t>
                              </m:r>
                            </m:e>
                            <m:sub>
                              <m:r>
                                <m:rPr/>
                                <a:rPr lang="en-GB" i="1">
                                  <a:latin typeface="Cambria Math"/>
                                </a:rPr>
                                <m:t>1</m:t>
                              </m:r>
                            </m:sub>
                          </m:sSub>
                          <m:r>
                            <m:rPr/>
                            <a:rPr lang="en-GB" i="1">
                              <a:latin typeface="Cambria Math"/>
                            </a:rPr>
                            <m:t>−</m:t>
                          </m:r>
                          <m:sSub>
                            <m:sSubPr>
                              <m:ctrlPr>
                                <a:rPr lang="en-GB" i="1">
                                  <a:latin typeface="Cambria Math"/>
                                  <a:ea typeface="Cambria Math"/>
                                  <a:cs typeface="Cambria Math"/>
                                </a:rPr>
                              </m:ctrlPr>
                            </m:sSubPr>
                            <m:e>
                              <m:r>
                                <m:rPr/>
                                <a:rPr lang="en-GB" i="1">
                                  <a:latin typeface="Cambria Math"/>
                                </a:rPr>
                                <m:t>𝑇</m:t>
                              </m:r>
                            </m:e>
                            <m:sub>
                              <m:r>
                                <m:rPr/>
                                <a:rPr lang="en-GB" i="1">
                                  <a:latin typeface="Cambria Math"/>
                                </a:rPr>
                                <m:t>2</m:t>
                              </m:r>
                            </m:sub>
                          </m:sSub>
                        </m:e>
                      </m:d>
                      <m:r>
                        <m:rPr/>
                        <a:rPr lang="en-GB" i="1">
                          <a:latin typeface="Cambria Math"/>
                        </a:rPr>
                        <m:t>=</m:t>
                      </m:r>
                      <m:f>
                        <m:fPr>
                          <m:ctrlPr>
                            <a:rPr lang="en-GB" i="1">
                              <a:latin typeface="Cambria Math"/>
                              <a:ea typeface="Cambria Math"/>
                              <a:cs typeface="Cambria Math"/>
                            </a:rPr>
                          </m:ctrlPr>
                        </m:fPr>
                        <m:num>
                          <m:r>
                            <m:rPr/>
                            <a:rPr lang="fr-FR" b="0" i="0">
                              <a:latin typeface="Cambria Math"/>
                            </a:rPr>
                            <m:t>1</m:t>
                          </m:r>
                        </m:num>
                        <m:den>
                          <m:r>
                            <m:rPr/>
                            <a:rPr lang="en-GB" i="1">
                              <a:latin typeface="Cambria Math"/>
                            </a:rPr>
                            <m:t>𝑅</m:t>
                          </m:r>
                        </m:den>
                      </m:f>
                      <m:r>
                        <m:rPr>
                          <m:sty m:val="p"/>
                        </m:rPr>
                        <a:rPr lang="fr-FR" b="0" i="0">
                          <a:latin typeface="Cambria Math"/>
                        </a:rPr>
                        <m:t>Δ</m:t>
                      </m:r>
                      <m:r>
                        <m:rPr/>
                        <a:rPr lang="fr-FR" b="0" i="1">
                          <a:latin typeface="Cambria Math"/>
                        </a:rPr>
                        <m:t>𝑇</m:t>
                      </m:r>
                    </m:oMath>
                  </m:oMathPara>
                </a14:m>
              </mc:Choice>
              <mc:Fallback/>
            </mc:AlternateContent>
            <a:endParaRPr lang="en-GB"/>
          </a:p>
        </p:txBody>
      </p:sp>
      <p:sp>
        <p:nvSpPr>
          <p:cNvPr id="1803864136" name="Rectangle 23"/>
          <p:cNvSpPr/>
          <p:nvPr/>
        </p:nvSpPr>
        <p:spPr bwMode="auto">
          <a:xfrm>
            <a:off x="2437490" y="4053399"/>
            <a:ext cx="803425" cy="338554"/>
          </a:xfrm>
          <a:prstGeom prst="rect">
            <a:avLst/>
          </a:prstGeom>
        </p:spPr>
        <p:txBody>
          <a:bodyPr wrap="none">
            <a:spAutoFit/>
          </a:bodyPr>
          <a:lstStyle/>
          <a:p>
            <a:pPr>
              <a:defRPr/>
            </a:pPr>
            <a:r>
              <a:rPr lang="en-GB" sz="1600">
                <a:solidFill>
                  <a:schemeClr val="bg1">
                    <a:lumMod val="50000"/>
                  </a:schemeClr>
                </a:solidFill>
              </a:rPr>
              <a:t>[W/m</a:t>
            </a:r>
            <a:r>
              <a:rPr lang="en-GB" sz="1600" baseline="30000">
                <a:solidFill>
                  <a:schemeClr val="bg1">
                    <a:lumMod val="50000"/>
                  </a:schemeClr>
                </a:solidFill>
              </a:rPr>
              <a:t>2</a:t>
            </a:r>
            <a:r>
              <a:rPr lang="en-GB" sz="1600">
                <a:solidFill>
                  <a:schemeClr val="bg1">
                    <a:lumMod val="50000"/>
                  </a:schemeClr>
                </a:solidFill>
              </a:rPr>
              <a:t>]</a:t>
            </a:r>
            <a:endParaRPr/>
          </a:p>
        </p:txBody>
      </p:sp>
      <p:sp>
        <p:nvSpPr>
          <p:cNvPr id="549400090" name="ZoneTexte 2"/>
          <p:cNvSpPr txBox="1"/>
          <p:nvPr/>
        </p:nvSpPr>
        <p:spPr bwMode="auto">
          <a:xfrm>
            <a:off x="551384" y="4437112"/>
            <a:ext cx="4049507" cy="338554"/>
          </a:xfrm>
          <a:prstGeom prst="rect">
            <a:avLst/>
          </a:prstGeom>
          <a:noFill/>
        </p:spPr>
        <p:txBody>
          <a:bodyPr wrap="none" rtlCol="0">
            <a:spAutoFit/>
          </a:bodyPr>
          <a:lstStyle/>
          <a:p>
            <a:pPr>
              <a:defRPr/>
            </a:pPr>
            <a:r>
              <a:rPr lang="fr-FR" sz="1600">
                <a:latin typeface="Arial"/>
                <a:cs typeface="Arial"/>
              </a:rPr>
              <a:t>Solving</a:t>
            </a:r>
            <a:r>
              <a:rPr lang="fr-FR" sz="1600">
                <a:latin typeface="Arial"/>
                <a:cs typeface="Arial"/>
              </a:rPr>
              <a:t> </a:t>
            </a:r>
            <a:r>
              <a:rPr lang="fr-FR" sz="1600">
                <a:latin typeface="Arial"/>
                <a:cs typeface="Arial"/>
              </a:rPr>
              <a:t>this</a:t>
            </a:r>
            <a:r>
              <a:rPr lang="fr-FR" sz="1600">
                <a:latin typeface="Arial"/>
                <a:cs typeface="Arial"/>
              </a:rPr>
              <a:t> </a:t>
            </a:r>
            <a:r>
              <a:rPr lang="fr-FR" sz="1600">
                <a:latin typeface="Arial"/>
                <a:cs typeface="Arial"/>
              </a:rPr>
              <a:t>equation</a:t>
            </a:r>
            <a:r>
              <a:rPr lang="fr-FR" sz="1600">
                <a:latin typeface="Arial"/>
                <a:cs typeface="Arial"/>
              </a:rPr>
              <a:t> in </a:t>
            </a:r>
            <a:r>
              <a:rPr lang="fr-FR" sz="1600">
                <a:latin typeface="Arial"/>
                <a:cs typeface="Arial"/>
              </a:rPr>
              <a:t>steady</a:t>
            </a:r>
            <a:r>
              <a:rPr lang="fr-FR" sz="1600">
                <a:latin typeface="Arial"/>
                <a:cs typeface="Arial"/>
              </a:rPr>
              <a:t> state </a:t>
            </a:r>
            <a:r>
              <a:rPr lang="fr-FR" sz="1600">
                <a:latin typeface="Arial"/>
                <a:cs typeface="Arial"/>
              </a:rPr>
              <a:t>gives</a:t>
            </a:r>
            <a:r>
              <a:rPr lang="fr-FR" sz="1600">
                <a:latin typeface="Arial"/>
                <a:cs typeface="Arial"/>
              </a:rPr>
              <a:t>:</a:t>
            </a:r>
            <a:endParaRPr lang="fr-FR" sz="1600">
              <a:latin typeface="Arial"/>
              <a:cs typeface="Arial"/>
            </a:endParaRPr>
          </a:p>
        </p:txBody>
      </p:sp>
      <p:sp>
        <p:nvSpPr>
          <p:cNvPr id="2013816962" name="Ellipse 24"/>
          <p:cNvSpPr/>
          <p:nvPr/>
        </p:nvSpPr>
        <p:spPr bwMode="auto">
          <a:xfrm>
            <a:off x="7567774" y="5325036"/>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812430546" name="ZoneTexte 25"/>
          <p:cNvSpPr txBox="1"/>
          <p:nvPr/>
        </p:nvSpPr>
        <p:spPr bwMode="auto">
          <a:xfrm>
            <a:off x="7442411" y="4847827"/>
            <a:ext cx="389850" cy="369332"/>
          </a:xfrm>
          <a:prstGeom prst="rect">
            <a:avLst/>
          </a:prstGeom>
          <a:noFill/>
        </p:spPr>
        <p:txBody>
          <a:bodyPr wrap="none" rtlCol="0">
            <a:spAutoFit/>
          </a:bodyPr>
          <a:lstStyle/>
          <a:p>
            <a:pPr>
              <a:defRPr/>
            </a:pPr>
            <a:r>
              <a:rPr lang="en-GB" i="1">
                <a:latin typeface="Times New Roman"/>
                <a:cs typeface="Times New Roman"/>
              </a:rPr>
              <a:t>T</a:t>
            </a:r>
            <a:r>
              <a:rPr lang="en-GB" i="1" baseline="-25000">
                <a:latin typeface="Times New Roman"/>
                <a:cs typeface="Times New Roman"/>
              </a:rPr>
              <a:t>2</a:t>
            </a:r>
            <a:endParaRPr lang="en-GB" i="1" baseline="-25000">
              <a:latin typeface="Times New Roman"/>
              <a:cs typeface="Times New Roman"/>
            </a:endParaRPr>
          </a:p>
        </p:txBody>
      </p:sp>
      <p:pic>
        <p:nvPicPr>
          <p:cNvPr id="124202545" name="Picture 8" descr="D:\MCF\Enseignements\GCH714 thermique du bâtiment\Screencasts\resistor.png"/>
          <p:cNvPicPr>
            <a:picLocks noChangeAspect="1" noChangeArrowheads="1"/>
          </p:cNvPicPr>
          <p:nvPr/>
        </p:nvPicPr>
        <p:blipFill>
          <a:blip r:embed="rId3"/>
          <a:stretch/>
        </p:blipFill>
        <p:spPr bwMode="auto">
          <a:xfrm>
            <a:off x="6023992" y="5197735"/>
            <a:ext cx="1546228" cy="313333"/>
          </a:xfrm>
          <a:prstGeom prst="rect">
            <a:avLst/>
          </a:prstGeom>
          <a:noFill/>
        </p:spPr>
      </p:pic>
      <p:sp>
        <p:nvSpPr>
          <p:cNvPr id="230962342" name="Ellipse 30"/>
          <p:cNvSpPr/>
          <p:nvPr/>
        </p:nvSpPr>
        <p:spPr bwMode="auto">
          <a:xfrm>
            <a:off x="5722835" y="5325036"/>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895794402" name="ZoneTexte 31"/>
          <p:cNvSpPr txBox="1"/>
          <p:nvPr/>
        </p:nvSpPr>
        <p:spPr bwMode="auto">
          <a:xfrm>
            <a:off x="5599918" y="4861850"/>
            <a:ext cx="389850" cy="369332"/>
          </a:xfrm>
          <a:prstGeom prst="rect">
            <a:avLst/>
          </a:prstGeom>
          <a:noFill/>
        </p:spPr>
        <p:txBody>
          <a:bodyPr wrap="none" rtlCol="0">
            <a:spAutoFit/>
          </a:bodyPr>
          <a:lstStyle/>
          <a:p>
            <a:pPr>
              <a:defRPr/>
            </a:pPr>
            <a:r>
              <a:rPr lang="en-GB" i="1">
                <a:latin typeface="Times New Roman"/>
                <a:cs typeface="Times New Roman"/>
              </a:rPr>
              <a:t>T</a:t>
            </a:r>
            <a:r>
              <a:rPr lang="en-GB" i="1" baseline="-25000">
                <a:latin typeface="Times New Roman"/>
                <a:cs typeface="Times New Roman"/>
              </a:rPr>
              <a:t>1</a:t>
            </a:r>
            <a:endParaRPr lang="en-GB" i="1" baseline="-25000">
              <a:latin typeface="Times New Roman"/>
              <a:cs typeface="Times New Roman"/>
            </a:endParaRPr>
          </a:p>
        </p:txBody>
      </p:sp>
      <p:sp>
        <p:nvSpPr>
          <p:cNvPr id="1975862987" name="ZoneTexte 6"/>
          <p:cNvSpPr txBox="1"/>
          <p:nvPr/>
        </p:nvSpPr>
        <p:spPr bwMode="auto">
          <a:xfrm>
            <a:off x="6374597" y="5542210"/>
            <a:ext cx="632673" cy="474425"/>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fr-FR" b="0" i="1">
                          <a:latin typeface="Cambria Math"/>
                        </a:rPr>
                        <m:t>𝑅</m:t>
                      </m:r>
                      <m:r>
                        <m:rPr/>
                        <a:rPr lang="fr-FR" b="0" i="1">
                          <a:latin typeface="Cambria Math"/>
                        </a:rPr>
                        <m:t>=</m:t>
                      </m:r>
                      <m:f>
                        <m:fPr>
                          <m:ctrlPr>
                            <a:rPr lang="fr-FR" b="0" i="1">
                              <a:latin typeface="Cambria Math"/>
                              <a:ea typeface="Cambria Math"/>
                              <a:cs typeface="Cambria Math"/>
                            </a:rPr>
                          </m:ctrlPr>
                        </m:fPr>
                        <m:num>
                          <m:r>
                            <m:rPr/>
                            <a:rPr lang="fr-FR" b="0" i="1">
                              <a:latin typeface="Cambria Math"/>
                            </a:rPr>
                            <m:t>𝑒</m:t>
                          </m:r>
                        </m:num>
                        <m:den>
                          <m:r>
                            <m:rPr/>
                            <a:rPr lang="fr-FR" b="0" i="1">
                              <a:latin typeface="Cambria Math"/>
                            </a:rPr>
                            <m:t>𝜆</m:t>
                          </m:r>
                        </m:den>
                      </m:f>
                    </m:oMath>
                  </m:oMathPara>
                </a14:m>
              </mc:Choice>
              <mc:Fallback/>
            </mc:AlternateContent>
            <a:endParaRPr lang="fr-FR"/>
          </a:p>
        </p:txBody>
      </p:sp>
      <p:sp>
        <p:nvSpPr>
          <p:cNvPr id="1012389637" name="Rectangle 32"/>
          <p:cNvSpPr/>
          <p:nvPr/>
        </p:nvSpPr>
        <p:spPr bwMode="auto">
          <a:xfrm>
            <a:off x="479376" y="5877272"/>
            <a:ext cx="2709716" cy="483466"/>
          </a:xfrm>
          <a:prstGeom prst="rect">
            <a:avLst/>
          </a:prstGeom>
        </p:spPr>
        <p:txBody>
          <a:bodyPr wrap="none">
            <a:spAutoFit/>
          </a:bodyPr>
          <a:lstStyle/>
          <a:p>
            <a:pPr>
              <a:defRPr/>
            </a:pPr>
            <a:r>
              <a:rPr lang="en-GB"/>
              <a:t>or  </a:t>
            </a:r>
            <mc:AlternateContent xmlns:mc="http://schemas.openxmlformats.org/markup-compatibility/2006" xmlns:m="http://schemas.openxmlformats.org/officeDocument/2006/math">
              <mc:Choice xmlns:a14="http://schemas.microsoft.com/office/drawing/2010/main" Requires="a14">
                <a14:m>
                  <m:oMathPara>
                    <m:oMathParaPr/>
                    <m:oMath>
                      <m:r>
                        <m:rPr/>
                        <a:rPr lang="en-GB" i="1">
                          <a:latin typeface="Cambria Math"/>
                        </a:rPr>
                        <m:t>𝜑</m:t>
                      </m:r>
                      <m:r>
                        <m:rPr/>
                        <a:rPr lang="en-GB" i="1">
                          <a:latin typeface="Cambria Math"/>
                        </a:rPr>
                        <m:t>=</m:t>
                      </m:r>
                      <m:r>
                        <m:rPr/>
                        <a:rPr lang="en-GB" i="1">
                          <a:latin typeface="Cambria Math"/>
                        </a:rPr>
                        <m:t>𝑈</m:t>
                      </m:r>
                      <m:r>
                        <m:rPr>
                          <m:sty m:val="p"/>
                        </m:rPr>
                        <a:rPr lang="en-GB">
                          <a:latin typeface="Cambria Math"/>
                        </a:rPr>
                        <m:t>Δ</m:t>
                      </m:r>
                      <m:r>
                        <m:rPr/>
                        <a:rPr lang="en-GB" i="1">
                          <a:latin typeface="Cambria Math"/>
                        </a:rPr>
                        <m:t>𝑇</m:t>
                      </m:r>
                    </m:oMath>
                  </m:oMathPara>
                </a14:m>
              </mc:Choice>
              <mc:Fallback/>
            </mc:AlternateContent>
            <a:r>
              <a:rPr lang="en-GB"/>
              <a:t>   with   </a:t>
            </a:r>
            <mc:AlternateContent xmlns:mc="http://schemas.openxmlformats.org/markup-compatibility/2006" xmlns:m="http://schemas.openxmlformats.org/officeDocument/2006/math">
              <mc:Choice xmlns:a14="http://schemas.microsoft.com/office/drawing/2010/main" Requires="a14">
                <a14:m>
                  <m:oMathPara>
                    <m:oMathParaPr/>
                    <m:oMath>
                      <m:r>
                        <m:rPr/>
                        <a:rPr lang="en-GB" i="1">
                          <a:latin typeface="Cambria Math"/>
                        </a:rPr>
                        <m:t>𝑈</m:t>
                      </m:r>
                      <m:r>
                        <m:rPr/>
                        <a:rPr lang="en-GB" i="1">
                          <a:latin typeface="Cambria Math"/>
                        </a:rPr>
                        <m:t>=</m:t>
                      </m:r>
                      <m:f>
                        <m:fPr>
                          <m:ctrlPr>
                            <a:rPr lang="en-GB" i="1">
                              <a:latin typeface="Cambria Math"/>
                              <a:ea typeface="Cambria Math"/>
                              <a:cs typeface="Cambria Math"/>
                            </a:rPr>
                          </m:ctrlPr>
                        </m:fPr>
                        <m:num>
                          <m:r>
                            <m:rPr/>
                            <a:rPr lang="en-GB" i="1">
                              <a:latin typeface="Cambria Math"/>
                            </a:rPr>
                            <m:t>1</m:t>
                          </m:r>
                        </m:num>
                        <m:den>
                          <m:r>
                            <m:rPr/>
                            <a:rPr lang="en-GB" i="1">
                              <a:latin typeface="Cambria Math"/>
                            </a:rPr>
                            <m:t>𝑅</m:t>
                          </m:r>
                        </m:den>
                      </m:f>
                    </m:oMath>
                  </m:oMathPara>
                </a14:m>
              </mc:Choice>
              <mc:Fallback/>
            </mc:AlternateContent>
            <a:endParaRPr lang="en-GB"/>
          </a:p>
        </p:txBody>
      </p:sp>
      <p:sp>
        <p:nvSpPr>
          <p:cNvPr id="535055456" name="Rectangle 33"/>
          <p:cNvSpPr/>
          <p:nvPr/>
        </p:nvSpPr>
        <p:spPr bwMode="auto">
          <a:xfrm>
            <a:off x="2279576" y="6360738"/>
            <a:ext cx="962123" cy="338554"/>
          </a:xfrm>
          <a:prstGeom prst="rect">
            <a:avLst/>
          </a:prstGeom>
        </p:spPr>
        <p:txBody>
          <a:bodyPr wrap="none">
            <a:spAutoFit/>
          </a:bodyPr>
          <a:lstStyle/>
          <a:p>
            <a:pPr>
              <a:defRPr/>
            </a:pPr>
            <a:r>
              <a:rPr lang="en-GB" sz="1600">
                <a:solidFill>
                  <a:schemeClr val="bg1">
                    <a:lumMod val="50000"/>
                  </a:schemeClr>
                </a:solidFill>
              </a:rPr>
              <a:t>[W/m</a:t>
            </a:r>
            <a:r>
              <a:rPr lang="en-GB" sz="1600" baseline="30000">
                <a:solidFill>
                  <a:schemeClr val="bg1">
                    <a:lumMod val="50000"/>
                  </a:schemeClr>
                </a:solidFill>
              </a:rPr>
              <a:t>2</a:t>
            </a:r>
            <a:r>
              <a:rPr lang="en-GB" sz="1600">
                <a:solidFill>
                  <a:schemeClr val="bg1">
                    <a:lumMod val="50000"/>
                  </a:schemeClr>
                </a:solidFill>
              </a:rPr>
              <a:t>.K]</a:t>
            </a:r>
            <a:endParaRPr/>
          </a:p>
        </p:txBody>
      </p:sp>
      <p:sp>
        <p:nvSpPr>
          <p:cNvPr id="1725369602" name="Rectangle 34"/>
          <p:cNvSpPr/>
          <p:nvPr/>
        </p:nvSpPr>
        <p:spPr bwMode="auto">
          <a:xfrm>
            <a:off x="7019983" y="5610145"/>
            <a:ext cx="962123" cy="338554"/>
          </a:xfrm>
          <a:prstGeom prst="rect">
            <a:avLst/>
          </a:prstGeom>
        </p:spPr>
        <p:txBody>
          <a:bodyPr wrap="none">
            <a:spAutoFit/>
          </a:bodyPr>
          <a:lstStyle/>
          <a:p>
            <a:pPr>
              <a:defRPr/>
            </a:pPr>
            <a:r>
              <a:rPr lang="en-GB" sz="1600">
                <a:solidFill>
                  <a:schemeClr val="bg1">
                    <a:lumMod val="50000"/>
                  </a:schemeClr>
                </a:solidFill>
              </a:rPr>
              <a:t>[m</a:t>
            </a:r>
            <a:r>
              <a:rPr lang="en-GB" sz="1600" baseline="30000">
                <a:solidFill>
                  <a:schemeClr val="bg1">
                    <a:lumMod val="50000"/>
                  </a:schemeClr>
                </a:solidFill>
              </a:rPr>
              <a:t>2</a:t>
            </a:r>
            <a:r>
              <a:rPr lang="en-GB" sz="1600">
                <a:solidFill>
                  <a:schemeClr val="bg1">
                    <a:lumMod val="50000"/>
                  </a:schemeClr>
                </a:solidFill>
              </a:rPr>
              <a:t>.K/W]</a:t>
            </a:r>
            <a:endParaRPr lang="en-GB" sz="1600">
              <a:solidFill>
                <a:schemeClr val="bg1">
                  <a:lumMod val="50000"/>
                </a:schemeClr>
              </a:solidFill>
            </a:endParaRPr>
          </a:p>
        </p:txBody>
      </p:sp>
      <p:sp>
        <p:nvSpPr>
          <p:cNvPr id="1543778112" name="ZoneTexte 35"/>
          <p:cNvSpPr txBox="1"/>
          <p:nvPr/>
        </p:nvSpPr>
        <p:spPr bwMode="auto">
          <a:xfrm>
            <a:off x="479376" y="1294380"/>
            <a:ext cx="3480440" cy="369332"/>
          </a:xfrm>
          <a:prstGeom prst="rect">
            <a:avLst/>
          </a:prstGeom>
          <a:noFill/>
        </p:spPr>
        <p:txBody>
          <a:bodyPr wrap="none" rtlCol="0">
            <a:spAutoFit/>
          </a:bodyPr>
          <a:lstStyle/>
          <a:p>
            <a:pPr>
              <a:defRPr/>
            </a:pPr>
            <a:r>
              <a:rPr lang="en-GB">
                <a:latin typeface="Arial"/>
                <a:cs typeface="Arial"/>
              </a:rPr>
              <a:t>Heat conduction in a simple wall</a:t>
            </a:r>
            <a:endParaRPr lang="en-GB">
              <a:latin typeface="Arial"/>
              <a:cs typeface="Arial"/>
            </a:endParaRPr>
          </a:p>
        </p:txBody>
      </p:sp>
      <p:sp>
        <p:nvSpPr>
          <p:cNvPr id="462070592" name="ZoneTexte 36"/>
          <p:cNvSpPr txBox="1"/>
          <p:nvPr/>
        </p:nvSpPr>
        <p:spPr bwMode="auto">
          <a:xfrm>
            <a:off x="119336" y="284303"/>
            <a:ext cx="3390672" cy="584775"/>
          </a:xfrm>
          <a:prstGeom prst="rect">
            <a:avLst/>
          </a:prstGeom>
          <a:noFill/>
        </p:spPr>
        <p:txBody>
          <a:bodyPr wrap="none" rtlCol="0">
            <a:spAutoFit/>
          </a:bodyPr>
          <a:lstStyle/>
          <a:p>
            <a:pPr>
              <a:defRPr/>
            </a:pPr>
            <a:r>
              <a:rPr lang="fr-FR" sz="1600">
                <a:solidFill>
                  <a:schemeClr val="tx1">
                    <a:lumMod val="50000"/>
                    <a:lumOff val="50000"/>
                  </a:schemeClr>
                </a:solidFill>
                <a:latin typeface="Arial"/>
                <a:cs typeface="Arial"/>
              </a:rPr>
              <a:t>Building </a:t>
            </a:r>
            <a:r>
              <a:rPr lang="fr-FR" sz="1600">
                <a:solidFill>
                  <a:schemeClr val="tx1">
                    <a:lumMod val="50000"/>
                    <a:lumOff val="50000"/>
                  </a:schemeClr>
                </a:solidFill>
                <a:latin typeface="Arial"/>
                <a:cs typeface="Arial"/>
              </a:rPr>
              <a:t>energy</a:t>
            </a:r>
            <a:r>
              <a:rPr lang="fr-FR" sz="1600">
                <a:solidFill>
                  <a:schemeClr val="tx1">
                    <a:lumMod val="50000"/>
                    <a:lumOff val="50000"/>
                  </a:schemeClr>
                </a:solidFill>
                <a:latin typeface="Arial"/>
                <a:cs typeface="Arial"/>
              </a:rPr>
              <a:t> performance</a:t>
            </a:r>
            <a:endParaRPr/>
          </a:p>
          <a:p>
            <a:pPr>
              <a:defRPr/>
            </a:pPr>
            <a:r>
              <a:rPr lang="fr-FR" sz="1600">
                <a:solidFill>
                  <a:schemeClr val="tx1">
                    <a:lumMod val="50000"/>
                    <a:lumOff val="50000"/>
                  </a:schemeClr>
                </a:solidFill>
                <a:latin typeface="Arial"/>
                <a:cs typeface="Arial"/>
              </a:rPr>
              <a:t>Lecture 1: </a:t>
            </a:r>
            <a:r>
              <a:rPr lang="fr-FR" sz="1600">
                <a:solidFill>
                  <a:schemeClr val="tx1">
                    <a:lumMod val="50000"/>
                    <a:lumOff val="50000"/>
                  </a:schemeClr>
                </a:solidFill>
                <a:latin typeface="Arial"/>
                <a:cs typeface="Arial"/>
              </a:rPr>
              <a:t>heat</a:t>
            </a:r>
            <a:r>
              <a:rPr lang="fr-FR" sz="1600">
                <a:solidFill>
                  <a:schemeClr val="tx1">
                    <a:lumMod val="50000"/>
                    <a:lumOff val="50000"/>
                  </a:schemeClr>
                </a:solidFill>
                <a:latin typeface="Arial"/>
                <a:cs typeface="Arial"/>
              </a:rPr>
              <a:t> </a:t>
            </a:r>
            <a:r>
              <a:rPr lang="fr-FR" sz="1600">
                <a:solidFill>
                  <a:schemeClr val="tx1">
                    <a:lumMod val="50000"/>
                    <a:lumOff val="50000"/>
                  </a:schemeClr>
                </a:solidFill>
                <a:latin typeface="Arial"/>
                <a:cs typeface="Arial"/>
              </a:rPr>
              <a:t>transfer</a:t>
            </a:r>
            <a:r>
              <a:rPr lang="fr-FR" sz="1600">
                <a:solidFill>
                  <a:schemeClr val="tx1">
                    <a:lumMod val="50000"/>
                    <a:lumOff val="50000"/>
                  </a:schemeClr>
                </a:solidFill>
                <a:latin typeface="Arial"/>
                <a:cs typeface="Arial"/>
              </a:rPr>
              <a:t> in buildings</a:t>
            </a:r>
            <a:endParaRPr lang="fr-FR" sz="1600">
              <a:solidFill>
                <a:schemeClr val="tx1">
                  <a:lumMod val="50000"/>
                  <a:lumOff val="50000"/>
                </a:schemeClr>
              </a:solidFill>
              <a:latin typeface="Arial"/>
              <a:cs typeface="Arial"/>
            </a:endParaRPr>
          </a:p>
        </p:txBody>
      </p:sp>
      <p:sp>
        <p:nvSpPr>
          <p:cNvPr id="449801766" name="ZoneTexte 38"/>
          <p:cNvSpPr txBox="1"/>
          <p:nvPr/>
        </p:nvSpPr>
        <p:spPr bwMode="auto">
          <a:xfrm>
            <a:off x="6121290" y="4925057"/>
            <a:ext cx="214931"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fr-FR" b="0" i="1">
                          <a:solidFill>
                            <a:srgbClr val="FF6600"/>
                          </a:solidFill>
                          <a:latin typeface="Cambria Math"/>
                        </a:rPr>
                        <m:t>𝜑</m:t>
                      </m:r>
                    </m:oMath>
                  </m:oMathPara>
                </a14:m>
              </mc:Choice>
              <mc:Fallback/>
            </mc:AlternateContent>
            <a:endParaRPr lang="fr-FR">
              <a:solidFill>
                <a:srgbClr val="FF6600"/>
              </a:solidFill>
            </a:endParaRPr>
          </a:p>
        </p:txBody>
      </p:sp>
      <p:cxnSp>
        <p:nvCxnSpPr>
          <p:cNvPr id="2005971137" name="Connecteur droit 10"/>
          <p:cNvCxnSpPr/>
          <p:nvPr/>
        </p:nvCxnSpPr>
        <p:spPr bwMode="auto">
          <a:xfrm>
            <a:off x="5794843" y="5356520"/>
            <a:ext cx="307900" cy="665"/>
          </a:xfrm>
          <a:prstGeom prst="line">
            <a:avLst/>
          </a:prstGeom>
          <a:ln w="2857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00368624" name="Connecteur droit 39"/>
          <p:cNvCxnSpPr/>
          <p:nvPr/>
        </p:nvCxnSpPr>
        <p:spPr bwMode="auto">
          <a:xfrm>
            <a:off x="7329436" y="5354536"/>
            <a:ext cx="307900" cy="665"/>
          </a:xfrm>
          <a:prstGeom prst="line">
            <a:avLst/>
          </a:prstGeom>
          <a:ln w="28575">
            <a:solidFill>
              <a:schemeClr val="tx1"/>
            </a:solidFill>
          </a:ln>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8568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76506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683610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486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578110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23788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03864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72691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94000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138169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124305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42025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09623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957944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758629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123896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50554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2536960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647986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98017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378849" grpId="0"/>
      <p:bldP spid="755781107" grpId="0"/>
      <p:bldP spid="8748690" grpId="0"/>
      <p:bldP spid="347650618" grpId="0"/>
      <p:bldP spid="1772691114" grpId="0"/>
      <p:bldP spid="1803864136" grpId="0"/>
      <p:bldP spid="549400090" grpId="0"/>
      <p:bldP spid="2013816962" grpId="0" animBg="1"/>
      <p:bldP spid="812430546" grpId="0"/>
      <p:bldP spid="230962342" grpId="0" animBg="1"/>
      <p:bldP spid="895794402" grpId="0"/>
      <p:bldP spid="1975862987" grpId="0"/>
      <p:bldP spid="1012389637" grpId="0"/>
      <p:bldP spid="535055456" grpId="0"/>
      <p:bldP spid="1725369602" grpId="0"/>
      <p:bldP spid="449801766" grpId="0"/>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46622466" name="ZoneTexte 2"/>
          <p:cNvSpPr txBox="1"/>
          <p:nvPr/>
        </p:nvSpPr>
        <p:spPr bwMode="auto">
          <a:xfrm>
            <a:off x="479376" y="1294380"/>
            <a:ext cx="5442516" cy="369332"/>
          </a:xfrm>
          <a:prstGeom prst="rect">
            <a:avLst/>
          </a:prstGeom>
          <a:noFill/>
        </p:spPr>
        <p:txBody>
          <a:bodyPr wrap="none" rtlCol="0">
            <a:spAutoFit/>
          </a:bodyPr>
          <a:lstStyle/>
          <a:p>
            <a:pPr>
              <a:defRPr/>
            </a:pPr>
            <a:r>
              <a:rPr lang="en-GB">
                <a:latin typeface="Arial"/>
                <a:cs typeface="Arial"/>
              </a:rPr>
              <a:t>Heat transfer properties of some common materials</a:t>
            </a:r>
            <a:endParaRPr lang="en-GB">
              <a:latin typeface="Arial"/>
              <a:cs typeface="Arial"/>
            </a:endParaRPr>
          </a:p>
        </p:txBody>
      </p:sp>
      <p:sp>
        <p:nvSpPr>
          <p:cNvPr id="409272337" name="ZoneTexte 3"/>
          <p:cNvSpPr txBox="1"/>
          <p:nvPr/>
        </p:nvSpPr>
        <p:spPr bwMode="auto">
          <a:xfrm>
            <a:off x="119336" y="284303"/>
            <a:ext cx="3390672" cy="584775"/>
          </a:xfrm>
          <a:prstGeom prst="rect">
            <a:avLst/>
          </a:prstGeom>
          <a:noFill/>
        </p:spPr>
        <p:txBody>
          <a:bodyPr wrap="none" rtlCol="0">
            <a:spAutoFit/>
          </a:bodyPr>
          <a:lstStyle/>
          <a:p>
            <a:pPr>
              <a:defRPr/>
            </a:pPr>
            <a:r>
              <a:rPr lang="fr-FR" sz="1600">
                <a:solidFill>
                  <a:schemeClr val="tx1">
                    <a:lumMod val="50000"/>
                    <a:lumOff val="50000"/>
                  </a:schemeClr>
                </a:solidFill>
                <a:latin typeface="Arial"/>
                <a:cs typeface="Arial"/>
              </a:rPr>
              <a:t>Building </a:t>
            </a:r>
            <a:r>
              <a:rPr lang="fr-FR" sz="1600">
                <a:solidFill>
                  <a:schemeClr val="tx1">
                    <a:lumMod val="50000"/>
                    <a:lumOff val="50000"/>
                  </a:schemeClr>
                </a:solidFill>
                <a:latin typeface="Arial"/>
                <a:cs typeface="Arial"/>
              </a:rPr>
              <a:t>energy</a:t>
            </a:r>
            <a:r>
              <a:rPr lang="fr-FR" sz="1600">
                <a:solidFill>
                  <a:schemeClr val="tx1">
                    <a:lumMod val="50000"/>
                    <a:lumOff val="50000"/>
                  </a:schemeClr>
                </a:solidFill>
                <a:latin typeface="Arial"/>
                <a:cs typeface="Arial"/>
              </a:rPr>
              <a:t> performance</a:t>
            </a:r>
            <a:endParaRPr/>
          </a:p>
          <a:p>
            <a:pPr>
              <a:defRPr/>
            </a:pPr>
            <a:r>
              <a:rPr lang="fr-FR" sz="1600">
                <a:solidFill>
                  <a:schemeClr val="tx1">
                    <a:lumMod val="50000"/>
                    <a:lumOff val="50000"/>
                  </a:schemeClr>
                </a:solidFill>
                <a:latin typeface="Arial"/>
                <a:cs typeface="Arial"/>
              </a:rPr>
              <a:t>Lecture 1: </a:t>
            </a:r>
            <a:r>
              <a:rPr lang="fr-FR" sz="1600">
                <a:solidFill>
                  <a:schemeClr val="tx1">
                    <a:lumMod val="50000"/>
                    <a:lumOff val="50000"/>
                  </a:schemeClr>
                </a:solidFill>
                <a:latin typeface="Arial"/>
                <a:cs typeface="Arial"/>
              </a:rPr>
              <a:t>heat</a:t>
            </a:r>
            <a:r>
              <a:rPr lang="fr-FR" sz="1600">
                <a:solidFill>
                  <a:schemeClr val="tx1">
                    <a:lumMod val="50000"/>
                    <a:lumOff val="50000"/>
                  </a:schemeClr>
                </a:solidFill>
                <a:latin typeface="Arial"/>
                <a:cs typeface="Arial"/>
              </a:rPr>
              <a:t> </a:t>
            </a:r>
            <a:r>
              <a:rPr lang="fr-FR" sz="1600">
                <a:solidFill>
                  <a:schemeClr val="tx1">
                    <a:lumMod val="50000"/>
                    <a:lumOff val="50000"/>
                  </a:schemeClr>
                </a:solidFill>
                <a:latin typeface="Arial"/>
                <a:cs typeface="Arial"/>
              </a:rPr>
              <a:t>transfer</a:t>
            </a:r>
            <a:r>
              <a:rPr lang="fr-FR" sz="1600">
                <a:solidFill>
                  <a:schemeClr val="tx1">
                    <a:lumMod val="50000"/>
                    <a:lumOff val="50000"/>
                  </a:schemeClr>
                </a:solidFill>
                <a:latin typeface="Arial"/>
                <a:cs typeface="Arial"/>
              </a:rPr>
              <a:t> in buildings</a:t>
            </a:r>
            <a:endParaRPr lang="fr-FR" sz="1600">
              <a:solidFill>
                <a:schemeClr val="tx1">
                  <a:lumMod val="50000"/>
                  <a:lumOff val="50000"/>
                </a:schemeClr>
              </a:solidFill>
              <a:latin typeface="Arial"/>
              <a:cs typeface="Arial"/>
            </a:endParaRPr>
          </a:p>
        </p:txBody>
      </p:sp>
      <p:graphicFrame>
        <p:nvGraphicFramePr>
          <p:cNvPr id="433397969" name="Tableau 4"/>
          <p:cNvGraphicFramePr>
            <a:graphicFrameLocks xmlns:a="http://schemas.openxmlformats.org/drawingml/2006/main" noGrp="1"/>
          </p:cNvGraphicFramePr>
          <p:nvPr/>
        </p:nvGraphicFramePr>
        <p:xfrm>
          <a:off x="623391" y="4119449"/>
          <a:ext cx="10297144" cy="1483360"/>
        </p:xfrm>
        <a:graphic>
          <a:graphicData uri="http://schemas.openxmlformats.org/drawingml/2006/table">
            <a:tbl>
              <a:tblPr firstRow="1" firstCol="0" lastRow="0" lastCol="0" bandRow="1" bandCol="0">
                <a:tableStyleId>{5940675A-B579-460E-94D1-54222C63F5DA}</a:tableStyleId>
              </a:tblPr>
              <a:tblGrid>
                <a:gridCol w="1368152"/>
                <a:gridCol w="1206134"/>
                <a:gridCol w="1287143"/>
                <a:gridCol w="1287143"/>
                <a:gridCol w="1287143"/>
                <a:gridCol w="1287143"/>
                <a:gridCol w="1287143"/>
                <a:gridCol w="1287143"/>
              </a:tblGrid>
              <a:tr h="370840">
                <a:tc>
                  <a:txBody>
                    <a:bodyPr/>
                    <a:p>
                      <a:pPr>
                        <a:defRPr/>
                      </a:pPr>
                      <a:r>
                        <a:rPr lang="en-IE"/>
                        <a:t>Material</a:t>
                      </a:r>
                      <a:endParaRPr lang="en-IE"/>
                    </a:p>
                  </a:txBody>
                  <a:tcPr>
                    <a:lnL w="12700" algn="ctr">
                      <a:noFill/>
                    </a:lnL>
                    <a:lnR w="12700" algn="ctr">
                      <a:noFill/>
                    </a:lnR>
                    <a:lnT w="12700" algn="ctr">
                      <a:solidFill>
                        <a:schemeClr val="tx1"/>
                      </a:solidFill>
                    </a:lnT>
                    <a:lnB w="12700" algn="ctr">
                      <a:solidFill>
                        <a:schemeClr val="tx1"/>
                      </a:solidFill>
                    </a:lnB>
                  </a:tcPr>
                </a:tc>
                <a:tc>
                  <a:txBody>
                    <a:bodyPr/>
                    <a:p>
                      <a:pPr>
                        <a:defRPr/>
                      </a:pPr>
                      <a:r>
                        <a:rPr lang="en-IE"/>
                        <a:t>Concrete</a:t>
                      </a:r>
                      <a:endParaRPr lang="en-IE"/>
                    </a:p>
                  </a:txBody>
                  <a:tcPr>
                    <a:lnL w="12700" algn="ctr">
                      <a:noFill/>
                    </a:lnL>
                    <a:lnR w="12700" algn="ctr">
                      <a:noFill/>
                    </a:lnR>
                    <a:lnT w="12700" algn="ctr">
                      <a:solidFill>
                        <a:schemeClr val="tx1"/>
                      </a:solidFill>
                    </a:lnT>
                    <a:lnB w="12700" algn="ctr">
                      <a:solidFill>
                        <a:schemeClr val="tx1"/>
                      </a:solidFill>
                    </a:lnB>
                  </a:tcPr>
                </a:tc>
                <a:tc>
                  <a:txBody>
                    <a:bodyPr/>
                    <a:p>
                      <a:pPr>
                        <a:defRPr/>
                      </a:pPr>
                      <a:r>
                        <a:rPr lang="en-IE"/>
                        <a:t>Insulation</a:t>
                      </a:r>
                      <a:endParaRPr lang="en-IE"/>
                    </a:p>
                  </a:txBody>
                  <a:tcPr>
                    <a:lnL w="12700" algn="ctr">
                      <a:noFill/>
                    </a:lnL>
                    <a:lnR w="12700" algn="ctr">
                      <a:noFill/>
                    </a:lnR>
                    <a:lnT w="12700" algn="ctr">
                      <a:solidFill>
                        <a:schemeClr val="tx1"/>
                      </a:solidFill>
                    </a:lnT>
                    <a:lnB w="12700" algn="ctr">
                      <a:solidFill>
                        <a:schemeClr val="tx1"/>
                      </a:solidFill>
                    </a:lnB>
                  </a:tcPr>
                </a:tc>
                <a:tc>
                  <a:txBody>
                    <a:bodyPr/>
                    <a:p>
                      <a:pPr>
                        <a:defRPr/>
                      </a:pPr>
                      <a:r>
                        <a:rPr lang="en-IE"/>
                        <a:t>Plaster</a:t>
                      </a:r>
                      <a:endParaRPr lang="en-IE"/>
                    </a:p>
                  </a:txBody>
                  <a:tcPr>
                    <a:lnL w="12700" algn="ctr">
                      <a:noFill/>
                    </a:lnL>
                    <a:lnR w="12700" algn="ctr">
                      <a:noFill/>
                    </a:lnR>
                    <a:lnT w="12700" algn="ctr">
                      <a:solidFill>
                        <a:schemeClr val="tx1"/>
                      </a:solidFill>
                    </a:lnT>
                    <a:lnB w="12700" algn="ctr">
                      <a:solidFill>
                        <a:schemeClr val="tx1"/>
                      </a:solidFill>
                    </a:lnB>
                  </a:tcPr>
                </a:tc>
                <a:tc>
                  <a:txBody>
                    <a:bodyPr/>
                    <a:p>
                      <a:pPr>
                        <a:defRPr/>
                      </a:pPr>
                      <a:r>
                        <a:rPr lang="en-IE"/>
                        <a:t>Glass</a:t>
                      </a:r>
                      <a:endParaRPr lang="en-IE"/>
                    </a:p>
                  </a:txBody>
                  <a:tcPr>
                    <a:lnL w="12700" algn="ctr">
                      <a:noFill/>
                    </a:lnL>
                    <a:lnR w="12700" algn="ctr">
                      <a:noFill/>
                    </a:lnR>
                    <a:lnT w="12700" algn="ctr">
                      <a:solidFill>
                        <a:schemeClr val="tx1"/>
                      </a:solidFill>
                    </a:lnT>
                    <a:lnB w="12700" algn="ctr">
                      <a:solidFill>
                        <a:schemeClr val="tx1"/>
                      </a:solidFill>
                    </a:lnB>
                  </a:tcPr>
                </a:tc>
                <a:tc>
                  <a:txBody>
                    <a:bodyPr/>
                    <a:p>
                      <a:pPr>
                        <a:defRPr/>
                      </a:pPr>
                      <a:r>
                        <a:rPr lang="en-IE"/>
                        <a:t>Steel</a:t>
                      </a:r>
                      <a:endParaRPr lang="en-IE"/>
                    </a:p>
                  </a:txBody>
                  <a:tcPr>
                    <a:lnL w="12700" algn="ctr">
                      <a:noFill/>
                    </a:lnL>
                    <a:lnR w="12700" algn="ctr">
                      <a:noFill/>
                    </a:lnR>
                    <a:lnT w="12700" algn="ctr">
                      <a:solidFill>
                        <a:schemeClr val="tx1"/>
                      </a:solidFill>
                    </a:lnT>
                    <a:lnB w="12700" algn="ctr">
                      <a:solidFill>
                        <a:schemeClr val="tx1"/>
                      </a:solidFill>
                    </a:lnB>
                  </a:tcPr>
                </a:tc>
                <a:tc>
                  <a:txBody>
                    <a:bodyPr/>
                    <a:p>
                      <a:pPr>
                        <a:defRPr/>
                      </a:pPr>
                      <a:r>
                        <a:rPr lang="en-IE"/>
                        <a:t>Aluminium</a:t>
                      </a:r>
                      <a:endParaRPr lang="en-IE"/>
                    </a:p>
                  </a:txBody>
                  <a:tcPr>
                    <a:lnL w="12700" algn="ctr">
                      <a:noFill/>
                    </a:lnL>
                    <a:lnR w="12700" algn="ctr">
                      <a:noFill/>
                    </a:lnR>
                    <a:lnT w="12700" algn="ctr">
                      <a:solidFill>
                        <a:schemeClr val="tx1"/>
                      </a:solidFill>
                    </a:lnT>
                    <a:lnB w="12700" algn="ctr">
                      <a:solidFill>
                        <a:schemeClr val="tx1"/>
                      </a:solidFill>
                    </a:lnB>
                  </a:tcPr>
                </a:tc>
                <a:tc>
                  <a:txBody>
                    <a:bodyPr/>
                    <a:p>
                      <a:pPr>
                        <a:defRPr/>
                      </a:pPr>
                      <a:r>
                        <a:rPr lang="en-IE"/>
                        <a:t>Air</a:t>
                      </a:r>
                      <a:endParaRPr lang="en-IE"/>
                    </a:p>
                  </a:txBody>
                  <a:tcPr>
                    <a:lnL w="12700" algn="ctr">
                      <a:noFill/>
                    </a:lnL>
                    <a:lnR w="12700" algn="ctr">
                      <a:noFill/>
                    </a:lnR>
                    <a:lnT w="12700" algn="ctr">
                      <a:solidFill>
                        <a:schemeClr val="tx1"/>
                      </a:solidFill>
                    </a:lnT>
                    <a:lnB w="12700" algn="ctr">
                      <a:solidFill>
                        <a:schemeClr val="tx1"/>
                      </a:solidFill>
                    </a:lnB>
                  </a:tcPr>
                </a:tc>
              </a:tr>
              <a:tr h="370840">
                <a:tc>
                  <a:txBody>
                    <a:bodyPr/>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en-IE">
                                    <a:latin typeface="Cambria Math"/>
                                  </a:rPr>
                                  <m:t>𝜆</m:t>
                                </m:r>
                              </m:oMath>
                            </m:oMathPara>
                          </a14:m>
                        </mc:Choice>
                        <mc:Fallback/>
                      </mc:AlternateContent>
                      <a:r>
                        <a:rPr lang="en-IE"/>
                        <a:t> (W.m</a:t>
                      </a:r>
                      <a:r>
                        <a:rPr lang="en-IE" baseline="30000"/>
                        <a:t>-1</a:t>
                      </a:r>
                      <a:r>
                        <a:rPr lang="en-IE"/>
                        <a:t>.K</a:t>
                      </a:r>
                      <a:r>
                        <a:rPr lang="en-IE" baseline="30000"/>
                        <a:t>1</a:t>
                      </a:r>
                      <a:r>
                        <a:rPr lang="en-IE"/>
                        <a:t>)</a:t>
                      </a:r>
                      <a:endParaRPr lang="en-IE"/>
                    </a:p>
                  </a:txBody>
                  <a:tcPr>
                    <a:lnL w="12700" algn="ctr">
                      <a:noFill/>
                    </a:lnL>
                    <a:lnR w="12700" algn="ctr">
                      <a:noFill/>
                    </a:lnR>
                    <a:lnT w="12700" algn="ctr">
                      <a:solidFill>
                        <a:schemeClr val="tx1"/>
                      </a:solidFill>
                    </a:lnT>
                    <a:lnB w="12700" algn="ctr">
                      <a:noFill/>
                    </a:lnB>
                  </a:tcPr>
                </a:tc>
                <a:tc>
                  <a:txBody>
                    <a:bodyPr/>
                    <a:p>
                      <a:pPr>
                        <a:defRPr/>
                      </a:pPr>
                      <a:r>
                        <a:rPr lang="en-IE"/>
                        <a:t>1.75</a:t>
                      </a:r>
                      <a:endParaRPr lang="en-IE"/>
                    </a:p>
                  </a:txBody>
                  <a:tcPr>
                    <a:lnL w="12700" algn="ctr">
                      <a:noFill/>
                    </a:lnL>
                    <a:lnR w="12700" algn="ctr">
                      <a:noFill/>
                    </a:lnR>
                    <a:lnT w="12700" algn="ctr">
                      <a:solidFill>
                        <a:schemeClr val="tx1"/>
                      </a:solidFill>
                    </a:lnT>
                    <a:lnB w="12700" algn="ctr">
                      <a:noFill/>
                    </a:lnB>
                  </a:tcPr>
                </a:tc>
                <a:tc>
                  <a:txBody>
                    <a:bodyPr/>
                    <a:p>
                      <a:pPr>
                        <a:defRPr/>
                      </a:pPr>
                      <a:r>
                        <a:rPr lang="en-IE"/>
                        <a:t>0.04</a:t>
                      </a:r>
                      <a:endParaRPr lang="en-IE"/>
                    </a:p>
                  </a:txBody>
                  <a:tcPr>
                    <a:lnL w="12700" algn="ctr">
                      <a:noFill/>
                    </a:lnL>
                    <a:lnR w="12700" algn="ctr">
                      <a:noFill/>
                    </a:lnR>
                    <a:lnT w="12700" algn="ctr">
                      <a:solidFill>
                        <a:schemeClr val="tx1"/>
                      </a:solidFill>
                    </a:lnT>
                    <a:lnB w="12700" algn="ctr">
                      <a:noFill/>
                    </a:lnB>
                  </a:tcPr>
                </a:tc>
                <a:tc>
                  <a:txBody>
                    <a:bodyPr/>
                    <a:p>
                      <a:pPr>
                        <a:defRPr/>
                      </a:pPr>
                      <a:r>
                        <a:rPr lang="en-IE"/>
                        <a:t>0.35</a:t>
                      </a:r>
                      <a:endParaRPr lang="en-IE"/>
                    </a:p>
                  </a:txBody>
                  <a:tcPr>
                    <a:lnL w="12700" algn="ctr">
                      <a:noFill/>
                    </a:lnL>
                    <a:lnR w="12700" algn="ctr">
                      <a:noFill/>
                    </a:lnR>
                    <a:lnT w="12700" algn="ctr">
                      <a:solidFill>
                        <a:schemeClr val="tx1"/>
                      </a:solidFill>
                    </a:lnT>
                    <a:lnB w="12700" algn="ctr">
                      <a:noFill/>
                    </a:lnB>
                  </a:tcPr>
                </a:tc>
                <a:tc>
                  <a:txBody>
                    <a:bodyPr/>
                    <a:p>
                      <a:pPr>
                        <a:defRPr/>
                      </a:pPr>
                      <a:r>
                        <a:rPr lang="en-IE"/>
                        <a:t>1.1</a:t>
                      </a:r>
                      <a:endParaRPr lang="en-IE"/>
                    </a:p>
                  </a:txBody>
                  <a:tcPr>
                    <a:lnL w="12700" algn="ctr">
                      <a:noFill/>
                    </a:lnL>
                    <a:lnR w="12700" algn="ctr">
                      <a:noFill/>
                    </a:lnR>
                    <a:lnT w="12700" algn="ctr">
                      <a:solidFill>
                        <a:schemeClr val="tx1"/>
                      </a:solidFill>
                    </a:lnT>
                    <a:lnB w="12700" algn="ctr">
                      <a:noFill/>
                    </a:lnB>
                  </a:tcPr>
                </a:tc>
                <a:tc>
                  <a:txBody>
                    <a:bodyPr/>
                    <a:p>
                      <a:pPr>
                        <a:defRPr/>
                      </a:pPr>
                      <a:r>
                        <a:rPr lang="en-IE"/>
                        <a:t>50</a:t>
                      </a:r>
                      <a:endParaRPr lang="en-IE"/>
                    </a:p>
                  </a:txBody>
                  <a:tcPr>
                    <a:lnL w="12700" algn="ctr">
                      <a:noFill/>
                    </a:lnL>
                    <a:lnR w="12700" algn="ctr">
                      <a:noFill/>
                    </a:lnR>
                    <a:lnT w="12700" algn="ctr">
                      <a:solidFill>
                        <a:schemeClr val="tx1"/>
                      </a:solidFill>
                    </a:lnT>
                    <a:lnB w="12700" algn="ctr">
                      <a:noFill/>
                    </a:lnB>
                  </a:tcPr>
                </a:tc>
                <a:tc>
                  <a:txBody>
                    <a:bodyPr/>
                    <a:p>
                      <a:pPr>
                        <a:defRPr/>
                      </a:pPr>
                      <a:r>
                        <a:rPr lang="en-IE"/>
                        <a:t>200</a:t>
                      </a:r>
                      <a:endParaRPr lang="en-IE"/>
                    </a:p>
                  </a:txBody>
                  <a:tcPr>
                    <a:lnL w="12700" algn="ctr">
                      <a:noFill/>
                    </a:lnL>
                    <a:lnR w="12700" algn="ctr">
                      <a:noFill/>
                    </a:lnR>
                    <a:lnT w="12700" algn="ctr">
                      <a:solidFill>
                        <a:schemeClr val="tx1"/>
                      </a:solidFill>
                    </a:lnT>
                    <a:lnB w="12700" algn="ctr">
                      <a:noFill/>
                    </a:lnB>
                  </a:tcPr>
                </a:tc>
                <a:tc>
                  <a:txBody>
                    <a:bodyPr/>
                    <a:p>
                      <a:pPr>
                        <a:defRPr/>
                      </a:pPr>
                      <a:r>
                        <a:rPr lang="en-IE"/>
                        <a:t>0.026</a:t>
                      </a:r>
                      <a:endParaRPr lang="en-IE"/>
                    </a:p>
                  </a:txBody>
                  <a:tcPr>
                    <a:lnL w="12700" algn="ctr">
                      <a:noFill/>
                    </a:lnL>
                    <a:lnR w="12700" algn="ctr">
                      <a:noFill/>
                    </a:lnR>
                    <a:lnT w="12700" algn="ctr">
                      <a:solidFill>
                        <a:schemeClr val="tx1"/>
                      </a:solidFill>
                    </a:lnT>
                    <a:lnB w="12700" algn="ctr">
                      <a:noFill/>
                    </a:lnB>
                  </a:tcPr>
                </a:tc>
              </a:tr>
              <a:tr h="370840">
                <a:tc>
                  <a:txBody>
                    <a:bodyPr/>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en-IE" b="0" i="1">
                                    <a:latin typeface="Cambria Math"/>
                                  </a:rPr>
                                  <m:t>𝜌</m:t>
                                </m:r>
                              </m:oMath>
                            </m:oMathPara>
                          </a14:m>
                        </mc:Choice>
                        <mc:Fallback/>
                      </mc:AlternateContent>
                      <a:r>
                        <a:rPr lang="en-IE"/>
                        <a:t> (kg.m</a:t>
                      </a:r>
                      <a:r>
                        <a:rPr lang="en-IE" baseline="30000"/>
                        <a:t>-3</a:t>
                      </a:r>
                      <a:r>
                        <a:rPr lang="en-IE"/>
                        <a:t>)</a:t>
                      </a:r>
                      <a:endParaRPr lang="en-IE"/>
                    </a:p>
                  </a:txBody>
                  <a:tcPr>
                    <a:lnL w="12700" algn="ctr">
                      <a:noFill/>
                    </a:lnL>
                    <a:lnR w="12700" algn="ctr">
                      <a:noFill/>
                    </a:lnR>
                    <a:lnT w="12700" algn="ctr">
                      <a:noFill/>
                    </a:lnT>
                    <a:lnB w="12700" algn="ctr">
                      <a:noFill/>
                    </a:lnB>
                  </a:tcPr>
                </a:tc>
                <a:tc>
                  <a:txBody>
                    <a:bodyPr/>
                    <a:p>
                      <a:pPr>
                        <a:defRPr/>
                      </a:pPr>
                      <a:r>
                        <a:rPr lang="en-IE"/>
                        <a:t>2300</a:t>
                      </a:r>
                      <a:endParaRPr lang="en-IE"/>
                    </a:p>
                  </a:txBody>
                  <a:tcPr>
                    <a:lnL w="12700" algn="ctr">
                      <a:noFill/>
                    </a:lnL>
                    <a:lnR w="12700" algn="ctr">
                      <a:noFill/>
                    </a:lnR>
                    <a:lnT w="12700" algn="ctr">
                      <a:noFill/>
                    </a:lnT>
                    <a:lnB w="12700" algn="ctr">
                      <a:noFill/>
                    </a:lnB>
                  </a:tcPr>
                </a:tc>
                <a:tc>
                  <a:txBody>
                    <a:bodyPr/>
                    <a:p>
                      <a:pPr>
                        <a:defRPr/>
                      </a:pPr>
                      <a:r>
                        <a:rPr lang="en-IE"/>
                        <a:t>50-100</a:t>
                      </a:r>
                      <a:endParaRPr lang="en-IE"/>
                    </a:p>
                  </a:txBody>
                  <a:tcPr>
                    <a:lnL w="12700" algn="ctr">
                      <a:noFill/>
                    </a:lnL>
                    <a:lnR w="12700" algn="ctr">
                      <a:noFill/>
                    </a:lnR>
                    <a:lnT w="12700" algn="ctr">
                      <a:noFill/>
                    </a:lnT>
                    <a:lnB w="12700" algn="ctr">
                      <a:noFill/>
                    </a:lnB>
                  </a:tcPr>
                </a:tc>
                <a:tc>
                  <a:txBody>
                    <a:bodyPr/>
                    <a:p>
                      <a:pPr>
                        <a:defRPr/>
                      </a:pPr>
                      <a:r>
                        <a:rPr lang="en-IE"/>
                        <a:t>800</a:t>
                      </a:r>
                      <a:endParaRPr lang="en-IE"/>
                    </a:p>
                  </a:txBody>
                  <a:tcPr>
                    <a:lnL w="12700" algn="ctr">
                      <a:noFill/>
                    </a:lnL>
                    <a:lnR w="12700" algn="ctr">
                      <a:noFill/>
                    </a:lnR>
                    <a:lnT w="12700" algn="ctr">
                      <a:noFill/>
                    </a:lnT>
                    <a:lnB w="12700" algn="ctr">
                      <a:noFill/>
                    </a:lnB>
                  </a:tcPr>
                </a:tc>
                <a:tc>
                  <a:txBody>
                    <a:bodyPr/>
                    <a:p>
                      <a:pPr>
                        <a:defRPr/>
                      </a:pPr>
                      <a:r>
                        <a:rPr lang="en-IE"/>
                        <a:t>2500</a:t>
                      </a:r>
                      <a:endParaRPr lang="en-IE"/>
                    </a:p>
                  </a:txBody>
                  <a:tcPr>
                    <a:lnL w="12700" algn="ctr">
                      <a:noFill/>
                    </a:lnL>
                    <a:lnR w="12700" algn="ctr">
                      <a:noFill/>
                    </a:lnR>
                    <a:lnT w="12700" algn="ctr">
                      <a:noFill/>
                    </a:lnT>
                    <a:lnB w="12700" algn="ctr">
                      <a:noFill/>
                    </a:lnB>
                  </a:tcPr>
                </a:tc>
                <a:tc>
                  <a:txBody>
                    <a:bodyPr/>
                    <a:p>
                      <a:pPr>
                        <a:defRPr/>
                      </a:pPr>
                      <a:r>
                        <a:rPr lang="en-IE"/>
                        <a:t>7800</a:t>
                      </a:r>
                      <a:endParaRPr lang="en-IE"/>
                    </a:p>
                  </a:txBody>
                  <a:tcPr>
                    <a:lnL w="12700" algn="ctr">
                      <a:noFill/>
                    </a:lnL>
                    <a:lnR w="12700" algn="ctr">
                      <a:noFill/>
                    </a:lnR>
                    <a:lnT w="12700" algn="ctr">
                      <a:noFill/>
                    </a:lnT>
                    <a:lnB w="12700" algn="ctr">
                      <a:noFill/>
                    </a:lnB>
                  </a:tcPr>
                </a:tc>
                <a:tc>
                  <a:txBody>
                    <a:bodyPr/>
                    <a:p>
                      <a:pPr>
                        <a:defRPr/>
                      </a:pPr>
                      <a:r>
                        <a:rPr lang="en-IE"/>
                        <a:t>2700</a:t>
                      </a:r>
                      <a:endParaRPr lang="en-IE"/>
                    </a:p>
                  </a:txBody>
                  <a:tcPr>
                    <a:lnL w="12700" algn="ctr">
                      <a:noFill/>
                    </a:lnL>
                    <a:lnR w="12700" algn="ctr">
                      <a:noFill/>
                    </a:lnR>
                    <a:lnT w="12700" algn="ctr">
                      <a:noFill/>
                    </a:lnT>
                    <a:lnB w="12700" algn="ctr">
                      <a:noFill/>
                    </a:lnB>
                  </a:tcPr>
                </a:tc>
                <a:tc>
                  <a:txBody>
                    <a:bodyPr/>
                    <a:p>
                      <a:pPr>
                        <a:defRPr/>
                      </a:pPr>
                      <a:r>
                        <a:rPr lang="en-IE"/>
                        <a:t>1.23</a:t>
                      </a:r>
                      <a:endParaRPr lang="en-IE"/>
                    </a:p>
                  </a:txBody>
                  <a:tcPr>
                    <a:lnL w="12700" algn="ctr">
                      <a:noFill/>
                    </a:lnL>
                    <a:lnR w="12700" algn="ctr">
                      <a:noFill/>
                    </a:lnR>
                    <a:lnT w="12700" algn="ctr">
                      <a:noFill/>
                    </a:lnT>
                    <a:lnB w="12700" algn="ctr">
                      <a:noFill/>
                    </a:lnB>
                  </a:tcPr>
                </a:tc>
              </a:tr>
              <a:tr h="370840">
                <a:tc>
                  <a:txBody>
                    <a:bodyPr/>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en-IE" b="0" i="1">
                                    <a:latin typeface="Cambria Math"/>
                                  </a:rPr>
                                  <m:t>𝑐</m:t>
                                </m:r>
                              </m:oMath>
                            </m:oMathPara>
                          </a14:m>
                        </mc:Choice>
                        <mc:Fallback/>
                      </mc:AlternateContent>
                      <a:r>
                        <a:rPr lang="en-IE"/>
                        <a:t> (J.kg</a:t>
                      </a:r>
                      <a:r>
                        <a:rPr lang="en-IE" baseline="30000"/>
                        <a:t>-1</a:t>
                      </a:r>
                      <a:r>
                        <a:rPr lang="en-IE"/>
                        <a:t>.K</a:t>
                      </a:r>
                      <a:r>
                        <a:rPr lang="en-IE" baseline="30000"/>
                        <a:t>-1</a:t>
                      </a:r>
                      <a:r>
                        <a:rPr lang="en-IE"/>
                        <a:t>)</a:t>
                      </a:r>
                      <a:endParaRPr lang="en-IE"/>
                    </a:p>
                  </a:txBody>
                  <a:tcPr>
                    <a:lnL w="12700" algn="ctr">
                      <a:noFill/>
                    </a:lnL>
                    <a:lnR w="12700" algn="ctr">
                      <a:noFill/>
                    </a:lnR>
                    <a:lnT w="12700" algn="ctr">
                      <a:noFill/>
                    </a:lnT>
                    <a:lnB w="12700" algn="ctr">
                      <a:solidFill>
                        <a:schemeClr val="tx1"/>
                      </a:solidFill>
                    </a:lnB>
                  </a:tcPr>
                </a:tc>
                <a:tc>
                  <a:txBody>
                    <a:bodyPr/>
                    <a:p>
                      <a:pPr>
                        <a:defRPr/>
                      </a:pPr>
                      <a:r>
                        <a:rPr lang="en-IE"/>
                        <a:t>1000</a:t>
                      </a:r>
                      <a:endParaRPr lang="en-IE"/>
                    </a:p>
                  </a:txBody>
                  <a:tcPr>
                    <a:lnL w="12700" algn="ctr">
                      <a:noFill/>
                    </a:lnL>
                    <a:lnR w="12700" algn="ctr">
                      <a:noFill/>
                    </a:lnR>
                    <a:lnT w="12700" algn="ctr">
                      <a:noFill/>
                    </a:lnT>
                    <a:lnB w="12700" algn="ctr">
                      <a:solidFill>
                        <a:schemeClr val="tx1"/>
                      </a:solidFill>
                    </a:lnB>
                  </a:tcPr>
                </a:tc>
                <a:tc>
                  <a:txBody>
                    <a:bodyPr/>
                    <a:p>
                      <a:pPr>
                        <a:defRPr/>
                      </a:pPr>
                      <a:r>
                        <a:rPr lang="en-IE"/>
                        <a:t>1030</a:t>
                      </a:r>
                      <a:endParaRPr lang="en-IE"/>
                    </a:p>
                  </a:txBody>
                  <a:tcPr>
                    <a:lnL w="12700" algn="ctr">
                      <a:noFill/>
                    </a:lnL>
                    <a:lnR w="12700" algn="ctr">
                      <a:noFill/>
                    </a:lnR>
                    <a:lnT w="12700" algn="ctr">
                      <a:noFill/>
                    </a:lnT>
                    <a:lnB w="12700" algn="ctr">
                      <a:solidFill>
                        <a:schemeClr val="tx1"/>
                      </a:solidFill>
                    </a:lnB>
                  </a:tcPr>
                </a:tc>
                <a:tc>
                  <a:txBody>
                    <a:bodyPr/>
                    <a:p>
                      <a:pPr>
                        <a:defRPr/>
                      </a:pPr>
                      <a:r>
                        <a:rPr lang="en-IE"/>
                        <a:t>1000</a:t>
                      </a:r>
                      <a:endParaRPr lang="en-IE"/>
                    </a:p>
                  </a:txBody>
                  <a:tcPr>
                    <a:lnL w="12700" algn="ctr">
                      <a:noFill/>
                    </a:lnL>
                    <a:lnR w="12700" algn="ctr">
                      <a:noFill/>
                    </a:lnR>
                    <a:lnT w="12700" algn="ctr">
                      <a:noFill/>
                    </a:lnT>
                    <a:lnB w="12700" algn="ctr">
                      <a:solidFill>
                        <a:schemeClr val="tx1"/>
                      </a:solidFill>
                    </a:lnB>
                  </a:tcPr>
                </a:tc>
                <a:tc>
                  <a:txBody>
                    <a:bodyPr/>
                    <a:p>
                      <a:pPr>
                        <a:defRPr/>
                      </a:pPr>
                      <a:r>
                        <a:rPr lang="en-IE"/>
                        <a:t>750</a:t>
                      </a:r>
                      <a:endParaRPr lang="en-IE"/>
                    </a:p>
                  </a:txBody>
                  <a:tcPr>
                    <a:lnL w="12700" algn="ctr">
                      <a:noFill/>
                    </a:lnL>
                    <a:lnR w="12700" algn="ctr">
                      <a:noFill/>
                    </a:lnR>
                    <a:lnT w="12700" algn="ctr">
                      <a:noFill/>
                    </a:lnT>
                    <a:lnB w="12700" algn="ctr">
                      <a:solidFill>
                        <a:schemeClr val="tx1"/>
                      </a:solidFill>
                    </a:lnB>
                  </a:tcPr>
                </a:tc>
                <a:tc>
                  <a:txBody>
                    <a:bodyPr/>
                    <a:p>
                      <a:pPr>
                        <a:defRPr/>
                      </a:pPr>
                      <a:r>
                        <a:rPr lang="en-IE"/>
                        <a:t>450</a:t>
                      </a:r>
                      <a:endParaRPr lang="en-IE"/>
                    </a:p>
                  </a:txBody>
                  <a:tcPr>
                    <a:lnL w="12700" algn="ctr">
                      <a:noFill/>
                    </a:lnL>
                    <a:lnR w="12700" algn="ctr">
                      <a:noFill/>
                    </a:lnR>
                    <a:lnT w="12700" algn="ctr">
                      <a:noFill/>
                    </a:lnT>
                    <a:lnB w="12700" algn="ctr">
                      <a:solidFill>
                        <a:schemeClr val="tx1"/>
                      </a:solidFill>
                    </a:lnB>
                  </a:tcPr>
                </a:tc>
                <a:tc>
                  <a:txBody>
                    <a:bodyPr/>
                    <a:p>
                      <a:pPr>
                        <a:defRPr/>
                      </a:pPr>
                      <a:r>
                        <a:rPr lang="en-IE"/>
                        <a:t>880</a:t>
                      </a:r>
                      <a:endParaRPr lang="en-IE"/>
                    </a:p>
                  </a:txBody>
                  <a:tcPr>
                    <a:lnL w="12700" algn="ctr">
                      <a:noFill/>
                    </a:lnL>
                    <a:lnR w="12700" algn="ctr">
                      <a:noFill/>
                    </a:lnR>
                    <a:lnT w="12700" algn="ctr">
                      <a:noFill/>
                    </a:lnT>
                    <a:lnB w="12700" algn="ctr">
                      <a:solidFill>
                        <a:schemeClr val="tx1"/>
                      </a:solidFill>
                    </a:lnB>
                  </a:tcPr>
                </a:tc>
                <a:tc>
                  <a:txBody>
                    <a:bodyPr/>
                    <a:p>
                      <a:pPr>
                        <a:defRPr/>
                      </a:pPr>
                      <a:r>
                        <a:rPr lang="en-IE"/>
                        <a:t>1000</a:t>
                      </a:r>
                      <a:endParaRPr lang="en-IE"/>
                    </a:p>
                  </a:txBody>
                  <a:tcPr>
                    <a:lnL w="12700" algn="ctr">
                      <a:noFill/>
                    </a:lnL>
                    <a:lnR w="12700" algn="ctr">
                      <a:noFill/>
                    </a:lnR>
                    <a:lnT w="12700" algn="ctr">
                      <a:noFill/>
                    </a:lnT>
                    <a:lnB w="12700" algn="ctr">
                      <a:solidFill>
                        <a:schemeClr val="tx1"/>
                      </a:solidFill>
                    </a:lnB>
                  </a:tcPr>
                </a:tc>
              </a:tr>
            </a:tbl>
          </a:graphicData>
        </a:graphic>
      </p:graphicFrame>
      <p:cxnSp>
        <p:nvCxnSpPr>
          <p:cNvPr id="612251262" name="Connecteur droit 5"/>
          <p:cNvCxnSpPr/>
          <p:nvPr/>
        </p:nvCxnSpPr>
        <p:spPr bwMode="auto">
          <a:xfrm flipH="1">
            <a:off x="7104112" y="1235298"/>
            <a:ext cx="5802" cy="21216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156738" name="Connecteur droit 6"/>
          <p:cNvCxnSpPr/>
          <p:nvPr/>
        </p:nvCxnSpPr>
        <p:spPr bwMode="auto">
          <a:xfrm>
            <a:off x="8530374" y="1235298"/>
            <a:ext cx="13898" cy="21216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8656562" name="Connecteur droit 7"/>
          <p:cNvCxnSpPr/>
          <p:nvPr/>
        </p:nvCxnSpPr>
        <p:spPr bwMode="auto">
          <a:xfrm>
            <a:off x="6888087" y="1235298"/>
            <a:ext cx="187220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92679230" name="Connecteur droit 8"/>
          <p:cNvCxnSpPr/>
          <p:nvPr/>
        </p:nvCxnSpPr>
        <p:spPr bwMode="auto">
          <a:xfrm>
            <a:off x="6888087" y="3356992"/>
            <a:ext cx="187220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73974856" name="Connecteur droit avec flèche 9"/>
          <p:cNvCxnSpPr/>
          <p:nvPr/>
        </p:nvCxnSpPr>
        <p:spPr bwMode="auto">
          <a:xfrm>
            <a:off x="6744072" y="3140968"/>
            <a:ext cx="2736304" cy="0"/>
          </a:xfrm>
          <a:prstGeom prst="straightConnector1">
            <a:avLst/>
          </a:prstGeom>
          <a:ln>
            <a:solidFill>
              <a:srgbClr val="00808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8694444" name="ZoneTexte 10"/>
          <p:cNvSpPr txBox="1"/>
          <p:nvPr/>
        </p:nvSpPr>
        <p:spPr bwMode="auto">
          <a:xfrm>
            <a:off x="6821052" y="2802995"/>
            <a:ext cx="288862" cy="338554"/>
          </a:xfrm>
          <a:prstGeom prst="rect">
            <a:avLst/>
          </a:prstGeom>
          <a:noFill/>
        </p:spPr>
        <p:txBody>
          <a:bodyPr wrap="none" rtlCol="0">
            <a:spAutoFit/>
          </a:bodyPr>
          <a:lstStyle/>
          <a:p>
            <a:pPr>
              <a:defRPr/>
            </a:pPr>
            <a:r>
              <a:rPr lang="fr-FR" sz="1600">
                <a:solidFill>
                  <a:srgbClr val="008080"/>
                </a:solidFill>
              </a:rPr>
              <a:t>0</a:t>
            </a:r>
            <a:endParaRPr lang="fr-FR" sz="1600">
              <a:solidFill>
                <a:srgbClr val="008080"/>
              </a:solidFill>
            </a:endParaRPr>
          </a:p>
        </p:txBody>
      </p:sp>
      <p:sp>
        <p:nvSpPr>
          <p:cNvPr id="1131306380" name="ZoneTexte 11"/>
          <p:cNvSpPr txBox="1"/>
          <p:nvPr/>
        </p:nvSpPr>
        <p:spPr bwMode="auto">
          <a:xfrm>
            <a:off x="8530374" y="2802995"/>
            <a:ext cx="287258" cy="338554"/>
          </a:xfrm>
          <a:prstGeom prst="rect">
            <a:avLst/>
          </a:prstGeom>
          <a:noFill/>
        </p:spPr>
        <p:txBody>
          <a:bodyPr wrap="none" rtlCol="0">
            <a:spAutoFit/>
          </a:bodyPr>
          <a:lstStyle/>
          <a:p>
            <a:pPr>
              <a:defRPr/>
            </a:pPr>
            <a:r>
              <a:rPr lang="fr-FR" sz="1600">
                <a:solidFill>
                  <a:srgbClr val="008080"/>
                </a:solidFill>
              </a:rPr>
              <a:t>e</a:t>
            </a:r>
            <a:endParaRPr/>
          </a:p>
        </p:txBody>
      </p:sp>
      <p:sp>
        <p:nvSpPr>
          <p:cNvPr id="592891100" name="ZoneTexte 12"/>
          <p:cNvSpPr txBox="1"/>
          <p:nvPr/>
        </p:nvSpPr>
        <p:spPr bwMode="auto">
          <a:xfrm>
            <a:off x="9328193" y="2802995"/>
            <a:ext cx="272832" cy="338554"/>
          </a:xfrm>
          <a:prstGeom prst="rect">
            <a:avLst/>
          </a:prstGeom>
          <a:noFill/>
        </p:spPr>
        <p:txBody>
          <a:bodyPr wrap="none" rtlCol="0">
            <a:spAutoFit/>
          </a:bodyPr>
          <a:lstStyle/>
          <a:p>
            <a:pPr>
              <a:defRPr/>
            </a:pPr>
            <a:r>
              <a:rPr lang="fr-FR" sz="1600">
                <a:solidFill>
                  <a:srgbClr val="008080"/>
                </a:solidFill>
              </a:rPr>
              <a:t>x</a:t>
            </a:r>
            <a:endParaRPr/>
          </a:p>
        </p:txBody>
      </p:sp>
      <p:sp>
        <p:nvSpPr>
          <p:cNvPr id="1185064347" name="ZoneTexte 13"/>
          <p:cNvSpPr txBox="1"/>
          <p:nvPr/>
        </p:nvSpPr>
        <p:spPr bwMode="auto">
          <a:xfrm>
            <a:off x="7533087" y="1296273"/>
            <a:ext cx="582211"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fr-FR" b="0" i="1">
                          <a:latin typeface="Cambria Math"/>
                        </a:rPr>
                        <m:t>𝜆</m:t>
                      </m:r>
                      <m:r>
                        <m:rPr/>
                        <a:rPr lang="fr-FR" b="0" i="1">
                          <a:latin typeface="Cambria Math"/>
                        </a:rPr>
                        <m:t>, </m:t>
                      </m:r>
                      <m:r>
                        <m:rPr/>
                        <a:rPr lang="fr-FR" b="0" i="1">
                          <a:latin typeface="Cambria Math"/>
                        </a:rPr>
                        <m:t>𝑒</m:t>
                      </m:r>
                      <m:r>
                        <m:rPr/>
                        <a:rPr lang="fr-FR" b="0" i="1">
                          <a:latin typeface="Cambria Math"/>
                        </a:rPr>
                        <m:t>, </m:t>
                      </m:r>
                      <m:r>
                        <m:rPr/>
                        <a:rPr lang="fr-FR" b="0" i="1">
                          <a:latin typeface="Cambria Math"/>
                        </a:rPr>
                        <m:t>𝑐</m:t>
                      </m:r>
                    </m:oMath>
                  </m:oMathPara>
                </a14:m>
              </mc:Choice>
              <mc:Fallback/>
            </mc:AlternateContent>
            <a:endParaRPr lang="fr-FR"/>
          </a:p>
        </p:txBody>
      </p:sp>
      <p:cxnSp>
        <p:nvCxnSpPr>
          <p:cNvPr id="1920978743" name="Connecteur droit 14"/>
          <p:cNvCxnSpPr/>
          <p:nvPr/>
        </p:nvCxnSpPr>
        <p:spPr bwMode="auto">
          <a:xfrm>
            <a:off x="7104112" y="1700808"/>
            <a:ext cx="1426262" cy="676659"/>
          </a:xfrm>
          <a:prstGeom prst="line">
            <a:avLst/>
          </a:prstGeom>
          <a:ln w="12700">
            <a:solidFill>
              <a:srgbClr val="FF6600"/>
            </a:solidFill>
          </a:ln>
        </p:spPr>
        <p:style>
          <a:lnRef idx="1">
            <a:schemeClr val="accent1"/>
          </a:lnRef>
          <a:fillRef idx="0">
            <a:schemeClr val="accent1"/>
          </a:fillRef>
          <a:effectRef idx="0">
            <a:schemeClr val="accent1"/>
          </a:effectRef>
          <a:fontRef idx="minor">
            <a:schemeClr val="tx1"/>
          </a:fontRef>
        </p:style>
      </p:cxnSp>
      <p:sp>
        <p:nvSpPr>
          <p:cNvPr id="423491370" name="ZoneTexte 15"/>
          <p:cNvSpPr txBox="1"/>
          <p:nvPr/>
        </p:nvSpPr>
        <p:spPr bwMode="auto">
          <a:xfrm>
            <a:off x="6789116" y="1522326"/>
            <a:ext cx="267957"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FF6600"/>
                              </a:solidFill>
                              <a:latin typeface="Cambria Math"/>
                              <a:ea typeface="Cambria Math"/>
                              <a:cs typeface="Cambria Math"/>
                            </a:rPr>
                          </m:ctrlPr>
                        </m:sSubPr>
                        <m:e>
                          <m:r>
                            <m:rPr/>
                            <a:rPr lang="fr-FR" b="0" i="1">
                              <a:solidFill>
                                <a:srgbClr val="FF6600"/>
                              </a:solidFill>
                              <a:latin typeface="Cambria Math"/>
                            </a:rPr>
                            <m:t>𝑇</m:t>
                          </m:r>
                        </m:e>
                        <m:sub>
                          <m:r>
                            <m:rPr/>
                            <a:rPr lang="fr-FR" b="0" i="1">
                              <a:solidFill>
                                <a:srgbClr val="FF6600"/>
                              </a:solidFill>
                              <a:latin typeface="Cambria Math"/>
                            </a:rPr>
                            <m:t>1</m:t>
                          </m:r>
                        </m:sub>
                      </m:sSub>
                    </m:oMath>
                  </m:oMathPara>
                </a14:m>
              </mc:Choice>
              <mc:Fallback/>
            </mc:AlternateContent>
            <a:endParaRPr lang="fr-FR">
              <a:solidFill>
                <a:srgbClr val="FF6600"/>
              </a:solidFill>
            </a:endParaRPr>
          </a:p>
        </p:txBody>
      </p:sp>
      <p:sp>
        <p:nvSpPr>
          <p:cNvPr id="623895246" name="ZoneTexte 16"/>
          <p:cNvSpPr txBox="1"/>
          <p:nvPr/>
        </p:nvSpPr>
        <p:spPr bwMode="auto">
          <a:xfrm>
            <a:off x="8594174" y="2233141"/>
            <a:ext cx="289851" cy="276999"/>
          </a:xfrm>
          <a:prstGeom prst="rect">
            <a:avLst/>
          </a:prstGeom>
          <a:noFill/>
        </p:spPr>
        <p:txBody>
          <a:bodyPr wrap="squar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FF6600"/>
                              </a:solidFill>
                              <a:latin typeface="Cambria Math"/>
                              <a:ea typeface="Cambria Math"/>
                              <a:cs typeface="Cambria Math"/>
                            </a:rPr>
                          </m:ctrlPr>
                        </m:sSubPr>
                        <m:e>
                          <m:r>
                            <m:rPr/>
                            <a:rPr lang="fr-FR" b="0" i="1">
                              <a:solidFill>
                                <a:srgbClr val="FF6600"/>
                              </a:solidFill>
                              <a:latin typeface="Cambria Math"/>
                            </a:rPr>
                            <m:t>𝑇</m:t>
                          </m:r>
                        </m:e>
                        <m:sub>
                          <m:r>
                            <m:rPr/>
                            <a:rPr lang="fr-FR" b="0" i="1">
                              <a:solidFill>
                                <a:srgbClr val="FF6600"/>
                              </a:solidFill>
                              <a:latin typeface="Cambria Math"/>
                            </a:rPr>
                            <m:t>2</m:t>
                          </m:r>
                        </m:sub>
                      </m:sSub>
                    </m:oMath>
                  </m:oMathPara>
                </a14:m>
              </mc:Choice>
              <mc:Fallback/>
            </mc:AlternateContent>
            <a:endParaRPr lang="fr-FR">
              <a:solidFill>
                <a:srgbClr val="FF6600"/>
              </a:solidFill>
            </a:endParaRPr>
          </a:p>
        </p:txBody>
      </p:sp>
      <p:cxnSp>
        <p:nvCxnSpPr>
          <p:cNvPr id="1338095527" name="Connecteur droit avec flèche 17"/>
          <p:cNvCxnSpPr/>
          <p:nvPr/>
        </p:nvCxnSpPr>
        <p:spPr bwMode="auto">
          <a:xfrm flipV="1">
            <a:off x="6696247" y="2064919"/>
            <a:ext cx="787934" cy="1719"/>
          </a:xfrm>
          <a:prstGeom prst="straightConnector1">
            <a:avLst/>
          </a:prstGeom>
          <a:ln w="19050">
            <a:solidFill>
              <a:srgbClr val="FF66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99623551" name="ZoneTexte 18"/>
          <p:cNvSpPr txBox="1"/>
          <p:nvPr/>
        </p:nvSpPr>
        <p:spPr bwMode="auto">
          <a:xfrm>
            <a:off x="6399208" y="1926419"/>
            <a:ext cx="214931"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fr-FR" b="0" i="1">
                          <a:solidFill>
                            <a:srgbClr val="FF6600"/>
                          </a:solidFill>
                          <a:latin typeface="Cambria Math"/>
                        </a:rPr>
                        <m:t>𝜑</m:t>
                      </m:r>
                    </m:oMath>
                  </m:oMathPara>
                </a14:m>
              </mc:Choice>
              <mc:Fallback/>
            </mc:AlternateContent>
            <a:endParaRPr lang="fr-FR">
              <a:solidFill>
                <a:srgbClr val="FF660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462580465" name="Picture 1030"/>
          <p:cNvPicPr>
            <a:picLocks noChangeAspect="1" noChangeArrowheads="1"/>
          </p:cNvPicPr>
          <p:nvPr/>
        </p:nvPicPr>
        <p:blipFill>
          <a:blip r:embed="rId3">
            <a:extLst>
              <a:ext uri="{96DAC541-7B7A-43D3-8B79-37D633B846F1}">
                <asvg:svgBlip xmlns:asvg="http://schemas.microsoft.com/office/drawing/2016/SVG/main" r:embed="rId4"/>
              </a:ext>
            </a:extLst>
          </a:blip>
          <a:stretch/>
        </p:blipFill>
        <p:spPr bwMode="auto">
          <a:xfrm>
            <a:off x="3287688" y="2613018"/>
            <a:ext cx="1800200" cy="2352044"/>
          </a:xfrm>
          <a:prstGeom prst="rect">
            <a:avLst/>
          </a:prstGeom>
          <a:solidFill>
            <a:schemeClr val="bg1"/>
          </a:solidFill>
          <a:ln>
            <a:noFill/>
          </a:ln>
          <a:effectLst/>
        </p:spPr>
      </p:pic>
      <p:sp>
        <p:nvSpPr>
          <p:cNvPr id="523773716" name="ZoneTexte 3"/>
          <p:cNvSpPr txBox="1"/>
          <p:nvPr/>
        </p:nvSpPr>
        <p:spPr bwMode="auto">
          <a:xfrm>
            <a:off x="5662225" y="3356992"/>
            <a:ext cx="2026324"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latin typeface="Cambria Math"/>
                              <a:ea typeface="Cambria Math"/>
                              <a:cs typeface="Cambria Math"/>
                            </a:rPr>
                          </m:ctrlPr>
                        </m:sSubPr>
                        <m:e>
                          <m:r>
                            <m:rPr/>
                            <a:rPr lang="fr-FR" b="0" i="1">
                              <a:latin typeface="Cambria Math"/>
                            </a:rPr>
                            <m:t>𝜑</m:t>
                          </m:r>
                        </m:e>
                        <m:sub>
                          <m:r>
                            <m:rPr/>
                            <a:rPr lang="fr-FR" b="0" i="1">
                              <a:latin typeface="Cambria Math"/>
                            </a:rPr>
                            <m:t>𝑐𝑜𝑛𝑣</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h</m:t>
                          </m:r>
                        </m:e>
                        <m:sub>
                          <m:r>
                            <m:rPr/>
                            <a:rPr lang="fr-FR" b="0" i="1">
                              <a:latin typeface="Cambria Math"/>
                            </a:rPr>
                            <m:t>𝑐</m:t>
                          </m:r>
                        </m:sub>
                      </m:sSub>
                      <m:d>
                        <m:dPr>
                          <m:ctrlPr>
                            <a:rPr lang="fr-FR" b="0" i="1">
                              <a:latin typeface="Cambria Math"/>
                              <a:ea typeface="Cambria Math"/>
                              <a:cs typeface="Cambria Math"/>
                            </a:rPr>
                          </m:ctrlPr>
                        </m:dPr>
                        <m:e>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𝑠</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𝑎</m:t>
                              </m:r>
                            </m:sub>
                          </m:sSub>
                        </m:e>
                      </m:d>
                    </m:oMath>
                  </m:oMathPara>
                </a14:m>
              </mc:Choice>
              <mc:Fallback/>
            </mc:AlternateContent>
            <a:endParaRPr lang="fr-FR"/>
          </a:p>
        </p:txBody>
      </p:sp>
      <p:sp>
        <p:nvSpPr>
          <p:cNvPr id="412937895" name="ZoneTexte 4"/>
          <p:cNvSpPr txBox="1"/>
          <p:nvPr/>
        </p:nvSpPr>
        <p:spPr bwMode="auto">
          <a:xfrm>
            <a:off x="6240016" y="3717032"/>
            <a:ext cx="1461041" cy="567207"/>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fr-FR" b="0" i="1">
                          <a:latin typeface="Cambria Math"/>
                        </a:rPr>
                        <m:t>=</m:t>
                      </m:r>
                      <m:f>
                        <m:fPr>
                          <m:ctrlPr>
                            <a:rPr lang="fr-FR" b="0" i="1">
                              <a:latin typeface="Cambria Math"/>
                              <a:ea typeface="Cambria Math"/>
                              <a:cs typeface="Cambria Math"/>
                            </a:rPr>
                          </m:ctrlPr>
                        </m:fPr>
                        <m:num>
                          <m:r>
                            <m:rPr/>
                            <a:rPr lang="fr-FR" b="0" i="1">
                              <a:latin typeface="Cambria Math"/>
                            </a:rPr>
                            <m:t>1</m:t>
                          </m:r>
                        </m:num>
                        <m:den>
                          <m:sSub>
                            <m:sSubPr>
                              <m:ctrlPr>
                                <a:rPr lang="fr-FR" b="0" i="1">
                                  <a:latin typeface="Cambria Math"/>
                                  <a:ea typeface="Cambria Math"/>
                                  <a:cs typeface="Cambria Math"/>
                                </a:rPr>
                              </m:ctrlPr>
                            </m:sSubPr>
                            <m:e>
                              <m:r>
                                <m:rPr/>
                                <a:rPr lang="fr-FR" b="0" i="1">
                                  <a:latin typeface="Cambria Math"/>
                                </a:rPr>
                                <m:t>𝑅</m:t>
                              </m:r>
                            </m:e>
                            <m:sub>
                              <m:r>
                                <m:rPr/>
                                <a:rPr lang="fr-FR" b="0" i="1">
                                  <a:latin typeface="Cambria Math"/>
                                </a:rPr>
                                <m:t>𝑠</m:t>
                              </m:r>
                            </m:sub>
                          </m:sSub>
                        </m:den>
                      </m:f>
                      <m:d>
                        <m:dPr>
                          <m:ctrlPr>
                            <a:rPr lang="fr-FR" b="0" i="1">
                              <a:latin typeface="Cambria Math"/>
                              <a:ea typeface="Cambria Math"/>
                              <a:cs typeface="Cambria Math"/>
                            </a:rPr>
                          </m:ctrlPr>
                        </m:dPr>
                        <m:e>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𝑠</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𝑎</m:t>
                              </m:r>
                            </m:sub>
                          </m:sSub>
                        </m:e>
                      </m:d>
                    </m:oMath>
                  </m:oMathPara>
                </a14:m>
              </mc:Choice>
              <mc:Fallback/>
            </mc:AlternateContent>
            <a:endParaRPr lang="fr-FR"/>
          </a:p>
        </p:txBody>
      </p:sp>
      <p:sp>
        <p:nvSpPr>
          <p:cNvPr id="631790662" name="ZoneTexte 5"/>
          <p:cNvSpPr txBox="1"/>
          <p:nvPr/>
        </p:nvSpPr>
        <p:spPr bwMode="auto">
          <a:xfrm>
            <a:off x="479376" y="1294380"/>
            <a:ext cx="3377848" cy="369332"/>
          </a:xfrm>
          <a:prstGeom prst="rect">
            <a:avLst/>
          </a:prstGeom>
          <a:noFill/>
        </p:spPr>
        <p:txBody>
          <a:bodyPr wrap="none" rtlCol="0">
            <a:spAutoFit/>
          </a:bodyPr>
          <a:lstStyle/>
          <a:p>
            <a:pPr>
              <a:defRPr/>
            </a:pPr>
            <a:r>
              <a:rPr lang="en-GB">
                <a:latin typeface="Arial"/>
                <a:cs typeface="Arial"/>
              </a:rPr>
              <a:t>Heat convection near a surface</a:t>
            </a:r>
            <a:endParaRPr lang="en-GB">
              <a:latin typeface="Arial"/>
              <a:cs typeface="Arial"/>
            </a:endParaRPr>
          </a:p>
        </p:txBody>
      </p:sp>
      <p:sp>
        <p:nvSpPr>
          <p:cNvPr id="386965164" name="ZoneTexte 6"/>
          <p:cNvSpPr txBox="1"/>
          <p:nvPr/>
        </p:nvSpPr>
        <p:spPr bwMode="auto">
          <a:xfrm>
            <a:off x="119336" y="284303"/>
            <a:ext cx="3390672" cy="584775"/>
          </a:xfrm>
          <a:prstGeom prst="rect">
            <a:avLst/>
          </a:prstGeom>
          <a:noFill/>
        </p:spPr>
        <p:txBody>
          <a:bodyPr wrap="none" rtlCol="0">
            <a:spAutoFit/>
          </a:bodyPr>
          <a:lstStyle/>
          <a:p>
            <a:pPr>
              <a:defRPr/>
            </a:pPr>
            <a:r>
              <a:rPr lang="fr-FR" sz="1600">
                <a:solidFill>
                  <a:schemeClr val="tx1">
                    <a:lumMod val="50000"/>
                    <a:lumOff val="50000"/>
                  </a:schemeClr>
                </a:solidFill>
                <a:latin typeface="Arial"/>
                <a:cs typeface="Arial"/>
              </a:rPr>
              <a:t>Building </a:t>
            </a:r>
            <a:r>
              <a:rPr lang="fr-FR" sz="1600">
                <a:solidFill>
                  <a:schemeClr val="tx1">
                    <a:lumMod val="50000"/>
                    <a:lumOff val="50000"/>
                  </a:schemeClr>
                </a:solidFill>
                <a:latin typeface="Arial"/>
                <a:cs typeface="Arial"/>
              </a:rPr>
              <a:t>energy</a:t>
            </a:r>
            <a:r>
              <a:rPr lang="fr-FR" sz="1600">
                <a:solidFill>
                  <a:schemeClr val="tx1">
                    <a:lumMod val="50000"/>
                    <a:lumOff val="50000"/>
                  </a:schemeClr>
                </a:solidFill>
                <a:latin typeface="Arial"/>
                <a:cs typeface="Arial"/>
              </a:rPr>
              <a:t> performance</a:t>
            </a:r>
            <a:endParaRPr/>
          </a:p>
          <a:p>
            <a:pPr>
              <a:defRPr/>
            </a:pPr>
            <a:r>
              <a:rPr lang="fr-FR" sz="1600">
                <a:solidFill>
                  <a:schemeClr val="tx1">
                    <a:lumMod val="50000"/>
                    <a:lumOff val="50000"/>
                  </a:schemeClr>
                </a:solidFill>
                <a:latin typeface="Arial"/>
                <a:cs typeface="Arial"/>
              </a:rPr>
              <a:t>Lecture 1: </a:t>
            </a:r>
            <a:r>
              <a:rPr lang="fr-FR" sz="1600">
                <a:solidFill>
                  <a:schemeClr val="tx1">
                    <a:lumMod val="50000"/>
                    <a:lumOff val="50000"/>
                  </a:schemeClr>
                </a:solidFill>
                <a:latin typeface="Arial"/>
                <a:cs typeface="Arial"/>
              </a:rPr>
              <a:t>heat</a:t>
            </a:r>
            <a:r>
              <a:rPr lang="fr-FR" sz="1600">
                <a:solidFill>
                  <a:schemeClr val="tx1">
                    <a:lumMod val="50000"/>
                    <a:lumOff val="50000"/>
                  </a:schemeClr>
                </a:solidFill>
                <a:latin typeface="Arial"/>
                <a:cs typeface="Arial"/>
              </a:rPr>
              <a:t> </a:t>
            </a:r>
            <a:r>
              <a:rPr lang="fr-FR" sz="1600">
                <a:solidFill>
                  <a:schemeClr val="tx1">
                    <a:lumMod val="50000"/>
                    <a:lumOff val="50000"/>
                  </a:schemeClr>
                </a:solidFill>
                <a:latin typeface="Arial"/>
                <a:cs typeface="Arial"/>
              </a:rPr>
              <a:t>transfer</a:t>
            </a:r>
            <a:r>
              <a:rPr lang="fr-FR" sz="1600">
                <a:solidFill>
                  <a:schemeClr val="tx1">
                    <a:lumMod val="50000"/>
                    <a:lumOff val="50000"/>
                  </a:schemeClr>
                </a:solidFill>
                <a:latin typeface="Arial"/>
                <a:cs typeface="Arial"/>
              </a:rPr>
              <a:t> in buildings</a:t>
            </a:r>
            <a:endParaRPr lang="fr-FR" sz="1600">
              <a:solidFill>
                <a:schemeClr val="tx1">
                  <a:lumMod val="50000"/>
                  <a:lumOff val="50000"/>
                </a:schemeClr>
              </a:solidFill>
              <a:latin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22783975" name="Rectangle 2"/>
          <p:cNvSpPr/>
          <p:nvPr/>
        </p:nvSpPr>
        <p:spPr bwMode="auto">
          <a:xfrm>
            <a:off x="5447928" y="1052736"/>
            <a:ext cx="517351" cy="2520279"/>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bodyPr>
          <a:lstStyle/>
          <a:p>
            <a:pPr marL="0" marR="0" indent="0" algn="ctr" defTabSz="914400" rtl="0">
              <a:lnSpc>
                <a:spcPct val="100000"/>
              </a:lnSpc>
              <a:spcBef>
                <a:spcPts val="0"/>
              </a:spcBef>
              <a:spcAft>
                <a:spcPts val="0"/>
              </a:spcAft>
              <a:buClrTx/>
              <a:buSzTx/>
              <a:buFontTx/>
              <a:buNone/>
              <a:defRPr/>
            </a:pPr>
            <a:endParaRPr lang="en-US" sz="2600" b="0" i="0" u="none" strike="noStrike" cap="none">
              <a:ln>
                <a:noFill/>
              </a:ln>
              <a:solidFill>
                <a:schemeClr val="tx1"/>
              </a:solidFill>
              <a:latin typeface="Times New Roman"/>
            </a:endParaRPr>
          </a:p>
        </p:txBody>
      </p:sp>
      <p:sp>
        <p:nvSpPr>
          <p:cNvPr id="999818870" name="Forme libre 4"/>
          <p:cNvSpPr/>
          <p:nvPr/>
        </p:nvSpPr>
        <p:spPr bwMode="auto">
          <a:xfrm rot="13283177">
            <a:off x="4907235" y="1894001"/>
            <a:ext cx="531912" cy="360344"/>
          </a:xfrm>
          <a:custGeom>
            <a:avLst/>
            <a:gdLst>
              <a:gd name="connsiteX0" fmla="*/ 558295 w 1650495"/>
              <a:gd name="connsiteY0" fmla="*/ 0 h 2184400"/>
              <a:gd name="connsiteX1" fmla="*/ 50295 w 1650495"/>
              <a:gd name="connsiteY1" fmla="*/ 1384300 h 2184400"/>
              <a:gd name="connsiteX2" fmla="*/ 1650495 w 1650495"/>
              <a:gd name="connsiteY2" fmla="*/ 2184400 h 2184400"/>
            </a:gdLst>
            <a:ahLst/>
            <a:cxnLst>
              <a:cxn ang="0">
                <a:pos x="connsiteX0" y="connsiteY0"/>
              </a:cxn>
              <a:cxn ang="0">
                <a:pos x="connsiteX1" y="connsiteY1"/>
              </a:cxn>
              <a:cxn ang="0">
                <a:pos x="connsiteX2" y="connsiteY2"/>
              </a:cxn>
            </a:cxnLst>
            <a:rect l="l" t="t" r="r" b="b"/>
            <a:pathLst>
              <a:path w="1650495" h="2184400" fill="norm" stroke="1" extrusionOk="0">
                <a:moveTo>
                  <a:pt x="558295" y="0"/>
                </a:moveTo>
                <a:cubicBezTo>
                  <a:pt x="213278" y="510116"/>
                  <a:pt x="-131738" y="1020233"/>
                  <a:pt x="50295" y="1384300"/>
                </a:cubicBezTo>
                <a:cubicBezTo>
                  <a:pt x="232328" y="1748367"/>
                  <a:pt x="1375328" y="2065867"/>
                  <a:pt x="1650495" y="2184400"/>
                </a:cubicBezTo>
              </a:path>
            </a:pathLst>
          </a:custGeom>
          <a:ln w="38100">
            <a:solidFill>
              <a:schemeClr val="tx1"/>
            </a:solidFill>
            <a:headEnd type="none" w="med" len="med"/>
            <a:tailEnd type="triangle" w="med" len="med"/>
          </a:ln>
        </p:spPr>
        <p:txBody>
          <a:bodyPr vert="horz" wrap="square" lIns="91440" tIns="45720" rIns="91440" bIns="45720" numCol="1" rtlCol="0" anchor="t" anchorCtr="0" compatLnSpc="1">
            <a:prstTxWarp prst="textNoShape"/>
          </a:bodyPr>
          <a:lstStyle/>
          <a:p>
            <a:pPr marL="0" marR="0" indent="0" algn="ctr" defTabSz="914400" rtl="0">
              <a:lnSpc>
                <a:spcPct val="100000"/>
              </a:lnSpc>
              <a:spcBef>
                <a:spcPts val="0"/>
              </a:spcBef>
              <a:spcAft>
                <a:spcPts val="0"/>
              </a:spcAft>
              <a:buClrTx/>
              <a:buSzTx/>
              <a:buFontTx/>
              <a:buNone/>
              <a:defRPr/>
            </a:pPr>
            <a:endParaRPr lang="en-US" sz="2600" b="0" i="0" u="none" strike="noStrike" cap="none">
              <a:ln>
                <a:noFill/>
              </a:ln>
              <a:solidFill>
                <a:schemeClr val="tx1"/>
              </a:solidFill>
              <a:latin typeface="Times New Roman"/>
            </a:endParaRPr>
          </a:p>
        </p:txBody>
      </p:sp>
      <p:pic>
        <p:nvPicPr>
          <p:cNvPr id="1083785597" name="Picture 2"/>
          <p:cNvPicPr>
            <a:picLocks noChangeAspect="1" noChangeArrowheads="1"/>
          </p:cNvPicPr>
          <p:nvPr/>
        </p:nvPicPr>
        <p:blipFill>
          <a:blip r:embed="rId3"/>
          <a:stretch/>
        </p:blipFill>
        <p:spPr bwMode="auto">
          <a:xfrm>
            <a:off x="4093630" y="2035468"/>
            <a:ext cx="1012900" cy="638742"/>
          </a:xfrm>
          <a:prstGeom prst="rect">
            <a:avLst/>
          </a:prstGeom>
          <a:noFill/>
          <a:ln>
            <a:noFill/>
          </a:ln>
          <a:effectLst/>
        </p:spPr>
      </p:pic>
      <p:sp>
        <p:nvSpPr>
          <p:cNvPr id="1237024368" name="ZoneTexte 12"/>
          <p:cNvSpPr txBox="1"/>
          <p:nvPr/>
        </p:nvSpPr>
        <p:spPr bwMode="auto">
          <a:xfrm>
            <a:off x="4817876" y="1355230"/>
            <a:ext cx="412677" cy="289182"/>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latin typeface="Cambria Math"/>
                              <a:ea typeface="Cambria Math"/>
                              <a:cs typeface="Cambria Math"/>
                            </a:rPr>
                          </m:ctrlPr>
                        </m:sSubPr>
                        <m:e>
                          <m:r>
                            <m:rPr/>
                            <a:rPr lang="fr-FR" b="0" i="1">
                              <a:latin typeface="Cambria Math"/>
                            </a:rPr>
                            <m:t>h</m:t>
                          </m:r>
                        </m:e>
                        <m:sub>
                          <m:r>
                            <m:rPr/>
                            <a:rPr lang="fr-FR" b="0" i="1">
                              <a:latin typeface="Cambria Math"/>
                            </a:rPr>
                            <m:t>𝑐</m:t>
                          </m:r>
                          <m:r>
                            <m:rPr/>
                            <a:rPr lang="fr-FR" b="0" i="1">
                              <a:latin typeface="Cambria Math"/>
                            </a:rPr>
                            <m:t>,</m:t>
                          </m:r>
                          <m:r>
                            <m:rPr/>
                            <a:rPr lang="fr-FR" b="0" i="1">
                              <a:latin typeface="Cambria Math"/>
                            </a:rPr>
                            <m:t>𝑒</m:t>
                          </m:r>
                        </m:sub>
                      </m:sSub>
                    </m:oMath>
                  </m:oMathPara>
                </a14:m>
              </mc:Choice>
              <mc:Fallback/>
            </mc:AlternateContent>
            <a:endParaRPr lang="fr-FR"/>
          </a:p>
        </p:txBody>
      </p:sp>
      <p:sp>
        <p:nvSpPr>
          <p:cNvPr id="1729046803" name="ZoneTexte 13"/>
          <p:cNvSpPr txBox="1"/>
          <p:nvPr/>
        </p:nvSpPr>
        <p:spPr bwMode="auto">
          <a:xfrm>
            <a:off x="6090154" y="1355230"/>
            <a:ext cx="381323" cy="289182"/>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latin typeface="Cambria Math"/>
                              <a:ea typeface="Cambria Math"/>
                              <a:cs typeface="Cambria Math"/>
                            </a:rPr>
                          </m:ctrlPr>
                        </m:sSubPr>
                        <m:e>
                          <m:r>
                            <m:rPr/>
                            <a:rPr lang="fr-FR" b="0" i="1">
                              <a:latin typeface="Cambria Math"/>
                            </a:rPr>
                            <m:t>h</m:t>
                          </m:r>
                        </m:e>
                        <m:sub>
                          <m:r>
                            <m:rPr/>
                            <a:rPr lang="fr-FR" b="0" i="1">
                              <a:latin typeface="Cambria Math"/>
                            </a:rPr>
                            <m:t>𝑐</m:t>
                          </m:r>
                          <m:r>
                            <m:rPr/>
                            <a:rPr lang="fr-FR" b="0" i="1">
                              <a:latin typeface="Cambria Math"/>
                            </a:rPr>
                            <m:t>,</m:t>
                          </m:r>
                          <m:r>
                            <m:rPr/>
                            <a:rPr lang="fr-FR" b="0" i="1">
                              <a:latin typeface="Cambria Math"/>
                            </a:rPr>
                            <m:t>𝑖</m:t>
                          </m:r>
                        </m:sub>
                      </m:sSub>
                    </m:oMath>
                  </m:oMathPara>
                </a14:m>
              </mc:Choice>
              <mc:Fallback/>
            </mc:AlternateContent>
            <a:endParaRPr lang="fr-FR"/>
          </a:p>
        </p:txBody>
      </p:sp>
      <p:sp>
        <p:nvSpPr>
          <p:cNvPr id="1476588851" name="Forme libre 14"/>
          <p:cNvSpPr/>
          <p:nvPr/>
        </p:nvSpPr>
        <p:spPr bwMode="auto">
          <a:xfrm rot="8316822" flipH="1">
            <a:off x="6076693" y="1894002"/>
            <a:ext cx="531912" cy="360344"/>
          </a:xfrm>
          <a:custGeom>
            <a:avLst/>
            <a:gdLst>
              <a:gd name="connsiteX0" fmla="*/ 558295 w 1650495"/>
              <a:gd name="connsiteY0" fmla="*/ 0 h 2184400"/>
              <a:gd name="connsiteX1" fmla="*/ 50295 w 1650495"/>
              <a:gd name="connsiteY1" fmla="*/ 1384300 h 2184400"/>
              <a:gd name="connsiteX2" fmla="*/ 1650495 w 1650495"/>
              <a:gd name="connsiteY2" fmla="*/ 2184400 h 2184400"/>
            </a:gdLst>
            <a:ahLst/>
            <a:cxnLst>
              <a:cxn ang="0">
                <a:pos x="connsiteX0" y="connsiteY0"/>
              </a:cxn>
              <a:cxn ang="0">
                <a:pos x="connsiteX1" y="connsiteY1"/>
              </a:cxn>
              <a:cxn ang="0">
                <a:pos x="connsiteX2" y="connsiteY2"/>
              </a:cxn>
            </a:cxnLst>
            <a:rect l="l" t="t" r="r" b="b"/>
            <a:pathLst>
              <a:path w="1650495" h="2184400" fill="norm" stroke="1" extrusionOk="0">
                <a:moveTo>
                  <a:pt x="558295" y="0"/>
                </a:moveTo>
                <a:cubicBezTo>
                  <a:pt x="213278" y="510116"/>
                  <a:pt x="-131738" y="1020233"/>
                  <a:pt x="50295" y="1384300"/>
                </a:cubicBezTo>
                <a:cubicBezTo>
                  <a:pt x="232328" y="1748367"/>
                  <a:pt x="1375328" y="2065867"/>
                  <a:pt x="1650495" y="2184400"/>
                </a:cubicBezTo>
              </a:path>
            </a:pathLst>
          </a:custGeom>
          <a:ln w="38100">
            <a:solidFill>
              <a:schemeClr val="tx1"/>
            </a:solidFill>
            <a:headEnd type="none" w="med" len="med"/>
            <a:tailEnd type="triangle" w="med" len="med"/>
          </a:ln>
        </p:spPr>
        <p:txBody>
          <a:bodyPr vert="horz" wrap="square" lIns="91440" tIns="45720" rIns="91440" bIns="45720" numCol="1" rtlCol="0" anchor="t" anchorCtr="0" compatLnSpc="1">
            <a:prstTxWarp prst="textNoShape"/>
          </a:bodyPr>
          <a:lstStyle/>
          <a:p>
            <a:pPr marL="0" marR="0" indent="0" algn="ctr" defTabSz="914400" rtl="0">
              <a:lnSpc>
                <a:spcPct val="100000"/>
              </a:lnSpc>
              <a:spcBef>
                <a:spcPts val="0"/>
              </a:spcBef>
              <a:spcAft>
                <a:spcPts val="0"/>
              </a:spcAft>
              <a:buClrTx/>
              <a:buSzTx/>
              <a:buFontTx/>
              <a:buNone/>
              <a:defRPr/>
            </a:pPr>
            <a:endParaRPr lang="en-US" sz="2600" b="0" i="0" u="none" strike="noStrike" cap="none">
              <a:ln>
                <a:noFill/>
              </a:ln>
              <a:solidFill>
                <a:schemeClr val="tx1"/>
              </a:solidFill>
              <a:latin typeface="Times New Roman"/>
            </a:endParaRPr>
          </a:p>
        </p:txBody>
      </p:sp>
      <p:sp>
        <p:nvSpPr>
          <p:cNvPr id="2033377354" name="Ellipse 15"/>
          <p:cNvSpPr/>
          <p:nvPr/>
        </p:nvSpPr>
        <p:spPr bwMode="auto">
          <a:xfrm>
            <a:off x="5403895" y="3104964"/>
            <a:ext cx="72008" cy="72008"/>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FF6600"/>
              </a:solidFill>
            </a:endParaRPr>
          </a:p>
        </p:txBody>
      </p:sp>
      <p:sp>
        <p:nvSpPr>
          <p:cNvPr id="1279954709" name="Ellipse 16"/>
          <p:cNvSpPr/>
          <p:nvPr/>
        </p:nvSpPr>
        <p:spPr bwMode="auto">
          <a:xfrm>
            <a:off x="5937304" y="3104964"/>
            <a:ext cx="72008" cy="72008"/>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FF6600"/>
              </a:solidFill>
            </a:endParaRPr>
          </a:p>
        </p:txBody>
      </p:sp>
      <p:sp>
        <p:nvSpPr>
          <p:cNvPr id="38810396" name="ZoneTexte 17"/>
          <p:cNvSpPr txBox="1"/>
          <p:nvPr/>
        </p:nvSpPr>
        <p:spPr bwMode="auto">
          <a:xfrm>
            <a:off x="6558673" y="2708920"/>
            <a:ext cx="240579"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0070C0"/>
                              </a:solidFill>
                              <a:latin typeface="Cambria Math"/>
                              <a:ea typeface="Cambria Math"/>
                              <a:cs typeface="Cambria Math"/>
                            </a:rPr>
                          </m:ctrlPr>
                        </m:sSubPr>
                        <m:e>
                          <m:r>
                            <m:rPr/>
                            <a:rPr lang="fr-FR" b="0" i="1">
                              <a:solidFill>
                                <a:srgbClr val="0070C0"/>
                              </a:solidFill>
                              <a:latin typeface="Cambria Math"/>
                            </a:rPr>
                            <m:t>𝑇</m:t>
                          </m:r>
                        </m:e>
                        <m:sub>
                          <m:r>
                            <m:rPr/>
                            <a:rPr lang="fr-FR" b="0" i="1">
                              <a:solidFill>
                                <a:srgbClr val="0070C0"/>
                              </a:solidFill>
                              <a:latin typeface="Cambria Math"/>
                            </a:rPr>
                            <m:t>𝑖</m:t>
                          </m:r>
                        </m:sub>
                      </m:sSub>
                    </m:oMath>
                  </m:oMathPara>
                </a14:m>
              </mc:Choice>
              <mc:Fallback/>
            </mc:AlternateContent>
            <a:endParaRPr lang="fr-FR">
              <a:solidFill>
                <a:srgbClr val="0070C0"/>
              </a:solidFill>
            </a:endParaRPr>
          </a:p>
        </p:txBody>
      </p:sp>
      <p:sp>
        <p:nvSpPr>
          <p:cNvPr id="2104126115" name="ZoneTexte 18"/>
          <p:cNvSpPr txBox="1"/>
          <p:nvPr/>
        </p:nvSpPr>
        <p:spPr bwMode="auto">
          <a:xfrm>
            <a:off x="5033841" y="3140968"/>
            <a:ext cx="385683" cy="289182"/>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FF6600"/>
                              </a:solidFill>
                              <a:latin typeface="Cambria Math"/>
                              <a:ea typeface="Cambria Math"/>
                              <a:cs typeface="Cambria Math"/>
                            </a:rPr>
                          </m:ctrlPr>
                        </m:sSubPr>
                        <m:e>
                          <m:r>
                            <m:rPr/>
                            <a:rPr lang="fr-FR" b="0" i="1">
                              <a:solidFill>
                                <a:srgbClr val="FF6600"/>
                              </a:solidFill>
                              <a:latin typeface="Cambria Math"/>
                            </a:rPr>
                            <m:t>𝑇</m:t>
                          </m:r>
                        </m:e>
                        <m:sub>
                          <m:r>
                            <m:rPr/>
                            <a:rPr lang="fr-FR" b="0" i="1">
                              <a:solidFill>
                                <a:srgbClr val="FF6600"/>
                              </a:solidFill>
                              <a:latin typeface="Cambria Math"/>
                            </a:rPr>
                            <m:t>𝑠</m:t>
                          </m:r>
                          <m:r>
                            <m:rPr/>
                            <a:rPr lang="fr-FR" b="0" i="1">
                              <a:solidFill>
                                <a:srgbClr val="FF6600"/>
                              </a:solidFill>
                              <a:latin typeface="Cambria Math"/>
                            </a:rPr>
                            <m:t>,</m:t>
                          </m:r>
                          <m:r>
                            <m:rPr/>
                            <a:rPr lang="fr-FR" b="0" i="1">
                              <a:solidFill>
                                <a:srgbClr val="FF6600"/>
                              </a:solidFill>
                              <a:latin typeface="Cambria Math"/>
                            </a:rPr>
                            <m:t>𝑒</m:t>
                          </m:r>
                        </m:sub>
                      </m:sSub>
                    </m:oMath>
                  </m:oMathPara>
                </a14:m>
              </mc:Choice>
              <mc:Fallback/>
            </mc:AlternateContent>
            <a:endParaRPr lang="fr-FR">
              <a:solidFill>
                <a:srgbClr val="FF6600"/>
              </a:solidFill>
            </a:endParaRPr>
          </a:p>
        </p:txBody>
      </p:sp>
      <p:sp>
        <p:nvSpPr>
          <p:cNvPr id="1806233707" name="ZoneTexte 19"/>
          <p:cNvSpPr txBox="1"/>
          <p:nvPr/>
        </p:nvSpPr>
        <p:spPr bwMode="auto">
          <a:xfrm>
            <a:off x="6022086" y="3243463"/>
            <a:ext cx="361061" cy="289182"/>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FF6600"/>
                              </a:solidFill>
                              <a:latin typeface="Cambria Math"/>
                              <a:ea typeface="Cambria Math"/>
                              <a:cs typeface="Cambria Math"/>
                            </a:rPr>
                          </m:ctrlPr>
                        </m:sSubPr>
                        <m:e>
                          <m:r>
                            <m:rPr/>
                            <a:rPr lang="fr-FR" b="0" i="1">
                              <a:solidFill>
                                <a:srgbClr val="FF6600"/>
                              </a:solidFill>
                              <a:latin typeface="Cambria Math"/>
                            </a:rPr>
                            <m:t>𝑇</m:t>
                          </m:r>
                        </m:e>
                        <m:sub>
                          <m:r>
                            <m:rPr/>
                            <a:rPr lang="fr-FR" b="0" i="1">
                              <a:solidFill>
                                <a:srgbClr val="FF6600"/>
                              </a:solidFill>
                              <a:latin typeface="Cambria Math"/>
                            </a:rPr>
                            <m:t>𝑠</m:t>
                          </m:r>
                          <m:r>
                            <m:rPr/>
                            <a:rPr lang="fr-FR" b="0" i="1">
                              <a:solidFill>
                                <a:srgbClr val="FF6600"/>
                              </a:solidFill>
                              <a:latin typeface="Cambria Math"/>
                            </a:rPr>
                            <m:t>,</m:t>
                          </m:r>
                          <m:r>
                            <m:rPr/>
                            <a:rPr lang="fr-FR" b="0" i="1">
                              <a:solidFill>
                                <a:srgbClr val="FF6600"/>
                              </a:solidFill>
                              <a:latin typeface="Cambria Math"/>
                            </a:rPr>
                            <m:t>𝑖</m:t>
                          </m:r>
                        </m:sub>
                      </m:sSub>
                    </m:oMath>
                  </m:oMathPara>
                </a14:m>
              </mc:Choice>
              <mc:Fallback/>
            </mc:AlternateContent>
            <a:endParaRPr lang="fr-FR">
              <a:solidFill>
                <a:srgbClr val="FF6600"/>
              </a:solidFill>
            </a:endParaRPr>
          </a:p>
        </p:txBody>
      </p:sp>
      <p:sp>
        <p:nvSpPr>
          <p:cNvPr id="653830577" name="ZoneTexte 20"/>
          <p:cNvSpPr txBox="1"/>
          <p:nvPr/>
        </p:nvSpPr>
        <p:spPr bwMode="auto">
          <a:xfrm>
            <a:off x="4683568" y="2733569"/>
            <a:ext cx="265201"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0070C0"/>
                              </a:solidFill>
                              <a:latin typeface="Cambria Math"/>
                              <a:ea typeface="Cambria Math"/>
                              <a:cs typeface="Cambria Math"/>
                            </a:rPr>
                          </m:ctrlPr>
                        </m:sSubPr>
                        <m:e>
                          <m:r>
                            <m:rPr/>
                            <a:rPr lang="fr-FR" b="0" i="1">
                              <a:solidFill>
                                <a:srgbClr val="0070C0"/>
                              </a:solidFill>
                              <a:latin typeface="Cambria Math"/>
                            </a:rPr>
                            <m:t>𝑇</m:t>
                          </m:r>
                        </m:e>
                        <m:sub>
                          <m:r>
                            <m:rPr/>
                            <a:rPr lang="fr-FR" b="0" i="1">
                              <a:solidFill>
                                <a:srgbClr val="0070C0"/>
                              </a:solidFill>
                              <a:latin typeface="Cambria Math"/>
                            </a:rPr>
                            <m:t>𝑒</m:t>
                          </m:r>
                        </m:sub>
                      </m:sSub>
                    </m:oMath>
                  </m:oMathPara>
                </a14:m>
              </mc:Choice>
              <mc:Fallback/>
            </mc:AlternateContent>
            <a:endParaRPr lang="fr-FR">
              <a:solidFill>
                <a:srgbClr val="0070C0"/>
              </a:solidFill>
            </a:endParaRPr>
          </a:p>
        </p:txBody>
      </p:sp>
      <p:sp>
        <p:nvSpPr>
          <p:cNvPr id="1495651785" name="ZoneTexte 21"/>
          <p:cNvSpPr txBox="1"/>
          <p:nvPr/>
        </p:nvSpPr>
        <p:spPr bwMode="auto">
          <a:xfrm>
            <a:off x="1481187" y="3428710"/>
            <a:ext cx="1618711" cy="289182"/>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latin typeface="Cambria Math"/>
                              <a:ea typeface="Cambria Math"/>
                              <a:cs typeface="Cambria Math"/>
                            </a:rPr>
                          </m:ctrlPr>
                        </m:sSubPr>
                        <m:e>
                          <m:r>
                            <m:rPr/>
                            <a:rPr lang="fr-FR" b="0" i="1">
                              <a:latin typeface="Cambria Math"/>
                            </a:rPr>
                            <m:t>h</m:t>
                          </m:r>
                        </m:e>
                        <m:sub>
                          <m:r>
                            <m:rPr/>
                            <a:rPr lang="fr-FR" b="0" i="1">
                              <a:latin typeface="Cambria Math"/>
                            </a:rPr>
                            <m:t>𝑐</m:t>
                          </m:r>
                          <m:r>
                            <m:rPr/>
                            <a:rPr lang="fr-FR" b="0" i="1">
                              <a:latin typeface="Cambria Math"/>
                            </a:rPr>
                            <m:t>,</m:t>
                          </m:r>
                          <m:r>
                            <m:rPr/>
                            <a:rPr lang="fr-FR" b="0" i="1">
                              <a:latin typeface="Cambria Math"/>
                            </a:rPr>
                            <m:t>𝑒</m:t>
                          </m:r>
                        </m:sub>
                      </m:sSub>
                      <m:r>
                        <m:rPr/>
                        <a:rPr lang="fr-FR" b="0" i="1">
                          <a:latin typeface="Cambria Math"/>
                        </a:rPr>
                        <m:t>=</m:t>
                      </m:r>
                      <m:r>
                        <m:rPr/>
                        <a:rPr lang="fr-FR" b="0" i="1">
                          <a:latin typeface="Cambria Math"/>
                        </a:rPr>
                        <m:t>𝑎</m:t>
                      </m:r>
                      <m:r>
                        <m:rPr/>
                        <a:rPr lang="fr-FR" b="0" i="1">
                          <a:latin typeface="Cambria Math"/>
                        </a:rPr>
                        <m:t>+</m:t>
                      </m:r>
                      <m:r>
                        <m:rPr/>
                        <a:rPr lang="fr-FR" b="0" i="1">
                          <a:latin typeface="Cambria Math"/>
                        </a:rPr>
                        <m:t>𝑏</m:t>
                      </m:r>
                      <m:r>
                        <m:rPr/>
                        <a:rPr lang="fr-FR" b="0" i="1">
                          <a:latin typeface="Cambria Math"/>
                        </a:rPr>
                        <m:t>.</m:t>
                      </m:r>
                      <m:sSup>
                        <m:sSupPr>
                          <m:ctrlPr>
                            <a:rPr lang="fr-FR" b="0" i="1">
                              <a:latin typeface="Cambria Math"/>
                              <a:ea typeface="Cambria Math"/>
                              <a:cs typeface="Cambria Math"/>
                            </a:rPr>
                          </m:ctrlPr>
                        </m:sSupPr>
                        <m:e>
                          <m:r>
                            <m:rPr/>
                            <a:rPr lang="fr-FR" b="0" i="1">
                              <a:latin typeface="Cambria Math"/>
                            </a:rPr>
                            <m:t>𝑉</m:t>
                          </m:r>
                        </m:e>
                        <m:sup>
                          <m:r>
                            <m:rPr/>
                            <a:rPr lang="fr-FR" b="0" i="1">
                              <a:latin typeface="Cambria Math"/>
                            </a:rPr>
                            <m:t>𝑛</m:t>
                          </m:r>
                        </m:sup>
                      </m:sSup>
                    </m:oMath>
                  </m:oMathPara>
                </a14:m>
              </mc:Choice>
              <mc:Fallback/>
            </mc:AlternateContent>
            <a:endParaRPr lang="fr-FR"/>
          </a:p>
        </p:txBody>
      </p:sp>
      <p:pic>
        <p:nvPicPr>
          <p:cNvPr id="992091129" name="Picture 3"/>
          <p:cNvPicPr>
            <a:picLocks noChangeAspect="1" noChangeArrowheads="1"/>
          </p:cNvPicPr>
          <p:nvPr/>
        </p:nvPicPr>
        <p:blipFill>
          <a:blip r:embed="rId4"/>
          <a:stretch/>
        </p:blipFill>
        <p:spPr bwMode="auto">
          <a:xfrm>
            <a:off x="401067" y="3789040"/>
            <a:ext cx="4336077" cy="2344929"/>
          </a:xfrm>
          <a:prstGeom prst="rect">
            <a:avLst/>
          </a:prstGeom>
          <a:noFill/>
          <a:ln>
            <a:noFill/>
          </a:ln>
          <a:effectLst/>
        </p:spPr>
      </p:pic>
      <p:sp>
        <p:nvSpPr>
          <p:cNvPr id="512945993" name="ZoneTexte 23"/>
          <p:cNvSpPr txBox="1"/>
          <p:nvPr/>
        </p:nvSpPr>
        <p:spPr bwMode="auto">
          <a:xfrm>
            <a:off x="401067" y="2762132"/>
            <a:ext cx="3594874" cy="584775"/>
          </a:xfrm>
          <a:prstGeom prst="rect">
            <a:avLst/>
          </a:prstGeom>
          <a:noFill/>
        </p:spPr>
        <p:txBody>
          <a:bodyPr wrap="square" rtlCol="0">
            <a:spAutoFit/>
          </a:bodyPr>
          <a:lstStyle/>
          <a:p>
            <a:pPr>
              <a:defRPr/>
            </a:pPr>
            <a:r>
              <a:rPr lang="fr-FR" sz="1600"/>
              <a:t>External convective </a:t>
            </a:r>
            <a:r>
              <a:rPr lang="fr-FR" sz="1600"/>
              <a:t>heat</a:t>
            </a:r>
            <a:r>
              <a:rPr lang="fr-FR" sz="1600"/>
              <a:t> </a:t>
            </a:r>
            <a:r>
              <a:rPr lang="fr-FR" sz="1600"/>
              <a:t>transfer</a:t>
            </a:r>
            <a:r>
              <a:rPr lang="fr-FR" sz="1600"/>
              <a:t> coefficient as a </a:t>
            </a:r>
            <a:r>
              <a:rPr lang="fr-FR" sz="1600"/>
              <a:t>function</a:t>
            </a:r>
            <a:r>
              <a:rPr lang="fr-FR" sz="1600"/>
              <a:t> of </a:t>
            </a:r>
            <a:r>
              <a:rPr lang="fr-FR" sz="1600"/>
              <a:t>wind</a:t>
            </a:r>
            <a:r>
              <a:rPr lang="fr-FR" sz="1600"/>
              <a:t> speed </a:t>
            </a: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latin typeface="Cambria Math"/>
                        </a:rPr>
                        <m:t>𝑉</m:t>
                      </m:r>
                    </m:oMath>
                  </m:oMathPara>
                </a14:m>
              </mc:Choice>
              <mc:Fallback/>
            </mc:AlternateContent>
            <a:endParaRPr lang="fr-FR" sz="1600"/>
          </a:p>
        </p:txBody>
      </p:sp>
      <p:sp>
        <p:nvSpPr>
          <p:cNvPr id="299813262" name="ZoneTexte 24"/>
          <p:cNvSpPr txBox="1"/>
          <p:nvPr/>
        </p:nvSpPr>
        <p:spPr bwMode="auto">
          <a:xfrm>
            <a:off x="744614" y="6205117"/>
            <a:ext cx="3638945" cy="349326"/>
          </a:xfrm>
          <a:prstGeom prst="rect">
            <a:avLst/>
          </a:prstGeom>
          <a:noFill/>
        </p:spPr>
        <p:txBody>
          <a:bodyPr wrap="none" rtlCol="0">
            <a:spAutoFit/>
          </a:bodyPr>
          <a:lstStyle/>
          <a:p>
            <a:pPr>
              <a:defRPr/>
            </a:pPr>
            <a:r>
              <a:rPr lang="fr-FR" sz="1600"/>
              <a:t>Simplified </a:t>
            </a:r>
            <a:r>
              <a:rPr lang="fr-FR" sz="1600"/>
              <a:t>hypothesis</a:t>
            </a:r>
            <a:r>
              <a:rPr lang="fr-FR" sz="1600"/>
              <a:t>: </a:t>
            </a: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1600" b="0" i="1">
                              <a:latin typeface="Cambria Math"/>
                              <a:ea typeface="Cambria Math"/>
                              <a:cs typeface="Cambria Math"/>
                            </a:rPr>
                          </m:ctrlPr>
                        </m:sSubPr>
                        <m:e>
                          <m:r>
                            <m:rPr/>
                            <a:rPr lang="fr-FR" sz="1600" b="0" i="1">
                              <a:latin typeface="Cambria Math"/>
                            </a:rPr>
                            <m:t>h</m:t>
                          </m:r>
                        </m:e>
                        <m:sub>
                          <m:r>
                            <m:rPr/>
                            <a:rPr lang="fr-FR" sz="1600" b="0" i="1">
                              <a:latin typeface="Cambria Math"/>
                            </a:rPr>
                            <m:t>𝑐</m:t>
                          </m:r>
                          <m:r>
                            <m:rPr/>
                            <a:rPr lang="fr-FR" sz="1600" b="0" i="1">
                              <a:latin typeface="Cambria Math"/>
                            </a:rPr>
                            <m:t>,</m:t>
                          </m:r>
                          <m:r>
                            <m:rPr/>
                            <a:rPr lang="fr-FR" sz="1600" b="0" i="1">
                              <a:latin typeface="Cambria Math"/>
                            </a:rPr>
                            <m:t>𝑒</m:t>
                          </m:r>
                        </m:sub>
                      </m:sSub>
                      <m:r>
                        <m:rPr/>
                        <a:rPr lang="fr-FR" sz="1600" b="0" i="1">
                          <a:latin typeface="Cambria Math"/>
                        </a:rPr>
                        <m:t>≈16</m:t>
                      </m:r>
                    </m:oMath>
                  </m:oMathPara>
                </a14:m>
              </mc:Choice>
              <mc:Fallback/>
            </mc:AlternateContent>
            <a:r>
              <a:rPr lang="fr-FR" sz="1600"/>
              <a:t> (W/m</a:t>
            </a:r>
            <a:r>
              <a:rPr lang="fr-FR" sz="1600" baseline="30000"/>
              <a:t>2</a:t>
            </a:r>
            <a:r>
              <a:rPr lang="fr-FR" sz="1600"/>
              <a:t>K)</a:t>
            </a:r>
            <a:endParaRPr lang="fr-FR" sz="1600"/>
          </a:p>
        </p:txBody>
      </p:sp>
      <p:pic>
        <p:nvPicPr>
          <p:cNvPr id="1177713158" name="Picture 3"/>
          <p:cNvPicPr>
            <a:picLocks noChangeAspect="1" noChangeArrowheads="1"/>
          </p:cNvPicPr>
          <p:nvPr/>
        </p:nvPicPr>
        <p:blipFill>
          <a:blip r:embed="rId5"/>
          <a:stretch/>
        </p:blipFill>
        <p:spPr bwMode="auto">
          <a:xfrm>
            <a:off x="7068107" y="4035907"/>
            <a:ext cx="4913372" cy="1444478"/>
          </a:xfrm>
          <a:prstGeom prst="rect">
            <a:avLst/>
          </a:prstGeom>
          <a:noFill/>
          <a:ln>
            <a:noFill/>
          </a:ln>
          <a:effectLst/>
        </p:spPr>
      </p:pic>
      <p:sp>
        <p:nvSpPr>
          <p:cNvPr id="1115988973" name="ZoneTexte 26"/>
          <p:cNvSpPr txBox="1"/>
          <p:nvPr/>
        </p:nvSpPr>
        <p:spPr bwMode="auto">
          <a:xfrm>
            <a:off x="7516983" y="2789214"/>
            <a:ext cx="3594874" cy="584775"/>
          </a:xfrm>
          <a:prstGeom prst="rect">
            <a:avLst/>
          </a:prstGeom>
          <a:noFill/>
        </p:spPr>
        <p:txBody>
          <a:bodyPr wrap="square" rtlCol="0">
            <a:spAutoFit/>
          </a:bodyPr>
          <a:lstStyle/>
          <a:p>
            <a:pPr>
              <a:defRPr/>
            </a:pPr>
            <a:r>
              <a:rPr lang="fr-FR" sz="1600"/>
              <a:t>Internal</a:t>
            </a:r>
            <a:r>
              <a:rPr lang="fr-FR" sz="1600"/>
              <a:t> convective </a:t>
            </a:r>
            <a:r>
              <a:rPr lang="fr-FR" sz="1600"/>
              <a:t>heat</a:t>
            </a:r>
            <a:r>
              <a:rPr lang="fr-FR" sz="1600"/>
              <a:t> </a:t>
            </a:r>
            <a:r>
              <a:rPr lang="fr-FR" sz="1600"/>
              <a:t>transfer</a:t>
            </a:r>
            <a:r>
              <a:rPr lang="fr-FR" sz="1600"/>
              <a:t> coefficient as a </a:t>
            </a:r>
            <a:r>
              <a:rPr lang="fr-FR" sz="1600"/>
              <a:t>function</a:t>
            </a:r>
            <a:r>
              <a:rPr lang="fr-FR" sz="1600"/>
              <a:t> of </a:t>
            </a:r>
            <a:r>
              <a:rPr lang="fr-FR" sz="1600"/>
              <a:t>temperatures</a:t>
            </a:r>
            <a:endParaRPr lang="fr-FR" sz="1600"/>
          </a:p>
        </p:txBody>
      </p:sp>
      <p:sp>
        <p:nvSpPr>
          <p:cNvPr id="2010830716" name="ZoneTexte 27"/>
          <p:cNvSpPr txBox="1"/>
          <p:nvPr/>
        </p:nvSpPr>
        <p:spPr bwMode="auto">
          <a:xfrm>
            <a:off x="7588991" y="3564786"/>
            <a:ext cx="2315890" cy="289182"/>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latin typeface="Cambria Math"/>
                              <a:ea typeface="Cambria Math"/>
                              <a:cs typeface="Cambria Math"/>
                            </a:rPr>
                          </m:ctrlPr>
                        </m:sSubPr>
                        <m:e>
                          <m:r>
                            <m:rPr/>
                            <a:rPr lang="fr-FR" b="0" i="1">
                              <a:latin typeface="Cambria Math"/>
                            </a:rPr>
                            <m:t>h</m:t>
                          </m:r>
                        </m:e>
                        <m:sub>
                          <m:r>
                            <m:rPr/>
                            <a:rPr lang="fr-FR" b="0" i="1">
                              <a:latin typeface="Cambria Math"/>
                            </a:rPr>
                            <m:t>𝑐</m:t>
                          </m:r>
                          <m:r>
                            <m:rPr/>
                            <a:rPr lang="fr-FR" b="0" i="1">
                              <a:latin typeface="Cambria Math"/>
                            </a:rPr>
                            <m:t>,</m:t>
                          </m:r>
                          <m:r>
                            <m:rPr/>
                            <a:rPr lang="fr-FR" b="0" i="1">
                              <a:latin typeface="Cambria Math"/>
                            </a:rPr>
                            <m:t>𝑖</m:t>
                          </m:r>
                          <m:r>
                            <m:rPr/>
                            <a:rPr lang="fr-FR" b="0" i="1">
                              <a:latin typeface="Cambria Math"/>
                            </a:rPr>
                            <m:t> </m:t>
                          </m:r>
                        </m:sub>
                      </m:sSub>
                      <m:r>
                        <m:rPr/>
                        <a:rPr lang="fr-FR" b="0" i="1">
                          <a:latin typeface="Cambria Math"/>
                        </a:rPr>
                        <m:t>=</m:t>
                      </m:r>
                      <m:r>
                        <m:rPr/>
                        <a:rPr lang="fr-FR" b="0" i="1">
                          <a:latin typeface="Cambria Math"/>
                        </a:rPr>
                        <m:t>𝑎</m:t>
                      </m:r>
                      <m:r>
                        <m:rPr/>
                        <a:rPr lang="fr-FR" b="0" i="1">
                          <a:latin typeface="Cambria Math"/>
                        </a:rPr>
                        <m:t>. </m:t>
                      </m:r>
                      <m:sSup>
                        <m:sSupPr>
                          <m:ctrlPr>
                            <a:rPr lang="fr-FR" b="0" i="1">
                              <a:latin typeface="Cambria Math"/>
                              <a:ea typeface="Cambria Math"/>
                              <a:cs typeface="Cambria Math"/>
                            </a:rPr>
                          </m:ctrlPr>
                        </m:sSupPr>
                        <m:e>
                          <m:d>
                            <m:dPr>
                              <m:begChr m:val="|"/>
                              <m:endChr m:val="|"/>
                              <m:ctrlPr>
                                <a:rPr lang="fr-FR" b="0" i="1">
                                  <a:latin typeface="Cambria Math"/>
                                  <a:ea typeface="Cambria Math"/>
                                  <a:cs typeface="Cambria Math"/>
                                </a:rPr>
                              </m:ctrlPr>
                            </m:dPr>
                            <m:e>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𝑠</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𝑎</m:t>
                                  </m:r>
                                </m:sub>
                              </m:sSub>
                            </m:e>
                          </m:d>
                        </m:e>
                        <m:sup>
                          <m:r>
                            <m:rPr/>
                            <a:rPr lang="fr-FR" b="0" i="1">
                              <a:latin typeface="Cambria Math"/>
                            </a:rPr>
                            <m:t>𝑛</m:t>
                          </m:r>
                        </m:sup>
                      </m:sSup>
                      <m:r>
                        <m:rPr/>
                        <a:rPr lang="fr-FR" b="0" i="1">
                          <a:latin typeface="Cambria Math"/>
                        </a:rPr>
                        <m:t>+</m:t>
                      </m:r>
                      <m:r>
                        <m:rPr/>
                        <a:rPr lang="fr-FR" b="0" i="1">
                          <a:latin typeface="Cambria Math"/>
                        </a:rPr>
                        <m:t>𝑏</m:t>
                      </m:r>
                    </m:oMath>
                  </m:oMathPara>
                </a14:m>
              </mc:Choice>
              <mc:Fallback/>
            </mc:AlternateContent>
            <a:endParaRPr lang="fr-FR"/>
          </a:p>
        </p:txBody>
      </p:sp>
      <p:sp>
        <p:nvSpPr>
          <p:cNvPr id="727950867" name="Rectangle 28"/>
          <p:cNvSpPr/>
          <p:nvPr/>
        </p:nvSpPr>
        <p:spPr bwMode="auto">
          <a:xfrm>
            <a:off x="6888087" y="5666508"/>
            <a:ext cx="5205640" cy="1120307"/>
          </a:xfrm>
          <a:prstGeom prst="rect">
            <a:avLst/>
          </a:prstGeom>
        </p:spPr>
        <p:txBody>
          <a:bodyPr wrap="square">
            <a:spAutoFit/>
          </a:bodyPr>
          <a:lstStyle/>
          <a:p>
            <a:pPr lvl="1" algn="just">
              <a:defRPr/>
            </a:pPr>
            <a:r>
              <a:rPr lang="en-US" sz="1600">
                <a:cs typeface="Times New Roman"/>
              </a:rPr>
              <a:t>Wall</a:t>
            </a:r>
            <a:r>
              <a:rPr lang="en-US" sz="1600"/>
              <a:t> 		</a:t>
            </a: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1600" b="0" i="1">
                              <a:latin typeface="Cambria Math"/>
                              <a:ea typeface="Cambria Math"/>
                              <a:cs typeface="Times New Roman"/>
                            </a:rPr>
                          </m:ctrlPr>
                        </m:sSubPr>
                        <m:e>
                          <m:r>
                            <m:rPr/>
                            <a:rPr lang="en-US" sz="1600" i="1">
                              <a:latin typeface="Cambria Math"/>
                              <a:cs typeface="Times New Roman"/>
                            </a:rPr>
                            <m:t>h</m:t>
                          </m:r>
                        </m:e>
                        <m:sub>
                          <m:r>
                            <m:rPr/>
                            <a:rPr lang="fr-FR" sz="1600" b="0" i="1">
                              <a:latin typeface="Cambria Math"/>
                              <a:cs typeface="Times New Roman"/>
                            </a:rPr>
                            <m:t>𝑐</m:t>
                          </m:r>
                          <m:r>
                            <m:rPr/>
                            <a:rPr lang="fr-FR" sz="1600" b="0" i="1">
                              <a:latin typeface="Cambria Math"/>
                              <a:cs typeface="Times New Roman"/>
                            </a:rPr>
                            <m:t>,</m:t>
                          </m:r>
                          <m:r>
                            <m:rPr/>
                            <a:rPr lang="fr-FR" sz="1600" b="0" i="1">
                              <a:latin typeface="Cambria Math"/>
                              <a:cs typeface="Times New Roman"/>
                            </a:rPr>
                            <m:t>𝑖</m:t>
                          </m:r>
                        </m:sub>
                      </m:sSub>
                      <m:r>
                        <m:rPr/>
                        <a:rPr lang="fr-FR" sz="1600" b="0" i="1">
                          <a:latin typeface="Cambria Math"/>
                          <a:cs typeface="Times New Roman"/>
                        </a:rPr>
                        <m:t>=4.1</m:t>
                      </m:r>
                    </m:oMath>
                  </m:oMathPara>
                </a14:m>
              </mc:Choice>
              <mc:Fallback/>
            </mc:AlternateContent>
            <a:r>
              <a:rPr lang="en-US" sz="1600">
                <a:cs typeface="Times New Roman"/>
              </a:rPr>
              <a:t> </a:t>
            </a:r>
            <a:r>
              <a:rPr lang="fr-FR" sz="1600"/>
              <a:t>(W/m</a:t>
            </a:r>
            <a:r>
              <a:rPr lang="fr-FR" sz="1600" baseline="30000"/>
              <a:t>2</a:t>
            </a:r>
            <a:r>
              <a:rPr lang="fr-FR" sz="1600"/>
              <a:t>K</a:t>
            </a:r>
            <a:r>
              <a:rPr lang="fr-FR" sz="1600"/>
              <a:t>)</a:t>
            </a:r>
            <a:r>
              <a:rPr lang="en-US" sz="1600"/>
              <a:t>	</a:t>
            </a:r>
            <a:endParaRPr lang="en-US" sz="1600">
              <a:cs typeface="Times New Roman"/>
            </a:endParaRPr>
          </a:p>
          <a:p>
            <a:pPr lvl="1" algn="just">
              <a:defRPr/>
            </a:pPr>
            <a:r>
              <a:rPr lang="en-US" sz="1600">
                <a:cs typeface="Times New Roman"/>
              </a:rPr>
              <a:t>Ceiling</a:t>
            </a:r>
            <a:r>
              <a:rPr lang="en-US" sz="1600"/>
              <a:t> 	</a:t>
            </a: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1600" i="1">
                              <a:latin typeface="Cambria Math"/>
                              <a:ea typeface="Cambria Math"/>
                              <a:cs typeface="Times New Roman"/>
                            </a:rPr>
                          </m:ctrlPr>
                        </m:sSubPr>
                        <m:e>
                          <m:r>
                            <m:rPr/>
                            <a:rPr lang="en-US" sz="1600" i="1">
                              <a:latin typeface="Cambria Math"/>
                              <a:cs typeface="Times New Roman"/>
                            </a:rPr>
                            <m:t>h</m:t>
                          </m:r>
                        </m:e>
                        <m:sub>
                          <m:r>
                            <m:rPr/>
                            <a:rPr lang="fr-FR" sz="1600" i="1">
                              <a:latin typeface="Cambria Math"/>
                              <a:cs typeface="Times New Roman"/>
                            </a:rPr>
                            <m:t>𝑐</m:t>
                          </m:r>
                          <m:r>
                            <m:rPr/>
                            <a:rPr lang="fr-FR" sz="1600" i="1">
                              <a:latin typeface="Cambria Math"/>
                              <a:cs typeface="Times New Roman"/>
                            </a:rPr>
                            <m:t>,</m:t>
                          </m:r>
                          <m:r>
                            <m:rPr/>
                            <a:rPr lang="fr-FR" sz="1600" i="1">
                              <a:latin typeface="Cambria Math"/>
                              <a:cs typeface="Times New Roman"/>
                            </a:rPr>
                            <m:t>𝑖</m:t>
                          </m:r>
                        </m:sub>
                      </m:sSub>
                      <m:r>
                        <m:rPr/>
                        <a:rPr lang="fr-FR" sz="1600" b="0" i="1">
                          <a:latin typeface="Cambria Math"/>
                          <a:cs typeface="Times New Roman"/>
                        </a:rPr>
                        <m:t>=6.1</m:t>
                      </m:r>
                    </m:oMath>
                  </m:oMathPara>
                </a14:m>
              </mc:Choice>
              <mc:Fallback/>
            </mc:AlternateContent>
            <a:r>
              <a:rPr lang="en-US" sz="1600">
                <a:cs typeface="Times New Roman"/>
              </a:rPr>
              <a:t> </a:t>
            </a:r>
            <a:r>
              <a:rPr lang="fr-FR" sz="1600"/>
              <a:t>(W/m</a:t>
            </a:r>
            <a:r>
              <a:rPr lang="fr-FR" sz="1600" baseline="30000"/>
              <a:t>2</a:t>
            </a:r>
            <a:r>
              <a:rPr lang="fr-FR" sz="1600"/>
              <a:t>K</a:t>
            </a:r>
            <a:r>
              <a:rPr lang="fr-FR" sz="1600"/>
              <a:t>)</a:t>
            </a:r>
            <a:r>
              <a:rPr lang="en-US" sz="1600"/>
              <a:t>	</a:t>
            </a:r>
            <a:endParaRPr/>
          </a:p>
          <a:p>
            <a:pPr lvl="1" algn="just">
              <a:defRPr/>
            </a:pPr>
            <a:r>
              <a:rPr lang="en-US" sz="1600">
                <a:cs typeface="Times New Roman"/>
              </a:rPr>
              <a:t>Floor</a:t>
            </a:r>
            <a:r>
              <a:rPr lang="en-US" sz="1600"/>
              <a:t> 	</a:t>
            </a: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1600" i="1">
                              <a:latin typeface="Cambria Math"/>
                              <a:ea typeface="Cambria Math"/>
                              <a:cs typeface="Times New Roman"/>
                            </a:rPr>
                          </m:ctrlPr>
                        </m:sSubPr>
                        <m:e>
                          <m:r>
                            <m:rPr/>
                            <a:rPr lang="en-US" sz="1600" i="1">
                              <a:latin typeface="Cambria Math"/>
                              <a:cs typeface="Times New Roman"/>
                            </a:rPr>
                            <m:t>h</m:t>
                          </m:r>
                        </m:e>
                        <m:sub>
                          <m:r>
                            <m:rPr/>
                            <a:rPr lang="fr-FR" sz="1600" i="1">
                              <a:latin typeface="Cambria Math"/>
                              <a:cs typeface="Times New Roman"/>
                            </a:rPr>
                            <m:t>𝑐</m:t>
                          </m:r>
                          <m:r>
                            <m:rPr/>
                            <a:rPr lang="fr-FR" sz="1600" i="1">
                              <a:latin typeface="Cambria Math"/>
                              <a:cs typeface="Times New Roman"/>
                            </a:rPr>
                            <m:t>,</m:t>
                          </m:r>
                          <m:r>
                            <m:rPr/>
                            <a:rPr lang="fr-FR" sz="1600" i="1">
                              <a:latin typeface="Cambria Math"/>
                              <a:cs typeface="Times New Roman"/>
                            </a:rPr>
                            <m:t>𝑖</m:t>
                          </m:r>
                        </m:sub>
                      </m:sSub>
                      <m:r>
                        <m:rPr/>
                        <a:rPr lang="fr-FR" sz="1600" b="0" i="1">
                          <a:latin typeface="Cambria Math"/>
                          <a:cs typeface="Times New Roman"/>
                        </a:rPr>
                        <m:t>=1.6</m:t>
                      </m:r>
                    </m:oMath>
                  </m:oMathPara>
                </a14:m>
              </mc:Choice>
              <mc:Fallback/>
            </mc:AlternateContent>
            <a:r>
              <a:rPr lang="en-US" sz="1600"/>
              <a:t> </a:t>
            </a:r>
            <a:r>
              <a:rPr lang="fr-FR" sz="1600"/>
              <a:t>(W/m</a:t>
            </a:r>
            <a:r>
              <a:rPr lang="fr-FR" sz="1600" baseline="30000"/>
              <a:t>2</a:t>
            </a:r>
            <a:r>
              <a:rPr lang="fr-FR" sz="1600"/>
              <a:t>K</a:t>
            </a:r>
            <a:r>
              <a:rPr lang="fr-FR" sz="1600"/>
              <a:t>)</a:t>
            </a:r>
            <a:endParaRPr lang="en-US" sz="1600"/>
          </a:p>
          <a:p>
            <a:pPr lvl="1" algn="just">
              <a:defRPr/>
            </a:pPr>
            <a:r>
              <a:rPr lang="en-US" sz="1600">
                <a:cs typeface="Times New Roman"/>
              </a:rPr>
              <a:t>Heating </a:t>
            </a:r>
            <a:r>
              <a:rPr lang="en-US" sz="1600">
                <a:cs typeface="Times New Roman"/>
              </a:rPr>
              <a:t>floor</a:t>
            </a:r>
            <a:r>
              <a:rPr lang="en-US" sz="1600"/>
              <a:t> 	</a:t>
            </a: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1600" i="1">
                              <a:latin typeface="Cambria Math"/>
                              <a:ea typeface="Cambria Math"/>
                              <a:cs typeface="Times New Roman"/>
                            </a:rPr>
                          </m:ctrlPr>
                        </m:sSubPr>
                        <m:e>
                          <m:r>
                            <m:rPr/>
                            <a:rPr lang="en-US" sz="1600" i="1">
                              <a:latin typeface="Cambria Math"/>
                              <a:cs typeface="Times New Roman"/>
                            </a:rPr>
                            <m:t>h</m:t>
                          </m:r>
                        </m:e>
                        <m:sub>
                          <m:r>
                            <m:rPr/>
                            <a:rPr lang="fr-FR" sz="1600" i="1">
                              <a:latin typeface="Cambria Math"/>
                              <a:cs typeface="Times New Roman"/>
                            </a:rPr>
                            <m:t>𝑐</m:t>
                          </m:r>
                          <m:r>
                            <m:rPr/>
                            <a:rPr lang="fr-FR" sz="1600" i="1">
                              <a:latin typeface="Cambria Math"/>
                              <a:cs typeface="Times New Roman"/>
                            </a:rPr>
                            <m:t>,</m:t>
                          </m:r>
                          <m:r>
                            <m:rPr/>
                            <a:rPr lang="fr-FR" sz="1600" i="1">
                              <a:latin typeface="Cambria Math"/>
                              <a:cs typeface="Times New Roman"/>
                            </a:rPr>
                            <m:t>𝑖</m:t>
                          </m:r>
                        </m:sub>
                      </m:sSub>
                      <m:r>
                        <m:rPr/>
                        <a:rPr lang="fr-FR" sz="1600" b="0" i="1">
                          <a:latin typeface="Cambria Math"/>
                          <a:cs typeface="Times New Roman"/>
                        </a:rPr>
                        <m:t>=2.6</m:t>
                      </m:r>
                    </m:oMath>
                  </m:oMathPara>
                </a14:m>
              </mc:Choice>
              <mc:Fallback/>
            </mc:AlternateContent>
            <a:r>
              <a:rPr lang="en-US" sz="1600">
                <a:cs typeface="Times New Roman"/>
              </a:rPr>
              <a:t> </a:t>
            </a:r>
            <a:r>
              <a:rPr lang="fr-FR" sz="1600"/>
              <a:t>(W/m</a:t>
            </a:r>
            <a:r>
              <a:rPr lang="fr-FR" sz="1600" baseline="30000"/>
              <a:t>2</a:t>
            </a:r>
            <a:r>
              <a:rPr lang="fr-FR" sz="1600"/>
              <a:t>K</a:t>
            </a:r>
            <a:r>
              <a:rPr lang="fr-FR" sz="1600"/>
              <a:t>)</a:t>
            </a:r>
            <a:endParaRPr lang="fr-FR" sz="1600"/>
          </a:p>
        </p:txBody>
      </p:sp>
      <p:sp>
        <p:nvSpPr>
          <p:cNvPr id="1638251727" name="ZoneTexte 29"/>
          <p:cNvSpPr txBox="1"/>
          <p:nvPr/>
        </p:nvSpPr>
        <p:spPr bwMode="auto">
          <a:xfrm>
            <a:off x="479376" y="1294380"/>
            <a:ext cx="3377848" cy="369332"/>
          </a:xfrm>
          <a:prstGeom prst="rect">
            <a:avLst/>
          </a:prstGeom>
          <a:noFill/>
        </p:spPr>
        <p:txBody>
          <a:bodyPr wrap="none" rtlCol="0">
            <a:spAutoFit/>
          </a:bodyPr>
          <a:lstStyle/>
          <a:p>
            <a:pPr>
              <a:defRPr/>
            </a:pPr>
            <a:r>
              <a:rPr lang="en-GB">
                <a:latin typeface="Arial"/>
                <a:cs typeface="Arial"/>
              </a:rPr>
              <a:t>Heat convection near a surface</a:t>
            </a:r>
            <a:endParaRPr lang="en-GB">
              <a:latin typeface="Arial"/>
              <a:cs typeface="Arial"/>
            </a:endParaRPr>
          </a:p>
        </p:txBody>
      </p:sp>
      <p:sp>
        <p:nvSpPr>
          <p:cNvPr id="2102614194" name="ZoneTexte 30"/>
          <p:cNvSpPr txBox="1"/>
          <p:nvPr/>
        </p:nvSpPr>
        <p:spPr bwMode="auto">
          <a:xfrm>
            <a:off x="119336" y="284303"/>
            <a:ext cx="3390672" cy="584775"/>
          </a:xfrm>
          <a:prstGeom prst="rect">
            <a:avLst/>
          </a:prstGeom>
          <a:noFill/>
        </p:spPr>
        <p:txBody>
          <a:bodyPr wrap="none" rtlCol="0">
            <a:spAutoFit/>
          </a:bodyPr>
          <a:lstStyle/>
          <a:p>
            <a:pPr>
              <a:defRPr/>
            </a:pPr>
            <a:r>
              <a:rPr lang="fr-FR" sz="1600">
                <a:solidFill>
                  <a:schemeClr val="tx1">
                    <a:lumMod val="50000"/>
                    <a:lumOff val="50000"/>
                  </a:schemeClr>
                </a:solidFill>
                <a:latin typeface="Arial"/>
                <a:cs typeface="Arial"/>
              </a:rPr>
              <a:t>Building </a:t>
            </a:r>
            <a:r>
              <a:rPr lang="fr-FR" sz="1600">
                <a:solidFill>
                  <a:schemeClr val="tx1">
                    <a:lumMod val="50000"/>
                    <a:lumOff val="50000"/>
                  </a:schemeClr>
                </a:solidFill>
                <a:latin typeface="Arial"/>
                <a:cs typeface="Arial"/>
              </a:rPr>
              <a:t>energy</a:t>
            </a:r>
            <a:r>
              <a:rPr lang="fr-FR" sz="1600">
                <a:solidFill>
                  <a:schemeClr val="tx1">
                    <a:lumMod val="50000"/>
                    <a:lumOff val="50000"/>
                  </a:schemeClr>
                </a:solidFill>
                <a:latin typeface="Arial"/>
                <a:cs typeface="Arial"/>
              </a:rPr>
              <a:t> performance</a:t>
            </a:r>
            <a:endParaRPr/>
          </a:p>
          <a:p>
            <a:pPr>
              <a:defRPr/>
            </a:pPr>
            <a:r>
              <a:rPr lang="fr-FR" sz="1600">
                <a:solidFill>
                  <a:schemeClr val="tx1">
                    <a:lumMod val="50000"/>
                    <a:lumOff val="50000"/>
                  </a:schemeClr>
                </a:solidFill>
                <a:latin typeface="Arial"/>
                <a:cs typeface="Arial"/>
              </a:rPr>
              <a:t>Lecture 1: </a:t>
            </a:r>
            <a:r>
              <a:rPr lang="fr-FR" sz="1600">
                <a:solidFill>
                  <a:schemeClr val="tx1">
                    <a:lumMod val="50000"/>
                    <a:lumOff val="50000"/>
                  </a:schemeClr>
                </a:solidFill>
                <a:latin typeface="Arial"/>
                <a:cs typeface="Arial"/>
              </a:rPr>
              <a:t>heat</a:t>
            </a:r>
            <a:r>
              <a:rPr lang="fr-FR" sz="1600">
                <a:solidFill>
                  <a:schemeClr val="tx1">
                    <a:lumMod val="50000"/>
                    <a:lumOff val="50000"/>
                  </a:schemeClr>
                </a:solidFill>
                <a:latin typeface="Arial"/>
                <a:cs typeface="Arial"/>
              </a:rPr>
              <a:t> </a:t>
            </a:r>
            <a:r>
              <a:rPr lang="fr-FR" sz="1600">
                <a:solidFill>
                  <a:schemeClr val="tx1">
                    <a:lumMod val="50000"/>
                    <a:lumOff val="50000"/>
                  </a:schemeClr>
                </a:solidFill>
                <a:latin typeface="Arial"/>
                <a:cs typeface="Arial"/>
              </a:rPr>
              <a:t>transfer</a:t>
            </a:r>
            <a:r>
              <a:rPr lang="fr-FR" sz="1600">
                <a:solidFill>
                  <a:schemeClr val="tx1">
                    <a:lumMod val="50000"/>
                    <a:lumOff val="50000"/>
                  </a:schemeClr>
                </a:solidFill>
                <a:latin typeface="Arial"/>
                <a:cs typeface="Arial"/>
              </a:rPr>
              <a:t> in buildings</a:t>
            </a:r>
            <a:endParaRPr lang="fr-FR" sz="1600">
              <a:solidFill>
                <a:schemeClr val="tx1">
                  <a:lumMod val="50000"/>
                  <a:lumOff val="50000"/>
                </a:schemeClr>
              </a:solidFill>
              <a:latin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333773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9954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3377354" grpId="0" animBg="1"/>
      <p:bldP spid="1279954709" grpId="0" animBg="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61208069" name="ZoneTexte 3"/>
          <p:cNvSpPr txBox="1"/>
          <p:nvPr/>
        </p:nvSpPr>
        <p:spPr bwMode="auto">
          <a:xfrm>
            <a:off x="119336" y="332656"/>
            <a:ext cx="4069319" cy="646331"/>
          </a:xfrm>
          <a:prstGeom prst="rect">
            <a:avLst/>
          </a:prstGeom>
          <a:solidFill>
            <a:srgbClr val="FFFFFF">
              <a:alpha val="50196"/>
            </a:srgbClr>
          </a:solidFill>
        </p:spPr>
        <p:txBody>
          <a:bodyPr wrap="none" rtlCol="0">
            <a:spAutoFit/>
          </a:bodyPr>
          <a:lstStyle/>
          <a:p>
            <a:pPr>
              <a:defRPr/>
            </a:pPr>
            <a:r>
              <a:rPr lang="fr-FR">
                <a:solidFill>
                  <a:schemeClr val="bg1">
                    <a:lumMod val="50000"/>
                  </a:schemeClr>
                </a:solidFill>
              </a:rPr>
              <a:t>Concepts of building </a:t>
            </a:r>
            <a:r>
              <a:rPr lang="fr-FR">
                <a:solidFill>
                  <a:schemeClr val="bg1">
                    <a:lumMod val="50000"/>
                  </a:schemeClr>
                </a:solidFill>
              </a:rPr>
              <a:t>energy</a:t>
            </a:r>
            <a:r>
              <a:rPr lang="fr-FR">
                <a:solidFill>
                  <a:schemeClr val="bg1">
                    <a:lumMod val="50000"/>
                  </a:schemeClr>
                </a:solidFill>
              </a:rPr>
              <a:t> performance</a:t>
            </a:r>
            <a:endParaRPr/>
          </a:p>
          <a:p>
            <a:pPr marL="360000">
              <a:defRPr/>
            </a:pPr>
            <a:r>
              <a:rPr lang="fr-FR">
                <a:solidFill>
                  <a:schemeClr val="bg1">
                    <a:lumMod val="50000"/>
                  </a:schemeClr>
                </a:solidFill>
              </a:rPr>
              <a:t>The </a:t>
            </a:r>
            <a:r>
              <a:rPr lang="fr-FR">
                <a:solidFill>
                  <a:schemeClr val="bg1">
                    <a:lumMod val="50000"/>
                  </a:schemeClr>
                </a:solidFill>
              </a:rPr>
              <a:t>energy</a:t>
            </a:r>
            <a:r>
              <a:rPr lang="fr-FR">
                <a:solidFill>
                  <a:schemeClr val="bg1">
                    <a:lumMod val="50000"/>
                  </a:schemeClr>
                </a:solidFill>
              </a:rPr>
              <a:t> </a:t>
            </a:r>
            <a:r>
              <a:rPr lang="fr-FR">
                <a:solidFill>
                  <a:schemeClr val="bg1">
                    <a:lumMod val="50000"/>
                  </a:schemeClr>
                </a:solidFill>
              </a:rPr>
              <a:t>consumption</a:t>
            </a:r>
            <a:r>
              <a:rPr lang="fr-FR">
                <a:solidFill>
                  <a:schemeClr val="bg1">
                    <a:lumMod val="50000"/>
                  </a:schemeClr>
                </a:solidFill>
              </a:rPr>
              <a:t> of buildings</a:t>
            </a:r>
            <a:endParaRPr lang="fr-FR">
              <a:solidFill>
                <a:schemeClr val="bg1">
                  <a:lumMod val="50000"/>
                </a:schemeClr>
              </a:solidFill>
            </a:endParaRPr>
          </a:p>
        </p:txBody>
      </p:sp>
      <p:pic>
        <p:nvPicPr>
          <p:cNvPr id="2140350524" name="Image 1"/>
          <p:cNvPicPr>
            <a:picLocks noChangeAspect="1"/>
          </p:cNvPicPr>
          <p:nvPr/>
        </p:nvPicPr>
        <p:blipFill>
          <a:blip r:embed="rId3">
            <a:extLst>
              <a:ext uri="{96DAC541-7B7A-43D3-8B79-37D633B846F1}">
                <asvg:svgBlip xmlns:asvg="http://schemas.microsoft.com/office/drawing/2016/SVG/main" r:embed="rId4"/>
              </a:ext>
            </a:extLst>
          </a:blip>
          <a:stretch/>
        </p:blipFill>
        <p:spPr bwMode="auto">
          <a:xfrm>
            <a:off x="2135560" y="116632"/>
            <a:ext cx="7848872" cy="3502187"/>
          </a:xfrm>
          <a:prstGeom prst="rect">
            <a:avLst/>
          </a:prstGeom>
        </p:spPr>
      </p:pic>
      <p:pic>
        <p:nvPicPr>
          <p:cNvPr id="25485607" name="Image 2"/>
          <p:cNvPicPr>
            <a:picLocks noChangeAspect="1"/>
          </p:cNvPicPr>
          <p:nvPr/>
        </p:nvPicPr>
        <p:blipFill>
          <a:blip r:embed="rId5">
            <a:extLst>
              <a:ext uri="{96DAC541-7B7A-43D3-8B79-37D633B846F1}">
                <asvg:svgBlip xmlns:asvg="http://schemas.microsoft.com/office/drawing/2016/SVG/main" r:embed="rId6"/>
              </a:ext>
            </a:extLst>
          </a:blip>
          <a:stretch/>
        </p:blipFill>
        <p:spPr bwMode="auto">
          <a:xfrm>
            <a:off x="2135560" y="3632880"/>
            <a:ext cx="7872025" cy="317908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07397618" name="Rectangle 2"/>
          <p:cNvSpPr/>
          <p:nvPr/>
        </p:nvSpPr>
        <p:spPr bwMode="auto">
          <a:xfrm>
            <a:off x="5447928" y="1052736"/>
            <a:ext cx="517351" cy="2520279"/>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bodyPr>
          <a:lstStyle/>
          <a:p>
            <a:pPr marL="0" marR="0" indent="0" algn="ctr" defTabSz="914400" rtl="0">
              <a:lnSpc>
                <a:spcPct val="100000"/>
              </a:lnSpc>
              <a:spcBef>
                <a:spcPts val="0"/>
              </a:spcBef>
              <a:spcAft>
                <a:spcPts val="0"/>
              </a:spcAft>
              <a:buClrTx/>
              <a:buSzTx/>
              <a:buFontTx/>
              <a:buNone/>
              <a:defRPr/>
            </a:pPr>
            <a:endParaRPr lang="en-US" sz="2600" b="0" i="0" u="none" strike="noStrike" cap="none">
              <a:ln>
                <a:noFill/>
              </a:ln>
              <a:solidFill>
                <a:schemeClr val="tx1"/>
              </a:solidFill>
              <a:latin typeface="Times New Roman"/>
            </a:endParaRPr>
          </a:p>
        </p:txBody>
      </p:sp>
      <p:sp>
        <p:nvSpPr>
          <p:cNvPr id="1939024482" name="Forme libre 4"/>
          <p:cNvSpPr/>
          <p:nvPr/>
        </p:nvSpPr>
        <p:spPr bwMode="auto">
          <a:xfrm rot="13283177">
            <a:off x="4907235" y="1894001"/>
            <a:ext cx="531912" cy="360344"/>
          </a:xfrm>
          <a:custGeom>
            <a:avLst/>
            <a:gdLst>
              <a:gd name="connsiteX0" fmla="*/ 558295 w 1650495"/>
              <a:gd name="connsiteY0" fmla="*/ 0 h 2184400"/>
              <a:gd name="connsiteX1" fmla="*/ 50295 w 1650495"/>
              <a:gd name="connsiteY1" fmla="*/ 1384300 h 2184400"/>
              <a:gd name="connsiteX2" fmla="*/ 1650495 w 1650495"/>
              <a:gd name="connsiteY2" fmla="*/ 2184400 h 2184400"/>
            </a:gdLst>
            <a:ahLst/>
            <a:cxnLst>
              <a:cxn ang="0">
                <a:pos x="connsiteX0" y="connsiteY0"/>
              </a:cxn>
              <a:cxn ang="0">
                <a:pos x="connsiteX1" y="connsiteY1"/>
              </a:cxn>
              <a:cxn ang="0">
                <a:pos x="connsiteX2" y="connsiteY2"/>
              </a:cxn>
            </a:cxnLst>
            <a:rect l="l" t="t" r="r" b="b"/>
            <a:pathLst>
              <a:path w="1650495" h="2184400" fill="norm" stroke="1" extrusionOk="0">
                <a:moveTo>
                  <a:pt x="558295" y="0"/>
                </a:moveTo>
                <a:cubicBezTo>
                  <a:pt x="213278" y="510116"/>
                  <a:pt x="-131738" y="1020233"/>
                  <a:pt x="50295" y="1384300"/>
                </a:cubicBezTo>
                <a:cubicBezTo>
                  <a:pt x="232328" y="1748367"/>
                  <a:pt x="1375328" y="2065867"/>
                  <a:pt x="1650495" y="2184400"/>
                </a:cubicBezTo>
              </a:path>
            </a:pathLst>
          </a:custGeom>
          <a:ln w="38100">
            <a:solidFill>
              <a:schemeClr val="tx1"/>
            </a:solidFill>
            <a:headEnd type="none" w="med" len="med"/>
            <a:tailEnd type="triangle" w="med" len="med"/>
          </a:ln>
        </p:spPr>
        <p:txBody>
          <a:bodyPr vert="horz" wrap="square" lIns="91440" tIns="45720" rIns="91440" bIns="45720" numCol="1" rtlCol="0" anchor="t" anchorCtr="0" compatLnSpc="1">
            <a:prstTxWarp prst="textNoShape"/>
          </a:bodyPr>
          <a:lstStyle/>
          <a:p>
            <a:pPr marL="0" marR="0" indent="0" algn="ctr" defTabSz="914400" rtl="0">
              <a:lnSpc>
                <a:spcPct val="100000"/>
              </a:lnSpc>
              <a:spcBef>
                <a:spcPts val="0"/>
              </a:spcBef>
              <a:spcAft>
                <a:spcPts val="0"/>
              </a:spcAft>
              <a:buClrTx/>
              <a:buSzTx/>
              <a:buFontTx/>
              <a:buNone/>
              <a:defRPr/>
            </a:pPr>
            <a:endParaRPr lang="en-US" sz="2600" b="0" i="0" u="none" strike="noStrike" cap="none">
              <a:ln>
                <a:noFill/>
              </a:ln>
              <a:solidFill>
                <a:schemeClr val="tx1"/>
              </a:solidFill>
              <a:latin typeface="Times New Roman"/>
            </a:endParaRPr>
          </a:p>
        </p:txBody>
      </p:sp>
      <p:pic>
        <p:nvPicPr>
          <p:cNvPr id="168568487" name="Picture 2"/>
          <p:cNvPicPr>
            <a:picLocks noChangeAspect="1" noChangeArrowheads="1"/>
          </p:cNvPicPr>
          <p:nvPr/>
        </p:nvPicPr>
        <p:blipFill>
          <a:blip r:embed="rId3"/>
          <a:stretch/>
        </p:blipFill>
        <p:spPr bwMode="auto">
          <a:xfrm>
            <a:off x="4093630" y="2035468"/>
            <a:ext cx="1012900" cy="638742"/>
          </a:xfrm>
          <a:prstGeom prst="rect">
            <a:avLst/>
          </a:prstGeom>
          <a:noFill/>
          <a:ln>
            <a:noFill/>
          </a:ln>
          <a:effectLst/>
        </p:spPr>
      </p:pic>
      <p:sp>
        <p:nvSpPr>
          <p:cNvPr id="1642312319" name="ZoneTexte 12"/>
          <p:cNvSpPr txBox="1"/>
          <p:nvPr/>
        </p:nvSpPr>
        <p:spPr bwMode="auto">
          <a:xfrm>
            <a:off x="4817876" y="1355230"/>
            <a:ext cx="412677" cy="289182"/>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latin typeface="Cambria Math"/>
                              <a:ea typeface="Cambria Math"/>
                              <a:cs typeface="Cambria Math"/>
                            </a:rPr>
                          </m:ctrlPr>
                        </m:sSubPr>
                        <m:e>
                          <m:r>
                            <m:rPr/>
                            <a:rPr lang="fr-FR" b="0" i="1">
                              <a:latin typeface="Cambria Math"/>
                            </a:rPr>
                            <m:t>h</m:t>
                          </m:r>
                        </m:e>
                        <m:sub>
                          <m:r>
                            <m:rPr/>
                            <a:rPr lang="fr-FR" b="0" i="1">
                              <a:latin typeface="Cambria Math"/>
                            </a:rPr>
                            <m:t>𝑐</m:t>
                          </m:r>
                          <m:r>
                            <m:rPr/>
                            <a:rPr lang="fr-FR" b="0" i="1">
                              <a:latin typeface="Cambria Math"/>
                            </a:rPr>
                            <m:t>,</m:t>
                          </m:r>
                          <m:r>
                            <m:rPr/>
                            <a:rPr lang="fr-FR" b="0" i="1">
                              <a:latin typeface="Cambria Math"/>
                            </a:rPr>
                            <m:t>𝑒</m:t>
                          </m:r>
                        </m:sub>
                      </m:sSub>
                    </m:oMath>
                  </m:oMathPara>
                </a14:m>
              </mc:Choice>
              <mc:Fallback/>
            </mc:AlternateContent>
            <a:endParaRPr lang="fr-FR"/>
          </a:p>
        </p:txBody>
      </p:sp>
      <p:sp>
        <p:nvSpPr>
          <p:cNvPr id="1306727174" name="ZoneTexte 13"/>
          <p:cNvSpPr txBox="1"/>
          <p:nvPr/>
        </p:nvSpPr>
        <p:spPr bwMode="auto">
          <a:xfrm>
            <a:off x="6090154" y="1355230"/>
            <a:ext cx="381323" cy="289182"/>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latin typeface="Cambria Math"/>
                              <a:ea typeface="Cambria Math"/>
                              <a:cs typeface="Cambria Math"/>
                            </a:rPr>
                          </m:ctrlPr>
                        </m:sSubPr>
                        <m:e>
                          <m:r>
                            <m:rPr/>
                            <a:rPr lang="fr-FR" b="0" i="1">
                              <a:latin typeface="Cambria Math"/>
                            </a:rPr>
                            <m:t>h</m:t>
                          </m:r>
                        </m:e>
                        <m:sub>
                          <m:r>
                            <m:rPr/>
                            <a:rPr lang="fr-FR" b="0" i="1">
                              <a:latin typeface="Cambria Math"/>
                            </a:rPr>
                            <m:t>𝑐</m:t>
                          </m:r>
                          <m:r>
                            <m:rPr/>
                            <a:rPr lang="fr-FR" b="0" i="1">
                              <a:latin typeface="Cambria Math"/>
                            </a:rPr>
                            <m:t>,</m:t>
                          </m:r>
                          <m:r>
                            <m:rPr/>
                            <a:rPr lang="fr-FR" b="0" i="1">
                              <a:latin typeface="Cambria Math"/>
                            </a:rPr>
                            <m:t>𝑖</m:t>
                          </m:r>
                        </m:sub>
                      </m:sSub>
                    </m:oMath>
                  </m:oMathPara>
                </a14:m>
              </mc:Choice>
              <mc:Fallback/>
            </mc:AlternateContent>
            <a:endParaRPr lang="fr-FR"/>
          </a:p>
        </p:txBody>
      </p:sp>
      <p:sp>
        <p:nvSpPr>
          <p:cNvPr id="480996504" name="Forme libre 14"/>
          <p:cNvSpPr/>
          <p:nvPr/>
        </p:nvSpPr>
        <p:spPr bwMode="auto">
          <a:xfrm rot="8316822" flipH="1">
            <a:off x="6076693" y="1894002"/>
            <a:ext cx="531912" cy="360344"/>
          </a:xfrm>
          <a:custGeom>
            <a:avLst/>
            <a:gdLst>
              <a:gd name="connsiteX0" fmla="*/ 558295 w 1650495"/>
              <a:gd name="connsiteY0" fmla="*/ 0 h 2184400"/>
              <a:gd name="connsiteX1" fmla="*/ 50295 w 1650495"/>
              <a:gd name="connsiteY1" fmla="*/ 1384300 h 2184400"/>
              <a:gd name="connsiteX2" fmla="*/ 1650495 w 1650495"/>
              <a:gd name="connsiteY2" fmla="*/ 2184400 h 2184400"/>
            </a:gdLst>
            <a:ahLst/>
            <a:cxnLst>
              <a:cxn ang="0">
                <a:pos x="connsiteX0" y="connsiteY0"/>
              </a:cxn>
              <a:cxn ang="0">
                <a:pos x="connsiteX1" y="connsiteY1"/>
              </a:cxn>
              <a:cxn ang="0">
                <a:pos x="connsiteX2" y="connsiteY2"/>
              </a:cxn>
            </a:cxnLst>
            <a:rect l="l" t="t" r="r" b="b"/>
            <a:pathLst>
              <a:path w="1650495" h="2184400" fill="norm" stroke="1" extrusionOk="0">
                <a:moveTo>
                  <a:pt x="558295" y="0"/>
                </a:moveTo>
                <a:cubicBezTo>
                  <a:pt x="213278" y="510116"/>
                  <a:pt x="-131738" y="1020233"/>
                  <a:pt x="50295" y="1384300"/>
                </a:cubicBezTo>
                <a:cubicBezTo>
                  <a:pt x="232328" y="1748367"/>
                  <a:pt x="1375328" y="2065867"/>
                  <a:pt x="1650495" y="2184400"/>
                </a:cubicBezTo>
              </a:path>
            </a:pathLst>
          </a:custGeom>
          <a:ln w="38100">
            <a:solidFill>
              <a:schemeClr val="tx1"/>
            </a:solidFill>
            <a:headEnd type="none" w="med" len="med"/>
            <a:tailEnd type="triangle" w="med" len="med"/>
          </a:ln>
        </p:spPr>
        <p:txBody>
          <a:bodyPr vert="horz" wrap="square" lIns="91440" tIns="45720" rIns="91440" bIns="45720" numCol="1" rtlCol="0" anchor="t" anchorCtr="0" compatLnSpc="1">
            <a:prstTxWarp prst="textNoShape"/>
          </a:bodyPr>
          <a:lstStyle/>
          <a:p>
            <a:pPr marL="0" marR="0" indent="0" algn="ctr" defTabSz="914400" rtl="0">
              <a:lnSpc>
                <a:spcPct val="100000"/>
              </a:lnSpc>
              <a:spcBef>
                <a:spcPts val="0"/>
              </a:spcBef>
              <a:spcAft>
                <a:spcPts val="0"/>
              </a:spcAft>
              <a:buClrTx/>
              <a:buSzTx/>
              <a:buFontTx/>
              <a:buNone/>
              <a:defRPr/>
            </a:pPr>
            <a:endParaRPr lang="en-US" sz="2600" b="0" i="0" u="none" strike="noStrike" cap="none">
              <a:ln>
                <a:noFill/>
              </a:ln>
              <a:solidFill>
                <a:schemeClr val="tx1"/>
              </a:solidFill>
              <a:latin typeface="Times New Roman"/>
            </a:endParaRPr>
          </a:p>
        </p:txBody>
      </p:sp>
      <p:sp>
        <p:nvSpPr>
          <p:cNvPr id="1735797258" name="Ellipse 15"/>
          <p:cNvSpPr/>
          <p:nvPr/>
        </p:nvSpPr>
        <p:spPr bwMode="auto">
          <a:xfrm>
            <a:off x="5403895" y="3104964"/>
            <a:ext cx="72008" cy="72008"/>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FF6600"/>
              </a:solidFill>
            </a:endParaRPr>
          </a:p>
        </p:txBody>
      </p:sp>
      <p:sp>
        <p:nvSpPr>
          <p:cNvPr id="1192603929" name="Ellipse 16"/>
          <p:cNvSpPr/>
          <p:nvPr/>
        </p:nvSpPr>
        <p:spPr bwMode="auto">
          <a:xfrm>
            <a:off x="5937304" y="3104964"/>
            <a:ext cx="72008" cy="72008"/>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FF6600"/>
              </a:solidFill>
            </a:endParaRPr>
          </a:p>
        </p:txBody>
      </p:sp>
      <p:sp>
        <p:nvSpPr>
          <p:cNvPr id="889320547" name="ZoneTexte 17"/>
          <p:cNvSpPr txBox="1"/>
          <p:nvPr/>
        </p:nvSpPr>
        <p:spPr bwMode="auto">
          <a:xfrm>
            <a:off x="6558673" y="2708920"/>
            <a:ext cx="240579"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0070C0"/>
                              </a:solidFill>
                              <a:latin typeface="Cambria Math"/>
                              <a:ea typeface="Cambria Math"/>
                              <a:cs typeface="Cambria Math"/>
                            </a:rPr>
                          </m:ctrlPr>
                        </m:sSubPr>
                        <m:e>
                          <m:r>
                            <m:rPr/>
                            <a:rPr lang="fr-FR" b="0" i="1">
                              <a:solidFill>
                                <a:srgbClr val="0070C0"/>
                              </a:solidFill>
                              <a:latin typeface="Cambria Math"/>
                            </a:rPr>
                            <m:t>𝑇</m:t>
                          </m:r>
                        </m:e>
                        <m:sub>
                          <m:r>
                            <m:rPr/>
                            <a:rPr lang="fr-FR" b="0" i="1">
                              <a:solidFill>
                                <a:srgbClr val="0070C0"/>
                              </a:solidFill>
                              <a:latin typeface="Cambria Math"/>
                            </a:rPr>
                            <m:t>𝑖</m:t>
                          </m:r>
                        </m:sub>
                      </m:sSub>
                    </m:oMath>
                  </m:oMathPara>
                </a14:m>
              </mc:Choice>
              <mc:Fallback/>
            </mc:AlternateContent>
            <a:endParaRPr lang="fr-FR">
              <a:solidFill>
                <a:srgbClr val="0070C0"/>
              </a:solidFill>
            </a:endParaRPr>
          </a:p>
        </p:txBody>
      </p:sp>
      <p:sp>
        <p:nvSpPr>
          <p:cNvPr id="755228986" name="ZoneTexte 18"/>
          <p:cNvSpPr txBox="1"/>
          <p:nvPr/>
        </p:nvSpPr>
        <p:spPr bwMode="auto">
          <a:xfrm>
            <a:off x="5033841" y="3140968"/>
            <a:ext cx="385683" cy="289182"/>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FF6600"/>
                              </a:solidFill>
                              <a:latin typeface="Cambria Math"/>
                              <a:ea typeface="Cambria Math"/>
                              <a:cs typeface="Cambria Math"/>
                            </a:rPr>
                          </m:ctrlPr>
                        </m:sSubPr>
                        <m:e>
                          <m:r>
                            <m:rPr/>
                            <a:rPr lang="fr-FR" b="0" i="1">
                              <a:solidFill>
                                <a:srgbClr val="FF6600"/>
                              </a:solidFill>
                              <a:latin typeface="Cambria Math"/>
                            </a:rPr>
                            <m:t>𝑇</m:t>
                          </m:r>
                        </m:e>
                        <m:sub>
                          <m:r>
                            <m:rPr/>
                            <a:rPr lang="fr-FR" b="0" i="1">
                              <a:solidFill>
                                <a:srgbClr val="FF6600"/>
                              </a:solidFill>
                              <a:latin typeface="Cambria Math"/>
                            </a:rPr>
                            <m:t>𝑠</m:t>
                          </m:r>
                          <m:r>
                            <m:rPr/>
                            <a:rPr lang="fr-FR" b="0" i="1">
                              <a:solidFill>
                                <a:srgbClr val="FF6600"/>
                              </a:solidFill>
                              <a:latin typeface="Cambria Math"/>
                            </a:rPr>
                            <m:t>,</m:t>
                          </m:r>
                          <m:r>
                            <m:rPr/>
                            <a:rPr lang="fr-FR" b="0" i="1">
                              <a:solidFill>
                                <a:srgbClr val="FF6600"/>
                              </a:solidFill>
                              <a:latin typeface="Cambria Math"/>
                            </a:rPr>
                            <m:t>𝑒</m:t>
                          </m:r>
                        </m:sub>
                      </m:sSub>
                    </m:oMath>
                  </m:oMathPara>
                </a14:m>
              </mc:Choice>
              <mc:Fallback/>
            </mc:AlternateContent>
            <a:endParaRPr lang="fr-FR">
              <a:solidFill>
                <a:srgbClr val="FF6600"/>
              </a:solidFill>
            </a:endParaRPr>
          </a:p>
        </p:txBody>
      </p:sp>
      <p:sp>
        <p:nvSpPr>
          <p:cNvPr id="928721432" name="ZoneTexte 19"/>
          <p:cNvSpPr txBox="1"/>
          <p:nvPr/>
        </p:nvSpPr>
        <p:spPr bwMode="auto">
          <a:xfrm>
            <a:off x="6022086" y="3243463"/>
            <a:ext cx="361061" cy="289182"/>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FF6600"/>
                              </a:solidFill>
                              <a:latin typeface="Cambria Math"/>
                              <a:ea typeface="Cambria Math"/>
                              <a:cs typeface="Cambria Math"/>
                            </a:rPr>
                          </m:ctrlPr>
                        </m:sSubPr>
                        <m:e>
                          <m:r>
                            <m:rPr/>
                            <a:rPr lang="fr-FR" b="0" i="1">
                              <a:solidFill>
                                <a:srgbClr val="FF6600"/>
                              </a:solidFill>
                              <a:latin typeface="Cambria Math"/>
                            </a:rPr>
                            <m:t>𝑇</m:t>
                          </m:r>
                        </m:e>
                        <m:sub>
                          <m:r>
                            <m:rPr/>
                            <a:rPr lang="fr-FR" b="0" i="1">
                              <a:solidFill>
                                <a:srgbClr val="FF6600"/>
                              </a:solidFill>
                              <a:latin typeface="Cambria Math"/>
                            </a:rPr>
                            <m:t>𝑠</m:t>
                          </m:r>
                          <m:r>
                            <m:rPr/>
                            <a:rPr lang="fr-FR" b="0" i="1">
                              <a:solidFill>
                                <a:srgbClr val="FF6600"/>
                              </a:solidFill>
                              <a:latin typeface="Cambria Math"/>
                            </a:rPr>
                            <m:t>,</m:t>
                          </m:r>
                          <m:r>
                            <m:rPr/>
                            <a:rPr lang="fr-FR" b="0" i="1">
                              <a:solidFill>
                                <a:srgbClr val="FF6600"/>
                              </a:solidFill>
                              <a:latin typeface="Cambria Math"/>
                            </a:rPr>
                            <m:t>𝑖</m:t>
                          </m:r>
                        </m:sub>
                      </m:sSub>
                    </m:oMath>
                  </m:oMathPara>
                </a14:m>
              </mc:Choice>
              <mc:Fallback/>
            </mc:AlternateContent>
            <a:endParaRPr lang="fr-FR">
              <a:solidFill>
                <a:srgbClr val="FF6600"/>
              </a:solidFill>
            </a:endParaRPr>
          </a:p>
        </p:txBody>
      </p:sp>
      <p:sp>
        <p:nvSpPr>
          <p:cNvPr id="1368932688" name="ZoneTexte 24"/>
          <p:cNvSpPr txBox="1"/>
          <p:nvPr/>
        </p:nvSpPr>
        <p:spPr bwMode="auto">
          <a:xfrm>
            <a:off x="405470" y="3016378"/>
            <a:ext cx="3638945" cy="349326"/>
          </a:xfrm>
          <a:prstGeom prst="rect">
            <a:avLst/>
          </a:prstGeom>
          <a:noFill/>
        </p:spPr>
        <p:txBody>
          <a:bodyPr wrap="none" rtlCol="0">
            <a:spAutoFit/>
          </a:bodyPr>
          <a:lstStyle/>
          <a:p>
            <a:pPr>
              <a:defRPr/>
            </a:pPr>
            <a:r>
              <a:rPr lang="fr-FR" sz="1600"/>
              <a:t>Simplified </a:t>
            </a:r>
            <a:r>
              <a:rPr lang="fr-FR" sz="1600"/>
              <a:t>hypothesis</a:t>
            </a:r>
            <a:r>
              <a:rPr lang="fr-FR" sz="1600"/>
              <a:t>: </a:t>
            </a: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1600" b="0" i="1">
                              <a:latin typeface="Cambria Math"/>
                              <a:ea typeface="Cambria Math"/>
                              <a:cs typeface="Cambria Math"/>
                            </a:rPr>
                          </m:ctrlPr>
                        </m:sSubPr>
                        <m:e>
                          <m:r>
                            <m:rPr/>
                            <a:rPr lang="fr-FR" sz="1600" b="0" i="1">
                              <a:latin typeface="Cambria Math"/>
                            </a:rPr>
                            <m:t>h</m:t>
                          </m:r>
                        </m:e>
                        <m:sub>
                          <m:r>
                            <m:rPr/>
                            <a:rPr lang="fr-FR" sz="1600" b="0" i="1">
                              <a:latin typeface="Cambria Math"/>
                            </a:rPr>
                            <m:t>𝑐</m:t>
                          </m:r>
                          <m:r>
                            <m:rPr/>
                            <a:rPr lang="fr-FR" sz="1600" b="0" i="1">
                              <a:latin typeface="Cambria Math"/>
                            </a:rPr>
                            <m:t>,</m:t>
                          </m:r>
                          <m:r>
                            <m:rPr/>
                            <a:rPr lang="fr-FR" sz="1600" b="0" i="1">
                              <a:latin typeface="Cambria Math"/>
                            </a:rPr>
                            <m:t>𝑒</m:t>
                          </m:r>
                        </m:sub>
                      </m:sSub>
                      <m:r>
                        <m:rPr/>
                        <a:rPr lang="fr-FR" sz="1600" b="0" i="1">
                          <a:latin typeface="Cambria Math"/>
                        </a:rPr>
                        <m:t>≈16</m:t>
                      </m:r>
                    </m:oMath>
                  </m:oMathPara>
                </a14:m>
              </mc:Choice>
              <mc:Fallback/>
            </mc:AlternateContent>
            <a:r>
              <a:rPr lang="fr-FR" sz="1600"/>
              <a:t> (W/m</a:t>
            </a:r>
            <a:r>
              <a:rPr lang="fr-FR" sz="1600" baseline="30000"/>
              <a:t>2</a:t>
            </a:r>
            <a:r>
              <a:rPr lang="fr-FR" sz="1600"/>
              <a:t>K)</a:t>
            </a:r>
            <a:endParaRPr lang="fr-FR" sz="1600"/>
          </a:p>
        </p:txBody>
      </p:sp>
      <p:sp>
        <p:nvSpPr>
          <p:cNvPr id="985965096" name="Rectangle 28"/>
          <p:cNvSpPr/>
          <p:nvPr/>
        </p:nvSpPr>
        <p:spPr bwMode="auto">
          <a:xfrm>
            <a:off x="6998389" y="1857161"/>
            <a:ext cx="4066162" cy="1366528"/>
          </a:xfrm>
          <a:prstGeom prst="rect">
            <a:avLst/>
          </a:prstGeom>
        </p:spPr>
        <p:txBody>
          <a:bodyPr wrap="square">
            <a:spAutoFit/>
          </a:bodyPr>
          <a:lstStyle/>
          <a:p>
            <a:pPr lvl="1" algn="just">
              <a:defRPr/>
            </a:pPr>
            <a:r>
              <a:rPr lang="fr-FR" sz="1600"/>
              <a:t>Simplified</a:t>
            </a:r>
            <a:r>
              <a:rPr lang="fr-FR" sz="1600"/>
              <a:t> </a:t>
            </a:r>
            <a:r>
              <a:rPr lang="fr-FR" sz="1600"/>
              <a:t>hypothesis</a:t>
            </a:r>
            <a:r>
              <a:rPr lang="fr-FR" sz="1600"/>
              <a:t>:</a:t>
            </a:r>
            <a:endParaRPr lang="en-US" sz="1600">
              <a:cs typeface="Times New Roman"/>
            </a:endParaRPr>
          </a:p>
          <a:p>
            <a:pPr lvl="1" algn="just">
              <a:defRPr/>
            </a:pPr>
            <a:r>
              <a:rPr lang="en-US" sz="1600">
                <a:cs typeface="Times New Roman"/>
              </a:rPr>
              <a:t>Wall</a:t>
            </a:r>
            <a:r>
              <a:rPr lang="en-US" sz="1600"/>
              <a:t> </a:t>
            </a:r>
            <a:r>
              <a:rPr lang="en-US" sz="1600"/>
              <a:t>		</a:t>
            </a: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1600" b="0" i="1">
                              <a:latin typeface="Cambria Math"/>
                              <a:ea typeface="Cambria Math"/>
                              <a:cs typeface="Times New Roman"/>
                            </a:rPr>
                          </m:ctrlPr>
                        </m:sSubPr>
                        <m:e>
                          <m:r>
                            <m:rPr/>
                            <a:rPr lang="en-US" sz="1600" i="1">
                              <a:latin typeface="Cambria Math"/>
                              <a:cs typeface="Times New Roman"/>
                            </a:rPr>
                            <m:t>h</m:t>
                          </m:r>
                        </m:e>
                        <m:sub>
                          <m:r>
                            <m:rPr/>
                            <a:rPr lang="fr-FR" sz="1600" b="0" i="1">
                              <a:latin typeface="Cambria Math"/>
                              <a:cs typeface="Times New Roman"/>
                            </a:rPr>
                            <m:t>𝑐</m:t>
                          </m:r>
                          <m:r>
                            <m:rPr/>
                            <a:rPr lang="fr-FR" sz="1600" b="0" i="1">
                              <a:latin typeface="Cambria Math"/>
                              <a:cs typeface="Times New Roman"/>
                            </a:rPr>
                            <m:t>,</m:t>
                          </m:r>
                          <m:r>
                            <m:rPr/>
                            <a:rPr lang="fr-FR" sz="1600" b="0" i="1">
                              <a:latin typeface="Cambria Math"/>
                              <a:cs typeface="Times New Roman"/>
                            </a:rPr>
                            <m:t>𝑖</m:t>
                          </m:r>
                        </m:sub>
                      </m:sSub>
                      <m:r>
                        <m:rPr/>
                        <a:rPr lang="fr-FR" sz="1600" b="0" i="1">
                          <a:latin typeface="Cambria Math"/>
                          <a:cs typeface="Times New Roman"/>
                        </a:rPr>
                        <m:t>=4.1</m:t>
                      </m:r>
                    </m:oMath>
                  </m:oMathPara>
                </a14:m>
              </mc:Choice>
              <mc:Fallback/>
            </mc:AlternateContent>
            <a:r>
              <a:rPr lang="en-US" sz="1600">
                <a:cs typeface="Times New Roman"/>
              </a:rPr>
              <a:t> </a:t>
            </a:r>
            <a:r>
              <a:rPr lang="fr-FR" sz="1600"/>
              <a:t>(W/m</a:t>
            </a:r>
            <a:r>
              <a:rPr lang="fr-FR" sz="1600" baseline="30000"/>
              <a:t>2</a:t>
            </a:r>
            <a:r>
              <a:rPr lang="fr-FR" sz="1600"/>
              <a:t>K</a:t>
            </a:r>
            <a:r>
              <a:rPr lang="fr-FR" sz="1600"/>
              <a:t>)</a:t>
            </a:r>
            <a:r>
              <a:rPr lang="en-US" sz="1600"/>
              <a:t>	</a:t>
            </a:r>
            <a:endParaRPr lang="en-US" sz="1600">
              <a:cs typeface="Times New Roman"/>
            </a:endParaRPr>
          </a:p>
          <a:p>
            <a:pPr lvl="1" algn="just">
              <a:defRPr/>
            </a:pPr>
            <a:r>
              <a:rPr lang="en-US" sz="1600">
                <a:cs typeface="Times New Roman"/>
              </a:rPr>
              <a:t>Ceiling</a:t>
            </a:r>
            <a:r>
              <a:rPr lang="en-US" sz="1600"/>
              <a:t> 	</a:t>
            </a: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1600" i="1">
                              <a:latin typeface="Cambria Math"/>
                              <a:ea typeface="Cambria Math"/>
                              <a:cs typeface="Times New Roman"/>
                            </a:rPr>
                          </m:ctrlPr>
                        </m:sSubPr>
                        <m:e>
                          <m:r>
                            <m:rPr/>
                            <a:rPr lang="en-US" sz="1600" i="1">
                              <a:latin typeface="Cambria Math"/>
                              <a:cs typeface="Times New Roman"/>
                            </a:rPr>
                            <m:t>h</m:t>
                          </m:r>
                        </m:e>
                        <m:sub>
                          <m:r>
                            <m:rPr/>
                            <a:rPr lang="fr-FR" sz="1600" i="1">
                              <a:latin typeface="Cambria Math"/>
                              <a:cs typeface="Times New Roman"/>
                            </a:rPr>
                            <m:t>𝑐</m:t>
                          </m:r>
                          <m:r>
                            <m:rPr/>
                            <a:rPr lang="fr-FR" sz="1600" i="1">
                              <a:latin typeface="Cambria Math"/>
                              <a:cs typeface="Times New Roman"/>
                            </a:rPr>
                            <m:t>,</m:t>
                          </m:r>
                          <m:r>
                            <m:rPr/>
                            <a:rPr lang="fr-FR" sz="1600" i="1">
                              <a:latin typeface="Cambria Math"/>
                              <a:cs typeface="Times New Roman"/>
                            </a:rPr>
                            <m:t>𝑖</m:t>
                          </m:r>
                        </m:sub>
                      </m:sSub>
                      <m:r>
                        <m:rPr/>
                        <a:rPr lang="fr-FR" sz="1600" b="0" i="1">
                          <a:latin typeface="Cambria Math"/>
                          <a:cs typeface="Times New Roman"/>
                        </a:rPr>
                        <m:t>=6.1</m:t>
                      </m:r>
                    </m:oMath>
                  </m:oMathPara>
                </a14:m>
              </mc:Choice>
              <mc:Fallback/>
            </mc:AlternateContent>
            <a:r>
              <a:rPr lang="en-US" sz="1600">
                <a:cs typeface="Times New Roman"/>
              </a:rPr>
              <a:t> </a:t>
            </a:r>
            <a:r>
              <a:rPr lang="fr-FR" sz="1600"/>
              <a:t>(W/m</a:t>
            </a:r>
            <a:r>
              <a:rPr lang="fr-FR" sz="1600" baseline="30000"/>
              <a:t>2</a:t>
            </a:r>
            <a:r>
              <a:rPr lang="fr-FR" sz="1600"/>
              <a:t>K</a:t>
            </a:r>
            <a:r>
              <a:rPr lang="fr-FR" sz="1600"/>
              <a:t>)</a:t>
            </a:r>
            <a:r>
              <a:rPr lang="en-US" sz="1600"/>
              <a:t>	</a:t>
            </a:r>
            <a:endParaRPr/>
          </a:p>
          <a:p>
            <a:pPr lvl="1" algn="just">
              <a:defRPr/>
            </a:pPr>
            <a:r>
              <a:rPr lang="en-US" sz="1600">
                <a:cs typeface="Times New Roman"/>
              </a:rPr>
              <a:t>Floor</a:t>
            </a:r>
            <a:r>
              <a:rPr lang="en-US" sz="1600"/>
              <a:t> 	</a:t>
            </a: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1600" i="1">
                              <a:latin typeface="Cambria Math"/>
                              <a:ea typeface="Cambria Math"/>
                              <a:cs typeface="Times New Roman"/>
                            </a:rPr>
                          </m:ctrlPr>
                        </m:sSubPr>
                        <m:e>
                          <m:r>
                            <m:rPr/>
                            <a:rPr lang="en-US" sz="1600" i="1">
                              <a:latin typeface="Cambria Math"/>
                              <a:cs typeface="Times New Roman"/>
                            </a:rPr>
                            <m:t>h</m:t>
                          </m:r>
                        </m:e>
                        <m:sub>
                          <m:r>
                            <m:rPr/>
                            <a:rPr lang="fr-FR" sz="1600" i="1">
                              <a:latin typeface="Cambria Math"/>
                              <a:cs typeface="Times New Roman"/>
                            </a:rPr>
                            <m:t>𝑐</m:t>
                          </m:r>
                          <m:r>
                            <m:rPr/>
                            <a:rPr lang="fr-FR" sz="1600" i="1">
                              <a:latin typeface="Cambria Math"/>
                              <a:cs typeface="Times New Roman"/>
                            </a:rPr>
                            <m:t>,</m:t>
                          </m:r>
                          <m:r>
                            <m:rPr/>
                            <a:rPr lang="fr-FR" sz="1600" i="1">
                              <a:latin typeface="Cambria Math"/>
                              <a:cs typeface="Times New Roman"/>
                            </a:rPr>
                            <m:t>𝑖</m:t>
                          </m:r>
                        </m:sub>
                      </m:sSub>
                      <m:r>
                        <m:rPr/>
                        <a:rPr lang="fr-FR" sz="1600" b="0" i="1">
                          <a:latin typeface="Cambria Math"/>
                          <a:cs typeface="Times New Roman"/>
                        </a:rPr>
                        <m:t>=1.6</m:t>
                      </m:r>
                    </m:oMath>
                  </m:oMathPara>
                </a14:m>
              </mc:Choice>
              <mc:Fallback/>
            </mc:AlternateContent>
            <a:r>
              <a:rPr lang="en-US" sz="1600"/>
              <a:t> </a:t>
            </a:r>
            <a:r>
              <a:rPr lang="fr-FR" sz="1600"/>
              <a:t>(W/m</a:t>
            </a:r>
            <a:r>
              <a:rPr lang="fr-FR" sz="1600" baseline="30000"/>
              <a:t>2</a:t>
            </a:r>
            <a:r>
              <a:rPr lang="fr-FR" sz="1600"/>
              <a:t>K</a:t>
            </a:r>
            <a:r>
              <a:rPr lang="fr-FR" sz="1600"/>
              <a:t>)</a:t>
            </a:r>
            <a:endParaRPr lang="en-US" sz="1600"/>
          </a:p>
          <a:p>
            <a:pPr lvl="1" algn="just">
              <a:defRPr/>
            </a:pPr>
            <a:r>
              <a:rPr lang="en-US" sz="1600">
                <a:cs typeface="Times New Roman"/>
              </a:rPr>
              <a:t>Heating </a:t>
            </a:r>
            <a:r>
              <a:rPr lang="en-US" sz="1600">
                <a:cs typeface="Times New Roman"/>
              </a:rPr>
              <a:t>floor</a:t>
            </a:r>
            <a:r>
              <a:rPr lang="en-US" sz="1600"/>
              <a:t> 	</a:t>
            </a: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1600" i="1">
                              <a:latin typeface="Cambria Math"/>
                              <a:ea typeface="Cambria Math"/>
                              <a:cs typeface="Times New Roman"/>
                            </a:rPr>
                          </m:ctrlPr>
                        </m:sSubPr>
                        <m:e>
                          <m:r>
                            <m:rPr/>
                            <a:rPr lang="en-US" sz="1600" i="1">
                              <a:latin typeface="Cambria Math"/>
                              <a:cs typeface="Times New Roman"/>
                            </a:rPr>
                            <m:t>h</m:t>
                          </m:r>
                        </m:e>
                        <m:sub>
                          <m:r>
                            <m:rPr/>
                            <a:rPr lang="fr-FR" sz="1600" i="1">
                              <a:latin typeface="Cambria Math"/>
                              <a:cs typeface="Times New Roman"/>
                            </a:rPr>
                            <m:t>𝑐</m:t>
                          </m:r>
                          <m:r>
                            <m:rPr/>
                            <a:rPr lang="fr-FR" sz="1600" i="1">
                              <a:latin typeface="Cambria Math"/>
                              <a:cs typeface="Times New Roman"/>
                            </a:rPr>
                            <m:t>,</m:t>
                          </m:r>
                          <m:r>
                            <m:rPr/>
                            <a:rPr lang="fr-FR" sz="1600" i="1">
                              <a:latin typeface="Cambria Math"/>
                              <a:cs typeface="Times New Roman"/>
                            </a:rPr>
                            <m:t>𝑖</m:t>
                          </m:r>
                        </m:sub>
                      </m:sSub>
                      <m:r>
                        <m:rPr/>
                        <a:rPr lang="fr-FR" sz="1600" b="0" i="1">
                          <a:latin typeface="Cambria Math"/>
                          <a:cs typeface="Times New Roman"/>
                        </a:rPr>
                        <m:t>=2.6</m:t>
                      </m:r>
                    </m:oMath>
                  </m:oMathPara>
                </a14:m>
              </mc:Choice>
              <mc:Fallback/>
            </mc:AlternateContent>
            <a:r>
              <a:rPr lang="en-US" sz="1600">
                <a:cs typeface="Times New Roman"/>
              </a:rPr>
              <a:t> </a:t>
            </a:r>
            <a:r>
              <a:rPr lang="fr-FR" sz="1600"/>
              <a:t>(W/m</a:t>
            </a:r>
            <a:r>
              <a:rPr lang="fr-FR" sz="1600" baseline="30000"/>
              <a:t>2</a:t>
            </a:r>
            <a:r>
              <a:rPr lang="fr-FR" sz="1600"/>
              <a:t>K</a:t>
            </a:r>
            <a:r>
              <a:rPr lang="fr-FR" sz="1600"/>
              <a:t>)</a:t>
            </a:r>
            <a:endParaRPr lang="fr-FR" sz="1600"/>
          </a:p>
        </p:txBody>
      </p:sp>
      <p:pic>
        <p:nvPicPr>
          <p:cNvPr id="1860092432" name="Picture 21"/>
          <p:cNvPicPr>
            <a:picLocks noChangeAspect="1" noChangeArrowheads="1"/>
          </p:cNvPicPr>
          <p:nvPr/>
        </p:nvPicPr>
        <p:blipFill>
          <a:blip r:embed="rId4"/>
          <a:stretch/>
        </p:blipFill>
        <p:spPr bwMode="auto">
          <a:xfrm>
            <a:off x="3503712" y="3608532"/>
            <a:ext cx="4289989" cy="3142824"/>
          </a:xfrm>
          <a:prstGeom prst="rect">
            <a:avLst/>
          </a:prstGeom>
          <a:noFill/>
          <a:ln>
            <a:noFill/>
          </a:ln>
        </p:spPr>
      </p:pic>
      <p:sp>
        <p:nvSpPr>
          <p:cNvPr id="1304219025" name="ZoneTexte 31"/>
          <p:cNvSpPr txBox="1"/>
          <p:nvPr/>
        </p:nvSpPr>
        <p:spPr bwMode="auto">
          <a:xfrm>
            <a:off x="4683568" y="2733569"/>
            <a:ext cx="265201"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0070C0"/>
                              </a:solidFill>
                              <a:latin typeface="Cambria Math"/>
                              <a:ea typeface="Cambria Math"/>
                              <a:cs typeface="Cambria Math"/>
                            </a:rPr>
                          </m:ctrlPr>
                        </m:sSubPr>
                        <m:e>
                          <m:r>
                            <m:rPr/>
                            <a:rPr lang="fr-FR" b="0" i="1">
                              <a:solidFill>
                                <a:srgbClr val="0070C0"/>
                              </a:solidFill>
                              <a:latin typeface="Cambria Math"/>
                            </a:rPr>
                            <m:t>𝑇</m:t>
                          </m:r>
                        </m:e>
                        <m:sub>
                          <m:r>
                            <m:rPr/>
                            <a:rPr lang="fr-FR" b="0" i="1">
                              <a:solidFill>
                                <a:srgbClr val="0070C0"/>
                              </a:solidFill>
                              <a:latin typeface="Cambria Math"/>
                            </a:rPr>
                            <m:t>𝑒</m:t>
                          </m:r>
                        </m:sub>
                      </m:sSub>
                    </m:oMath>
                  </m:oMathPara>
                </a14:m>
              </mc:Choice>
              <mc:Fallback/>
            </mc:AlternateContent>
            <a:endParaRPr lang="fr-FR">
              <a:solidFill>
                <a:srgbClr val="0070C0"/>
              </a:solidFill>
            </a:endParaRPr>
          </a:p>
        </p:txBody>
      </p:sp>
      <p:sp>
        <p:nvSpPr>
          <p:cNvPr id="275707512" name="ZoneTexte 32"/>
          <p:cNvSpPr txBox="1"/>
          <p:nvPr/>
        </p:nvSpPr>
        <p:spPr bwMode="auto">
          <a:xfrm>
            <a:off x="479376" y="1294380"/>
            <a:ext cx="3377848" cy="369332"/>
          </a:xfrm>
          <a:prstGeom prst="rect">
            <a:avLst/>
          </a:prstGeom>
          <a:noFill/>
        </p:spPr>
        <p:txBody>
          <a:bodyPr wrap="none" rtlCol="0">
            <a:spAutoFit/>
          </a:bodyPr>
          <a:lstStyle/>
          <a:p>
            <a:pPr>
              <a:defRPr/>
            </a:pPr>
            <a:r>
              <a:rPr lang="en-GB">
                <a:latin typeface="Arial"/>
                <a:cs typeface="Arial"/>
              </a:rPr>
              <a:t>Heat convection near a surface</a:t>
            </a:r>
            <a:endParaRPr lang="en-GB">
              <a:latin typeface="Arial"/>
              <a:cs typeface="Arial"/>
            </a:endParaRPr>
          </a:p>
        </p:txBody>
      </p:sp>
      <p:sp>
        <p:nvSpPr>
          <p:cNvPr id="2123060711" name="ZoneTexte 33"/>
          <p:cNvSpPr txBox="1"/>
          <p:nvPr/>
        </p:nvSpPr>
        <p:spPr bwMode="auto">
          <a:xfrm>
            <a:off x="119336" y="284303"/>
            <a:ext cx="3390672" cy="584775"/>
          </a:xfrm>
          <a:prstGeom prst="rect">
            <a:avLst/>
          </a:prstGeom>
          <a:noFill/>
        </p:spPr>
        <p:txBody>
          <a:bodyPr wrap="none" rtlCol="0">
            <a:spAutoFit/>
          </a:bodyPr>
          <a:lstStyle/>
          <a:p>
            <a:pPr>
              <a:defRPr/>
            </a:pPr>
            <a:r>
              <a:rPr lang="fr-FR" sz="1600">
                <a:solidFill>
                  <a:schemeClr val="tx1">
                    <a:lumMod val="50000"/>
                    <a:lumOff val="50000"/>
                  </a:schemeClr>
                </a:solidFill>
                <a:latin typeface="Arial"/>
                <a:cs typeface="Arial"/>
              </a:rPr>
              <a:t>Building </a:t>
            </a:r>
            <a:r>
              <a:rPr lang="fr-FR" sz="1600">
                <a:solidFill>
                  <a:schemeClr val="tx1">
                    <a:lumMod val="50000"/>
                    <a:lumOff val="50000"/>
                  </a:schemeClr>
                </a:solidFill>
                <a:latin typeface="Arial"/>
                <a:cs typeface="Arial"/>
              </a:rPr>
              <a:t>energy</a:t>
            </a:r>
            <a:r>
              <a:rPr lang="fr-FR" sz="1600">
                <a:solidFill>
                  <a:schemeClr val="tx1">
                    <a:lumMod val="50000"/>
                    <a:lumOff val="50000"/>
                  </a:schemeClr>
                </a:solidFill>
                <a:latin typeface="Arial"/>
                <a:cs typeface="Arial"/>
              </a:rPr>
              <a:t> performance</a:t>
            </a:r>
            <a:endParaRPr/>
          </a:p>
          <a:p>
            <a:pPr>
              <a:defRPr/>
            </a:pPr>
            <a:r>
              <a:rPr lang="fr-FR" sz="1600">
                <a:solidFill>
                  <a:schemeClr val="tx1">
                    <a:lumMod val="50000"/>
                    <a:lumOff val="50000"/>
                  </a:schemeClr>
                </a:solidFill>
                <a:latin typeface="Arial"/>
                <a:cs typeface="Arial"/>
              </a:rPr>
              <a:t>Lecture 1: </a:t>
            </a:r>
            <a:r>
              <a:rPr lang="fr-FR" sz="1600">
                <a:solidFill>
                  <a:schemeClr val="tx1">
                    <a:lumMod val="50000"/>
                    <a:lumOff val="50000"/>
                  </a:schemeClr>
                </a:solidFill>
                <a:latin typeface="Arial"/>
                <a:cs typeface="Arial"/>
              </a:rPr>
              <a:t>heat</a:t>
            </a:r>
            <a:r>
              <a:rPr lang="fr-FR" sz="1600">
                <a:solidFill>
                  <a:schemeClr val="tx1">
                    <a:lumMod val="50000"/>
                    <a:lumOff val="50000"/>
                  </a:schemeClr>
                </a:solidFill>
                <a:latin typeface="Arial"/>
                <a:cs typeface="Arial"/>
              </a:rPr>
              <a:t> </a:t>
            </a:r>
            <a:r>
              <a:rPr lang="fr-FR" sz="1600">
                <a:solidFill>
                  <a:schemeClr val="tx1">
                    <a:lumMod val="50000"/>
                    <a:lumOff val="50000"/>
                  </a:schemeClr>
                </a:solidFill>
                <a:latin typeface="Arial"/>
                <a:cs typeface="Arial"/>
              </a:rPr>
              <a:t>transfer</a:t>
            </a:r>
            <a:r>
              <a:rPr lang="fr-FR" sz="1600">
                <a:solidFill>
                  <a:schemeClr val="tx1">
                    <a:lumMod val="50000"/>
                    <a:lumOff val="50000"/>
                  </a:schemeClr>
                </a:solidFill>
                <a:latin typeface="Arial"/>
                <a:cs typeface="Arial"/>
              </a:rPr>
              <a:t> in buildings</a:t>
            </a:r>
            <a:endParaRPr lang="fr-FR" sz="1600">
              <a:solidFill>
                <a:schemeClr val="tx1">
                  <a:lumMod val="50000"/>
                  <a:lumOff val="50000"/>
                </a:schemeClr>
              </a:solidFill>
              <a:latin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254790772" name="Picture 5"/>
          <p:cNvPicPr>
            <a:picLocks noChangeAspect="1" noChangeArrowheads="1"/>
          </p:cNvPicPr>
          <p:nvPr/>
        </p:nvPicPr>
        <p:blipFill>
          <a:blip r:embed="rId3"/>
          <a:stretch/>
        </p:blipFill>
        <p:spPr bwMode="auto">
          <a:xfrm>
            <a:off x="4075774" y="1340767"/>
            <a:ext cx="4112670" cy="2690627"/>
          </a:xfrm>
          <a:prstGeom prst="rect">
            <a:avLst/>
          </a:prstGeom>
          <a:noFill/>
          <a:ln>
            <a:noFill/>
          </a:ln>
          <a:effectLst/>
        </p:spPr>
      </p:pic>
      <p:pic>
        <p:nvPicPr>
          <p:cNvPr id="1720813889" name="Picture 8" descr="D:\MCF\Enseignements\GCH714 thermique du bâtiment\Screencasts\resistor.png"/>
          <p:cNvPicPr>
            <a:picLocks noChangeAspect="1" noChangeArrowheads="1"/>
          </p:cNvPicPr>
          <p:nvPr/>
        </p:nvPicPr>
        <p:blipFill>
          <a:blip r:embed="rId4"/>
          <a:stretch/>
        </p:blipFill>
        <p:spPr bwMode="auto">
          <a:xfrm>
            <a:off x="3908117" y="4149081"/>
            <a:ext cx="1546228" cy="313333"/>
          </a:xfrm>
          <a:prstGeom prst="rect">
            <a:avLst/>
          </a:prstGeom>
          <a:noFill/>
        </p:spPr>
      </p:pic>
      <p:pic>
        <p:nvPicPr>
          <p:cNvPr id="1041397297" name="Picture 8" descr="D:\MCF\Enseignements\GCH714 thermique du bâtiment\Screencasts\resistor.png"/>
          <p:cNvPicPr>
            <a:picLocks noChangeAspect="1" noChangeArrowheads="1"/>
          </p:cNvPicPr>
          <p:nvPr/>
        </p:nvPicPr>
        <p:blipFill>
          <a:blip r:embed="rId4"/>
          <a:stretch/>
        </p:blipFill>
        <p:spPr bwMode="auto">
          <a:xfrm>
            <a:off x="5358995" y="4149081"/>
            <a:ext cx="1546228" cy="313333"/>
          </a:xfrm>
          <a:prstGeom prst="rect">
            <a:avLst/>
          </a:prstGeom>
          <a:noFill/>
        </p:spPr>
      </p:pic>
      <p:pic>
        <p:nvPicPr>
          <p:cNvPr id="684216130" name="Picture 8" descr="D:\MCF\Enseignements\GCH714 thermique du bâtiment\Screencasts\resistor.png"/>
          <p:cNvPicPr>
            <a:picLocks noChangeAspect="1" noChangeArrowheads="1"/>
          </p:cNvPicPr>
          <p:nvPr/>
        </p:nvPicPr>
        <p:blipFill>
          <a:blip r:embed="rId4"/>
          <a:stretch/>
        </p:blipFill>
        <p:spPr bwMode="auto">
          <a:xfrm>
            <a:off x="6826385" y="4149079"/>
            <a:ext cx="1546228" cy="313333"/>
          </a:xfrm>
          <a:prstGeom prst="rect">
            <a:avLst/>
          </a:prstGeom>
          <a:noFill/>
        </p:spPr>
      </p:pic>
      <p:sp>
        <p:nvSpPr>
          <p:cNvPr id="51642925" name="Ellipse 5"/>
          <p:cNvSpPr/>
          <p:nvPr/>
        </p:nvSpPr>
        <p:spPr bwMode="auto">
          <a:xfrm>
            <a:off x="2894695" y="2782014"/>
            <a:ext cx="72008" cy="7200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430297760" name="ZoneTexte 6"/>
          <p:cNvSpPr txBox="1"/>
          <p:nvPr/>
        </p:nvSpPr>
        <p:spPr bwMode="auto">
          <a:xfrm>
            <a:off x="2760464" y="2320351"/>
            <a:ext cx="419282" cy="461665"/>
          </a:xfrm>
          <a:prstGeom prst="rect">
            <a:avLst/>
          </a:prstGeom>
          <a:noFill/>
        </p:spPr>
        <p:txBody>
          <a:bodyPr wrap="none" rtlCol="0">
            <a:spAutoFit/>
          </a:bodyPr>
          <a:lstStyle/>
          <a:p>
            <a:pPr>
              <a:defRPr/>
            </a:pPr>
            <a:r>
              <a:rPr lang="en-GB" sz="2400" i="1">
                <a:solidFill>
                  <a:srgbClr val="0070C0"/>
                </a:solidFill>
                <a:latin typeface="Times New Roman"/>
                <a:cs typeface="Times New Roman"/>
              </a:rPr>
              <a:t>T</a:t>
            </a:r>
            <a:r>
              <a:rPr lang="en-GB" sz="2400" i="1" baseline="-25000">
                <a:solidFill>
                  <a:srgbClr val="0070C0"/>
                </a:solidFill>
                <a:latin typeface="Times New Roman"/>
                <a:cs typeface="Times New Roman"/>
              </a:rPr>
              <a:t>e</a:t>
            </a:r>
            <a:endParaRPr lang="en-GB" sz="2400" i="1" baseline="-25000">
              <a:solidFill>
                <a:srgbClr val="0070C0"/>
              </a:solidFill>
              <a:latin typeface="Times New Roman"/>
              <a:cs typeface="Times New Roman"/>
            </a:endParaRPr>
          </a:p>
        </p:txBody>
      </p:sp>
      <p:pic>
        <p:nvPicPr>
          <p:cNvPr id="1385195858" name="Picture 8" descr="D:\MCF\Enseignements\GCH714 thermique du bâtiment\Screencasts\resistor.png"/>
          <p:cNvPicPr>
            <a:picLocks noChangeAspect="1" noChangeArrowheads="1"/>
          </p:cNvPicPr>
          <p:nvPr/>
        </p:nvPicPr>
        <p:blipFill>
          <a:blip r:embed="rId4"/>
          <a:stretch/>
        </p:blipFill>
        <p:spPr bwMode="auto">
          <a:xfrm>
            <a:off x="2618321" y="4149081"/>
            <a:ext cx="1546228" cy="313333"/>
          </a:xfrm>
          <a:prstGeom prst="rect">
            <a:avLst/>
          </a:prstGeom>
          <a:noFill/>
        </p:spPr>
      </p:pic>
      <p:pic>
        <p:nvPicPr>
          <p:cNvPr id="1398855171" name="Picture 8" descr="D:\MCF\Enseignements\GCH714 thermique du bâtiment\Screencasts\resistor.png"/>
          <p:cNvPicPr>
            <a:picLocks noChangeAspect="1" noChangeArrowheads="1"/>
          </p:cNvPicPr>
          <p:nvPr/>
        </p:nvPicPr>
        <p:blipFill>
          <a:blip r:embed="rId4"/>
          <a:stretch/>
        </p:blipFill>
        <p:spPr bwMode="auto">
          <a:xfrm>
            <a:off x="8090928" y="4149081"/>
            <a:ext cx="1546228" cy="313333"/>
          </a:xfrm>
          <a:prstGeom prst="rect">
            <a:avLst/>
          </a:prstGeom>
          <a:noFill/>
        </p:spPr>
      </p:pic>
      <p:cxnSp>
        <p:nvCxnSpPr>
          <p:cNvPr id="750607111" name="Connecteur droit avec flèche 12"/>
          <p:cNvCxnSpPr/>
          <p:nvPr/>
        </p:nvCxnSpPr>
        <p:spPr bwMode="auto">
          <a:xfrm>
            <a:off x="4070054" y="2348880"/>
            <a:ext cx="1544121" cy="0"/>
          </a:xfrm>
          <a:prstGeom prst="straightConnector1">
            <a:avLst/>
          </a:prstGeom>
          <a:ln>
            <a:solidFill>
              <a:srgbClr val="FF0000"/>
            </a:solidFill>
            <a:headEnd type="arrow"/>
            <a:tailEnd type="arrow"/>
          </a:ln>
          <a:effectLst/>
        </p:spPr>
        <p:style>
          <a:lnRef idx="2">
            <a:schemeClr val="accent2"/>
          </a:lnRef>
          <a:fillRef idx="0">
            <a:schemeClr val="accent2"/>
          </a:fillRef>
          <a:effectRef idx="1">
            <a:schemeClr val="accent2"/>
          </a:effectRef>
          <a:fontRef idx="minor">
            <a:schemeClr val="tx1"/>
          </a:fontRef>
        </p:style>
      </p:cxnSp>
      <p:cxnSp>
        <p:nvCxnSpPr>
          <p:cNvPr id="1192213325" name="Connecteur droit avec flèche 16"/>
          <p:cNvCxnSpPr/>
          <p:nvPr/>
        </p:nvCxnSpPr>
        <p:spPr bwMode="auto">
          <a:xfrm>
            <a:off x="5614174" y="2348880"/>
            <a:ext cx="1606938" cy="0"/>
          </a:xfrm>
          <a:prstGeom prst="straightConnector1">
            <a:avLst/>
          </a:prstGeom>
          <a:ln>
            <a:solidFill>
              <a:srgbClr val="FF0000"/>
            </a:solidFill>
            <a:headEnd type="arrow"/>
            <a:tailEnd type="arrow"/>
          </a:ln>
          <a:effectLst/>
        </p:spPr>
        <p:style>
          <a:lnRef idx="2">
            <a:schemeClr val="accent2"/>
          </a:lnRef>
          <a:fillRef idx="0">
            <a:schemeClr val="accent2"/>
          </a:fillRef>
          <a:effectRef idx="1">
            <a:schemeClr val="accent2"/>
          </a:effectRef>
          <a:fontRef idx="minor">
            <a:schemeClr val="tx1"/>
          </a:fontRef>
        </p:style>
      </p:cxnSp>
      <p:cxnSp>
        <p:nvCxnSpPr>
          <p:cNvPr id="30347694" name="Connecteur droit avec flèche 19"/>
          <p:cNvCxnSpPr/>
          <p:nvPr/>
        </p:nvCxnSpPr>
        <p:spPr bwMode="auto">
          <a:xfrm>
            <a:off x="7226833" y="2348880"/>
            <a:ext cx="955890" cy="0"/>
          </a:xfrm>
          <a:prstGeom prst="straightConnector1">
            <a:avLst/>
          </a:prstGeom>
          <a:ln>
            <a:solidFill>
              <a:srgbClr val="FF0000"/>
            </a:solidFill>
            <a:headEnd type="arrow"/>
            <a:tailEnd type="arrow"/>
          </a:ln>
          <a:effectLst/>
        </p:spPr>
        <p:style>
          <a:lnRef idx="2">
            <a:schemeClr val="accent2"/>
          </a:lnRef>
          <a:fillRef idx="0">
            <a:schemeClr val="accent2"/>
          </a:fillRef>
          <a:effectRef idx="1">
            <a:schemeClr val="accent2"/>
          </a:effectRef>
          <a:fontRef idx="minor">
            <a:schemeClr val="tx1"/>
          </a:fontRef>
        </p:style>
      </p:cxnSp>
      <p:sp>
        <p:nvSpPr>
          <p:cNvPr id="598449562" name="ZoneTexte 24"/>
          <p:cNvSpPr txBox="1"/>
          <p:nvPr/>
        </p:nvSpPr>
        <p:spPr bwMode="auto">
          <a:xfrm>
            <a:off x="2970105" y="1603611"/>
            <a:ext cx="1104405" cy="659540"/>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FF0000"/>
                              </a:solidFill>
                              <a:latin typeface="Cambria Math"/>
                              <a:ea typeface="Cambria Math"/>
                              <a:cs typeface="Cambria Math"/>
                            </a:rPr>
                          </m:ctrlPr>
                        </m:sSubPr>
                        <m:e>
                          <m:r>
                            <m:rPr/>
                            <a:rPr lang="fr-FR" i="1">
                              <a:solidFill>
                                <a:srgbClr val="FF0000"/>
                              </a:solidFill>
                              <a:latin typeface="Cambria Math"/>
                            </a:rPr>
                            <m:t>𝑅</m:t>
                          </m:r>
                        </m:e>
                        <m:sub>
                          <m:r>
                            <m:rPr/>
                            <a:rPr lang="fr-FR" b="0" i="1">
                              <a:solidFill>
                                <a:srgbClr val="FF0000"/>
                              </a:solidFill>
                              <a:latin typeface="Cambria Math"/>
                            </a:rPr>
                            <m:t>𝑠𝑒</m:t>
                          </m:r>
                        </m:sub>
                      </m:sSub>
                      <m:r>
                        <m:rPr/>
                        <a:rPr lang="fr-FR" b="0" i="1">
                          <a:solidFill>
                            <a:srgbClr val="FF0000"/>
                          </a:solidFill>
                          <a:latin typeface="Cambria Math"/>
                        </a:rPr>
                        <m:t>=</m:t>
                      </m:r>
                      <m:f>
                        <m:fPr>
                          <m:ctrlPr>
                            <a:rPr lang="fr-FR" b="0" i="1">
                              <a:solidFill>
                                <a:srgbClr val="FF0000"/>
                              </a:solidFill>
                              <a:latin typeface="Cambria Math"/>
                              <a:ea typeface="Cambria Math"/>
                              <a:cs typeface="Cambria Math"/>
                            </a:rPr>
                          </m:ctrlPr>
                        </m:fPr>
                        <m:num>
                          <m:r>
                            <m:rPr/>
                            <a:rPr lang="fr-FR" b="0" i="1">
                              <a:solidFill>
                                <a:srgbClr val="FF0000"/>
                              </a:solidFill>
                              <a:latin typeface="Cambria Math"/>
                            </a:rPr>
                            <m:t>1</m:t>
                          </m:r>
                        </m:num>
                        <m:den>
                          <m:sSub>
                            <m:sSubPr>
                              <m:ctrlPr>
                                <a:rPr lang="fr-FR" b="0" i="1">
                                  <a:solidFill>
                                    <a:srgbClr val="FF0000"/>
                                  </a:solidFill>
                                  <a:latin typeface="Cambria Math"/>
                                  <a:ea typeface="Cambria Math"/>
                                  <a:cs typeface="Cambria Math"/>
                                </a:rPr>
                              </m:ctrlPr>
                            </m:sSubPr>
                            <m:e>
                              <m:r>
                                <m:rPr/>
                                <a:rPr lang="fr-FR" b="0" i="1">
                                  <a:solidFill>
                                    <a:srgbClr val="FF0000"/>
                                  </a:solidFill>
                                  <a:latin typeface="Cambria Math"/>
                                </a:rPr>
                                <m:t>h</m:t>
                              </m:r>
                            </m:e>
                            <m:sub>
                              <m:r>
                                <m:rPr/>
                                <a:rPr lang="fr-FR" b="0" i="1">
                                  <a:solidFill>
                                    <a:srgbClr val="FF0000"/>
                                  </a:solidFill>
                                  <a:latin typeface="Cambria Math"/>
                                </a:rPr>
                                <m:t>𝑒</m:t>
                              </m:r>
                            </m:sub>
                          </m:sSub>
                        </m:den>
                      </m:f>
                    </m:oMath>
                  </m:oMathPara>
                </a14:m>
              </mc:Choice>
              <mc:Fallback/>
            </mc:AlternateContent>
            <a:endParaRPr lang="en-GB">
              <a:solidFill>
                <a:srgbClr val="FF0000"/>
              </a:solidFill>
            </a:endParaRPr>
          </a:p>
        </p:txBody>
      </p:sp>
      <p:sp>
        <p:nvSpPr>
          <p:cNvPr id="368569221" name="Ellipse 27"/>
          <p:cNvSpPr/>
          <p:nvPr/>
        </p:nvSpPr>
        <p:spPr bwMode="auto">
          <a:xfrm>
            <a:off x="9218703" y="2754879"/>
            <a:ext cx="72008" cy="7200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656046220" name="ZoneTexte 28"/>
          <p:cNvSpPr txBox="1"/>
          <p:nvPr/>
        </p:nvSpPr>
        <p:spPr bwMode="auto">
          <a:xfrm>
            <a:off x="9084472" y="2293215"/>
            <a:ext cx="396904" cy="461665"/>
          </a:xfrm>
          <a:prstGeom prst="rect">
            <a:avLst/>
          </a:prstGeom>
          <a:noFill/>
        </p:spPr>
        <p:txBody>
          <a:bodyPr wrap="none" rtlCol="0">
            <a:spAutoFit/>
          </a:bodyPr>
          <a:lstStyle/>
          <a:p>
            <a:pPr>
              <a:defRPr/>
            </a:pPr>
            <a:r>
              <a:rPr lang="en-GB" sz="2400" i="1">
                <a:solidFill>
                  <a:srgbClr val="0070C0"/>
                </a:solidFill>
                <a:latin typeface="Times New Roman"/>
                <a:cs typeface="Times New Roman"/>
              </a:rPr>
              <a:t>T</a:t>
            </a:r>
            <a:r>
              <a:rPr lang="en-GB" sz="2400" i="1" baseline="-25000">
                <a:solidFill>
                  <a:srgbClr val="0070C0"/>
                </a:solidFill>
                <a:latin typeface="Times New Roman"/>
                <a:cs typeface="Times New Roman"/>
              </a:rPr>
              <a:t>i</a:t>
            </a:r>
            <a:endParaRPr lang="en-GB" sz="2400" i="1" baseline="-25000">
              <a:solidFill>
                <a:srgbClr val="0070C0"/>
              </a:solidFill>
              <a:latin typeface="Times New Roman"/>
              <a:cs typeface="Times New Roman"/>
            </a:endParaRPr>
          </a:p>
        </p:txBody>
      </p:sp>
      <p:sp>
        <p:nvSpPr>
          <p:cNvPr id="1073157211" name="ZoneTexte 29"/>
          <p:cNvSpPr txBox="1"/>
          <p:nvPr/>
        </p:nvSpPr>
        <p:spPr bwMode="auto">
          <a:xfrm>
            <a:off x="3155537" y="4428912"/>
            <a:ext cx="471796" cy="659540"/>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f>
                        <m:fPr>
                          <m:ctrlPr>
                            <a:rPr lang="en-GB" i="1">
                              <a:latin typeface="Cambria Math"/>
                              <a:ea typeface="Cambria Math"/>
                              <a:cs typeface="Cambria Math"/>
                            </a:rPr>
                          </m:ctrlPr>
                        </m:fPr>
                        <m:num>
                          <m:r>
                            <m:rPr/>
                            <a:rPr lang="en-GB" i="1">
                              <a:latin typeface="Cambria Math"/>
                            </a:rPr>
                            <m:t>1</m:t>
                          </m:r>
                        </m:num>
                        <m:den>
                          <m:sSub>
                            <m:sSubPr>
                              <m:ctrlPr>
                                <a:rPr lang="en-GB" i="1">
                                  <a:latin typeface="Cambria Math"/>
                                  <a:ea typeface="Cambria Math"/>
                                  <a:cs typeface="Cambria Math"/>
                                </a:rPr>
                              </m:ctrlPr>
                            </m:sSubPr>
                            <m:e>
                              <m:r>
                                <m:rPr/>
                                <a:rPr lang="en-GB" i="1">
                                  <a:latin typeface="Cambria Math"/>
                                </a:rPr>
                                <m:t>h</m:t>
                              </m:r>
                            </m:e>
                            <m:sub>
                              <m:r>
                                <m:rPr/>
                                <a:rPr lang="en-GB" i="1">
                                  <a:latin typeface="Cambria Math"/>
                                </a:rPr>
                                <m:t>𝑒</m:t>
                              </m:r>
                            </m:sub>
                          </m:sSub>
                        </m:den>
                      </m:f>
                    </m:oMath>
                  </m:oMathPara>
                </a14:m>
              </mc:Choice>
              <mc:Fallback/>
            </mc:AlternateContent>
            <a:endParaRPr lang="en-GB"/>
          </a:p>
        </p:txBody>
      </p:sp>
      <p:sp>
        <p:nvSpPr>
          <p:cNvPr id="78565778" name="ZoneTexte 31"/>
          <p:cNvSpPr txBox="1"/>
          <p:nvPr/>
        </p:nvSpPr>
        <p:spPr bwMode="auto">
          <a:xfrm>
            <a:off x="8628146" y="4462413"/>
            <a:ext cx="440441" cy="65960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f>
                        <m:fPr>
                          <m:ctrlPr>
                            <a:rPr lang="en-GB" i="1">
                              <a:latin typeface="Cambria Math"/>
                              <a:ea typeface="Cambria Math"/>
                              <a:cs typeface="Cambria Math"/>
                            </a:rPr>
                          </m:ctrlPr>
                        </m:fPr>
                        <m:num>
                          <m:r>
                            <m:rPr/>
                            <a:rPr lang="en-GB" i="1">
                              <a:latin typeface="Cambria Math"/>
                            </a:rPr>
                            <m:t>1</m:t>
                          </m:r>
                        </m:num>
                        <m:den>
                          <m:sSub>
                            <m:sSubPr>
                              <m:ctrlPr>
                                <a:rPr lang="en-GB" i="1">
                                  <a:latin typeface="Cambria Math"/>
                                  <a:ea typeface="Cambria Math"/>
                                  <a:cs typeface="Cambria Math"/>
                                </a:rPr>
                              </m:ctrlPr>
                            </m:sSubPr>
                            <m:e>
                              <m:r>
                                <m:rPr/>
                                <a:rPr lang="en-GB" i="1">
                                  <a:latin typeface="Cambria Math"/>
                                </a:rPr>
                                <m:t>h</m:t>
                              </m:r>
                            </m:e>
                            <m:sub>
                              <m:r>
                                <m:rPr/>
                                <a:rPr lang="en-GB" i="1">
                                  <a:latin typeface="Cambria Math"/>
                                </a:rPr>
                                <m:t>𝑖</m:t>
                              </m:r>
                            </m:sub>
                          </m:sSub>
                        </m:den>
                      </m:f>
                    </m:oMath>
                  </m:oMathPara>
                </a14:m>
              </mc:Choice>
              <mc:Fallback/>
            </mc:AlternateContent>
            <a:endParaRPr lang="en-GB"/>
          </a:p>
        </p:txBody>
      </p:sp>
      <p:sp>
        <p:nvSpPr>
          <p:cNvPr id="2056256827" name="ZoneTexte 30"/>
          <p:cNvSpPr txBox="1"/>
          <p:nvPr/>
        </p:nvSpPr>
        <p:spPr bwMode="auto">
          <a:xfrm>
            <a:off x="4451329" y="4453622"/>
            <a:ext cx="459805" cy="612027"/>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f>
                        <m:fPr>
                          <m:ctrlPr>
                            <a:rPr lang="en-GB" i="1">
                              <a:latin typeface="Cambria Math"/>
                              <a:ea typeface="Cambria Math"/>
                              <a:cs typeface="Cambria Math"/>
                            </a:rPr>
                          </m:ctrlPr>
                        </m:fPr>
                        <m:num>
                          <m:sSub>
                            <m:sSubPr>
                              <m:ctrlPr>
                                <a:rPr lang="en-GB" i="1">
                                  <a:latin typeface="Cambria Math"/>
                                  <a:ea typeface="Cambria Math"/>
                                  <a:cs typeface="Cambria Math"/>
                                </a:rPr>
                              </m:ctrlPr>
                            </m:sSubPr>
                            <m:e>
                              <m:r>
                                <m:rPr/>
                                <a:rPr lang="en-GB" i="1">
                                  <a:latin typeface="Cambria Math"/>
                                </a:rPr>
                                <m:t>𝑒</m:t>
                              </m:r>
                            </m:e>
                            <m:sub>
                              <m:r>
                                <m:rPr/>
                                <a:rPr lang="en-GB" i="1">
                                  <a:latin typeface="Cambria Math"/>
                                </a:rPr>
                                <m:t>1</m:t>
                              </m:r>
                            </m:sub>
                          </m:sSub>
                        </m:num>
                        <m:den>
                          <m:sSub>
                            <m:sSubPr>
                              <m:ctrlPr>
                                <a:rPr lang="en-GB" i="1">
                                  <a:latin typeface="Cambria Math"/>
                                  <a:ea typeface="Cambria Math"/>
                                  <a:cs typeface="Cambria Math"/>
                                </a:rPr>
                              </m:ctrlPr>
                            </m:sSubPr>
                            <m:e>
                              <m:r>
                                <m:rPr/>
                                <a:rPr lang="en-GB" i="1">
                                  <a:latin typeface="Cambria Math"/>
                                </a:rPr>
                                <m:t>𝜆</m:t>
                              </m:r>
                            </m:e>
                            <m:sub>
                              <m:r>
                                <m:rPr/>
                                <a:rPr lang="en-GB" i="1">
                                  <a:latin typeface="Cambria Math"/>
                                </a:rPr>
                                <m:t>1</m:t>
                              </m:r>
                            </m:sub>
                          </m:sSub>
                        </m:den>
                      </m:f>
                    </m:oMath>
                  </m:oMathPara>
                </a14:m>
              </mc:Choice>
              <mc:Fallback/>
            </mc:AlternateContent>
            <a:endParaRPr lang="en-GB"/>
          </a:p>
        </p:txBody>
      </p:sp>
      <p:sp>
        <p:nvSpPr>
          <p:cNvPr id="915873845" name="ZoneTexte 33"/>
          <p:cNvSpPr txBox="1"/>
          <p:nvPr/>
        </p:nvSpPr>
        <p:spPr bwMode="auto">
          <a:xfrm>
            <a:off x="5902207" y="4465340"/>
            <a:ext cx="465127" cy="612027"/>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f>
                        <m:fPr>
                          <m:ctrlPr>
                            <a:rPr lang="en-GB" i="1">
                              <a:latin typeface="Cambria Math"/>
                              <a:ea typeface="Cambria Math"/>
                              <a:cs typeface="Cambria Math"/>
                            </a:rPr>
                          </m:ctrlPr>
                        </m:fPr>
                        <m:num>
                          <m:sSub>
                            <m:sSubPr>
                              <m:ctrlPr>
                                <a:rPr lang="en-GB" i="1">
                                  <a:latin typeface="Cambria Math"/>
                                  <a:ea typeface="Cambria Math"/>
                                  <a:cs typeface="Cambria Math"/>
                                </a:rPr>
                              </m:ctrlPr>
                            </m:sSubPr>
                            <m:e>
                              <m:r>
                                <m:rPr/>
                                <a:rPr lang="en-GB" i="1">
                                  <a:latin typeface="Cambria Math"/>
                                </a:rPr>
                                <m:t>𝑒</m:t>
                              </m:r>
                            </m:e>
                            <m:sub>
                              <m:r>
                                <m:rPr/>
                                <a:rPr lang="en-GB" i="1">
                                  <a:latin typeface="Cambria Math"/>
                                </a:rPr>
                                <m:t>2</m:t>
                              </m:r>
                            </m:sub>
                          </m:sSub>
                        </m:num>
                        <m:den>
                          <m:sSub>
                            <m:sSubPr>
                              <m:ctrlPr>
                                <a:rPr lang="en-GB" i="1">
                                  <a:latin typeface="Cambria Math"/>
                                  <a:ea typeface="Cambria Math"/>
                                  <a:cs typeface="Cambria Math"/>
                                </a:rPr>
                              </m:ctrlPr>
                            </m:sSubPr>
                            <m:e>
                              <m:r>
                                <m:rPr/>
                                <a:rPr lang="en-GB" i="1">
                                  <a:latin typeface="Cambria Math"/>
                                </a:rPr>
                                <m:t>𝜆</m:t>
                              </m:r>
                            </m:e>
                            <m:sub>
                              <m:r>
                                <m:rPr/>
                                <a:rPr lang="en-GB" i="1">
                                  <a:latin typeface="Cambria Math"/>
                                </a:rPr>
                                <m:t>2</m:t>
                              </m:r>
                            </m:sub>
                          </m:sSub>
                        </m:den>
                      </m:f>
                    </m:oMath>
                  </m:oMathPara>
                </a14:m>
              </mc:Choice>
              <mc:Fallback/>
            </mc:AlternateContent>
            <a:endParaRPr lang="en-GB"/>
          </a:p>
        </p:txBody>
      </p:sp>
      <p:sp>
        <p:nvSpPr>
          <p:cNvPr id="1007945058" name="ZoneTexte 34"/>
          <p:cNvSpPr txBox="1"/>
          <p:nvPr/>
        </p:nvSpPr>
        <p:spPr bwMode="auto">
          <a:xfrm>
            <a:off x="7369597" y="4509990"/>
            <a:ext cx="465127" cy="613438"/>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f>
                        <m:fPr>
                          <m:ctrlPr>
                            <a:rPr lang="en-GB" i="1">
                              <a:latin typeface="Cambria Math"/>
                              <a:ea typeface="Cambria Math"/>
                              <a:cs typeface="Cambria Math"/>
                            </a:rPr>
                          </m:ctrlPr>
                        </m:fPr>
                        <m:num>
                          <m:sSub>
                            <m:sSubPr>
                              <m:ctrlPr>
                                <a:rPr lang="en-GB" i="1">
                                  <a:latin typeface="Cambria Math"/>
                                  <a:ea typeface="Cambria Math"/>
                                  <a:cs typeface="Cambria Math"/>
                                </a:rPr>
                              </m:ctrlPr>
                            </m:sSubPr>
                            <m:e>
                              <m:r>
                                <m:rPr/>
                                <a:rPr lang="en-GB" i="1">
                                  <a:latin typeface="Cambria Math"/>
                                </a:rPr>
                                <m:t>𝑒</m:t>
                              </m:r>
                            </m:e>
                            <m:sub>
                              <m:r>
                                <m:rPr/>
                                <a:rPr lang="en-GB" i="1">
                                  <a:latin typeface="Cambria Math"/>
                                </a:rPr>
                                <m:t>3</m:t>
                              </m:r>
                            </m:sub>
                          </m:sSub>
                        </m:num>
                        <m:den>
                          <m:sSub>
                            <m:sSubPr>
                              <m:ctrlPr>
                                <a:rPr lang="en-GB" i="1">
                                  <a:latin typeface="Cambria Math"/>
                                  <a:ea typeface="Cambria Math"/>
                                  <a:cs typeface="Cambria Math"/>
                                </a:rPr>
                              </m:ctrlPr>
                            </m:sSubPr>
                            <m:e>
                              <m:r>
                                <m:rPr/>
                                <a:rPr lang="en-GB" i="1">
                                  <a:latin typeface="Cambria Math"/>
                                </a:rPr>
                                <m:t>𝜆</m:t>
                              </m:r>
                            </m:e>
                            <m:sub>
                              <m:r>
                                <m:rPr/>
                                <a:rPr lang="en-GB" i="1">
                                  <a:latin typeface="Cambria Math"/>
                                </a:rPr>
                                <m:t>3</m:t>
                              </m:r>
                            </m:sub>
                          </m:sSub>
                        </m:den>
                      </m:f>
                    </m:oMath>
                  </m:oMathPara>
                </a14:m>
              </mc:Choice>
              <mc:Fallback/>
            </mc:AlternateContent>
            <a:endParaRPr lang="en-GB"/>
          </a:p>
        </p:txBody>
      </p:sp>
      <p:sp>
        <p:nvSpPr>
          <p:cNvPr id="2099344595" name="ZoneTexte 35"/>
          <p:cNvSpPr txBox="1"/>
          <p:nvPr/>
        </p:nvSpPr>
        <p:spPr bwMode="auto">
          <a:xfrm>
            <a:off x="2792905" y="5972463"/>
            <a:ext cx="5540556" cy="638572"/>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en-GB" i="1">
                          <a:latin typeface="Cambria Math"/>
                        </a:rPr>
                        <m:t>𝜑</m:t>
                      </m:r>
                      <m:r>
                        <m:rPr/>
                        <a:rPr lang="en-GB" i="1">
                          <a:latin typeface="Cambria Math"/>
                        </a:rPr>
                        <m:t>=</m:t>
                      </m:r>
                      <m:r>
                        <m:rPr/>
                        <a:rPr lang="en-GB" i="1">
                          <a:latin typeface="Cambria Math"/>
                        </a:rPr>
                        <m:t>𝑈</m:t>
                      </m:r>
                      <m:r>
                        <m:rPr>
                          <m:sty m:val="p"/>
                        </m:rPr>
                        <a:rPr lang="en-GB">
                          <a:latin typeface="Cambria Math"/>
                        </a:rPr>
                        <m:t>Δ</m:t>
                      </m:r>
                      <m:r>
                        <m:rPr/>
                        <a:rPr lang="en-GB" i="1">
                          <a:latin typeface="Cambria Math"/>
                        </a:rPr>
                        <m:t>𝑇</m:t>
                      </m:r>
                    </m:oMath>
                  </m:oMathPara>
                </a14:m>
              </mc:Choice>
              <mc:Fallback/>
            </mc:AlternateContent>
            <a:r>
              <a:rPr lang="en-GB"/>
              <a:t> 	with	</a:t>
            </a:r>
            <mc:AlternateContent xmlns:mc="http://schemas.openxmlformats.org/markup-compatibility/2006" xmlns:m="http://schemas.openxmlformats.org/officeDocument/2006/math">
              <mc:Choice xmlns:a14="http://schemas.microsoft.com/office/drawing/2010/main" Requires="a14">
                <a14:m>
                  <m:oMathPara>
                    <m:oMathParaPr/>
                    <m:oMath>
                      <m:r>
                        <m:rPr/>
                        <a:rPr lang="en-GB" i="1">
                          <a:latin typeface="Cambria Math"/>
                        </a:rPr>
                        <m:t>𝑈</m:t>
                      </m:r>
                      <m:r>
                        <m:rPr/>
                        <a:rPr lang="en-GB" i="1">
                          <a:latin typeface="Cambria Math"/>
                        </a:rPr>
                        <m:t>=</m:t>
                      </m:r>
                      <m:f>
                        <m:fPr>
                          <m:ctrlPr>
                            <a:rPr lang="en-GB" i="1">
                              <a:latin typeface="Cambria Math"/>
                              <a:ea typeface="Cambria Math"/>
                              <a:cs typeface="Cambria Math"/>
                            </a:rPr>
                          </m:ctrlPr>
                        </m:fPr>
                        <m:num>
                          <m:r>
                            <m:rPr/>
                            <a:rPr lang="en-GB" i="1">
                              <a:latin typeface="Cambria Math"/>
                            </a:rPr>
                            <m:t>1</m:t>
                          </m:r>
                        </m:num>
                        <m:den>
                          <m:sSub>
                            <m:sSubPr>
                              <m:ctrlPr>
                                <a:rPr lang="en-GB" i="1">
                                  <a:latin typeface="Cambria Math"/>
                                  <a:ea typeface="Cambria Math"/>
                                  <a:cs typeface="Cambria Math"/>
                                </a:rPr>
                              </m:ctrlPr>
                            </m:sSubPr>
                            <m:e>
                              <m:r>
                                <m:rPr/>
                                <a:rPr lang="en-GB" i="1">
                                  <a:latin typeface="Cambria Math"/>
                                </a:rPr>
                                <m:t>𝑅</m:t>
                              </m:r>
                            </m:e>
                            <m:sub>
                              <m:r>
                                <m:rPr/>
                                <a:rPr lang="en-GB" i="1">
                                  <a:latin typeface="Cambria Math"/>
                                </a:rPr>
                                <m:t>𝑡𝑜𝑡𝑎𝑙</m:t>
                              </m:r>
                            </m:sub>
                          </m:sSub>
                        </m:den>
                      </m:f>
                      <m:r>
                        <m:rPr/>
                        <a:rPr lang="en-GB" i="1">
                          <a:latin typeface="Cambria Math"/>
                        </a:rPr>
                        <m:t>=</m:t>
                      </m:r>
                      <m:f>
                        <m:fPr>
                          <m:ctrlPr>
                            <a:rPr lang="en-GB" i="1">
                              <a:latin typeface="Cambria Math"/>
                              <a:ea typeface="Cambria Math"/>
                              <a:cs typeface="Cambria Math"/>
                            </a:rPr>
                          </m:ctrlPr>
                        </m:fPr>
                        <m:num>
                          <m:r>
                            <m:rPr/>
                            <a:rPr lang="en-GB" i="1">
                              <a:latin typeface="Cambria Math"/>
                            </a:rPr>
                            <m:t>1</m:t>
                          </m:r>
                        </m:num>
                        <m:den>
                          <m:f>
                            <m:fPr>
                              <m:ctrlPr>
                                <a:rPr lang="en-GB" i="1">
                                  <a:latin typeface="Cambria Math"/>
                                  <a:ea typeface="Cambria Math"/>
                                  <a:cs typeface="Cambria Math"/>
                                </a:rPr>
                              </m:ctrlPr>
                            </m:fPr>
                            <m:num>
                              <m:r>
                                <m:rPr/>
                                <a:rPr lang="en-GB" i="1">
                                  <a:latin typeface="Cambria Math"/>
                                </a:rPr>
                                <m:t>1</m:t>
                              </m:r>
                            </m:num>
                            <m:den>
                              <m:sSub>
                                <m:sSubPr>
                                  <m:ctrlPr>
                                    <a:rPr lang="en-GB" i="1">
                                      <a:latin typeface="Cambria Math"/>
                                      <a:ea typeface="Cambria Math"/>
                                      <a:cs typeface="Cambria Math"/>
                                    </a:rPr>
                                  </m:ctrlPr>
                                </m:sSubPr>
                                <m:e>
                                  <m:r>
                                    <m:rPr/>
                                    <a:rPr lang="en-GB" i="1">
                                      <a:latin typeface="Cambria Math"/>
                                    </a:rPr>
                                    <m:t>h</m:t>
                                  </m:r>
                                </m:e>
                                <m:sub>
                                  <m:r>
                                    <m:rPr/>
                                    <a:rPr lang="en-GB" i="1">
                                      <a:latin typeface="Cambria Math"/>
                                    </a:rPr>
                                    <m:t>𝑒</m:t>
                                  </m:r>
                                </m:sub>
                              </m:sSub>
                            </m:den>
                          </m:f>
                          <m:r>
                            <m:rPr/>
                            <a:rPr lang="en-GB" i="1">
                              <a:latin typeface="Cambria Math"/>
                            </a:rPr>
                            <m:t>+</m:t>
                          </m:r>
                          <m:f>
                            <m:fPr>
                              <m:ctrlPr>
                                <a:rPr lang="en-GB" i="1">
                                  <a:latin typeface="Cambria Math"/>
                                  <a:ea typeface="Cambria Math"/>
                                  <a:cs typeface="Cambria Math"/>
                                </a:rPr>
                              </m:ctrlPr>
                            </m:fPr>
                            <m:num>
                              <m:sSub>
                                <m:sSubPr>
                                  <m:ctrlPr>
                                    <a:rPr lang="en-GB" i="1">
                                      <a:latin typeface="Cambria Math"/>
                                      <a:ea typeface="Cambria Math"/>
                                      <a:cs typeface="Cambria Math"/>
                                    </a:rPr>
                                  </m:ctrlPr>
                                </m:sSubPr>
                                <m:e>
                                  <m:r>
                                    <m:rPr/>
                                    <a:rPr lang="en-GB" i="1">
                                      <a:latin typeface="Cambria Math"/>
                                    </a:rPr>
                                    <m:t>𝑒</m:t>
                                  </m:r>
                                </m:e>
                                <m:sub>
                                  <m:r>
                                    <m:rPr/>
                                    <a:rPr lang="en-GB" i="1">
                                      <a:latin typeface="Cambria Math"/>
                                    </a:rPr>
                                    <m:t>1</m:t>
                                  </m:r>
                                </m:sub>
                              </m:sSub>
                            </m:num>
                            <m:den>
                              <m:sSub>
                                <m:sSubPr>
                                  <m:ctrlPr>
                                    <a:rPr lang="en-GB" i="1">
                                      <a:latin typeface="Cambria Math"/>
                                      <a:ea typeface="Cambria Math"/>
                                      <a:cs typeface="Cambria Math"/>
                                    </a:rPr>
                                  </m:ctrlPr>
                                </m:sSubPr>
                                <m:e>
                                  <m:r>
                                    <m:rPr/>
                                    <a:rPr lang="en-GB" i="1">
                                      <a:latin typeface="Cambria Math"/>
                                    </a:rPr>
                                    <m:t>𝜆</m:t>
                                  </m:r>
                                </m:e>
                                <m:sub>
                                  <m:r>
                                    <m:rPr/>
                                    <a:rPr lang="en-GB" i="1">
                                      <a:latin typeface="Cambria Math"/>
                                    </a:rPr>
                                    <m:t>1</m:t>
                                  </m:r>
                                </m:sub>
                              </m:sSub>
                            </m:den>
                          </m:f>
                          <m:r>
                            <m:rPr/>
                            <a:rPr lang="en-GB" i="1">
                              <a:latin typeface="Cambria Math"/>
                            </a:rPr>
                            <m:t>+</m:t>
                          </m:r>
                          <m:f>
                            <m:fPr>
                              <m:ctrlPr>
                                <a:rPr lang="en-GB" i="1">
                                  <a:latin typeface="Cambria Math"/>
                                  <a:ea typeface="Cambria Math"/>
                                  <a:cs typeface="Cambria Math"/>
                                </a:rPr>
                              </m:ctrlPr>
                            </m:fPr>
                            <m:num>
                              <m:sSub>
                                <m:sSubPr>
                                  <m:ctrlPr>
                                    <a:rPr lang="en-GB" i="1">
                                      <a:latin typeface="Cambria Math"/>
                                      <a:ea typeface="Cambria Math"/>
                                      <a:cs typeface="Cambria Math"/>
                                    </a:rPr>
                                  </m:ctrlPr>
                                </m:sSubPr>
                                <m:e>
                                  <m:r>
                                    <m:rPr/>
                                    <a:rPr lang="en-GB" i="1">
                                      <a:latin typeface="Cambria Math"/>
                                    </a:rPr>
                                    <m:t>𝑒</m:t>
                                  </m:r>
                                </m:e>
                                <m:sub>
                                  <m:r>
                                    <m:rPr/>
                                    <a:rPr lang="en-GB" i="1">
                                      <a:latin typeface="Cambria Math"/>
                                    </a:rPr>
                                    <m:t>2</m:t>
                                  </m:r>
                                </m:sub>
                              </m:sSub>
                            </m:num>
                            <m:den>
                              <m:sSub>
                                <m:sSubPr>
                                  <m:ctrlPr>
                                    <a:rPr lang="en-GB" i="1">
                                      <a:latin typeface="Cambria Math"/>
                                      <a:ea typeface="Cambria Math"/>
                                      <a:cs typeface="Cambria Math"/>
                                    </a:rPr>
                                  </m:ctrlPr>
                                </m:sSubPr>
                                <m:e>
                                  <m:r>
                                    <m:rPr/>
                                    <a:rPr lang="en-GB" i="1">
                                      <a:latin typeface="Cambria Math"/>
                                    </a:rPr>
                                    <m:t>𝜆</m:t>
                                  </m:r>
                                </m:e>
                                <m:sub>
                                  <m:r>
                                    <m:rPr/>
                                    <a:rPr lang="en-GB" i="1">
                                      <a:latin typeface="Cambria Math"/>
                                    </a:rPr>
                                    <m:t>2</m:t>
                                  </m:r>
                                </m:sub>
                              </m:sSub>
                            </m:den>
                          </m:f>
                          <m:r>
                            <m:rPr/>
                            <a:rPr lang="en-GB" i="1">
                              <a:latin typeface="Cambria Math"/>
                            </a:rPr>
                            <m:t>+</m:t>
                          </m:r>
                          <m:f>
                            <m:fPr>
                              <m:ctrlPr>
                                <a:rPr lang="en-GB" i="1">
                                  <a:latin typeface="Cambria Math"/>
                                  <a:ea typeface="Cambria Math"/>
                                  <a:cs typeface="Cambria Math"/>
                                </a:rPr>
                              </m:ctrlPr>
                            </m:fPr>
                            <m:num>
                              <m:sSub>
                                <m:sSubPr>
                                  <m:ctrlPr>
                                    <a:rPr lang="en-GB" i="1">
                                      <a:latin typeface="Cambria Math"/>
                                      <a:ea typeface="Cambria Math"/>
                                      <a:cs typeface="Cambria Math"/>
                                    </a:rPr>
                                  </m:ctrlPr>
                                </m:sSubPr>
                                <m:e>
                                  <m:r>
                                    <m:rPr/>
                                    <a:rPr lang="en-GB" i="1">
                                      <a:latin typeface="Cambria Math"/>
                                    </a:rPr>
                                    <m:t>𝑒</m:t>
                                  </m:r>
                                </m:e>
                                <m:sub>
                                  <m:r>
                                    <m:rPr/>
                                    <a:rPr lang="en-GB" i="1">
                                      <a:latin typeface="Cambria Math"/>
                                    </a:rPr>
                                    <m:t>3</m:t>
                                  </m:r>
                                </m:sub>
                              </m:sSub>
                            </m:num>
                            <m:den>
                              <m:sSub>
                                <m:sSubPr>
                                  <m:ctrlPr>
                                    <a:rPr lang="en-GB" i="1">
                                      <a:latin typeface="Cambria Math"/>
                                      <a:ea typeface="Cambria Math"/>
                                      <a:cs typeface="Cambria Math"/>
                                    </a:rPr>
                                  </m:ctrlPr>
                                </m:sSubPr>
                                <m:e>
                                  <m:r>
                                    <m:rPr/>
                                    <a:rPr lang="en-GB" i="1">
                                      <a:latin typeface="Cambria Math"/>
                                    </a:rPr>
                                    <m:t>𝜆</m:t>
                                  </m:r>
                                </m:e>
                                <m:sub>
                                  <m:r>
                                    <m:rPr/>
                                    <a:rPr lang="en-GB" i="1">
                                      <a:latin typeface="Cambria Math"/>
                                    </a:rPr>
                                    <m:t>3</m:t>
                                  </m:r>
                                </m:sub>
                              </m:sSub>
                            </m:den>
                          </m:f>
                          <m:r>
                            <m:rPr/>
                            <a:rPr lang="en-GB" i="1">
                              <a:latin typeface="Cambria Math"/>
                            </a:rPr>
                            <m:t>+</m:t>
                          </m:r>
                          <m:f>
                            <m:fPr>
                              <m:ctrlPr>
                                <a:rPr lang="en-GB" i="1">
                                  <a:latin typeface="Cambria Math"/>
                                  <a:ea typeface="Cambria Math"/>
                                  <a:cs typeface="Cambria Math"/>
                                </a:rPr>
                              </m:ctrlPr>
                            </m:fPr>
                            <m:num>
                              <m:r>
                                <m:rPr/>
                                <a:rPr lang="en-GB" i="1">
                                  <a:latin typeface="Cambria Math"/>
                                </a:rPr>
                                <m:t>1</m:t>
                              </m:r>
                            </m:num>
                            <m:den>
                              <m:sSub>
                                <m:sSubPr>
                                  <m:ctrlPr>
                                    <a:rPr lang="en-GB" i="1">
                                      <a:latin typeface="Cambria Math"/>
                                      <a:ea typeface="Cambria Math"/>
                                      <a:cs typeface="Cambria Math"/>
                                    </a:rPr>
                                  </m:ctrlPr>
                                </m:sSubPr>
                                <m:e>
                                  <m:r>
                                    <m:rPr/>
                                    <a:rPr lang="en-GB" i="1">
                                      <a:latin typeface="Cambria Math"/>
                                    </a:rPr>
                                    <m:t>h</m:t>
                                  </m:r>
                                </m:e>
                                <m:sub>
                                  <m:r>
                                    <m:rPr/>
                                    <a:rPr lang="en-GB" i="1">
                                      <a:latin typeface="Cambria Math"/>
                                    </a:rPr>
                                    <m:t>𝑖</m:t>
                                  </m:r>
                                </m:sub>
                              </m:sSub>
                            </m:den>
                          </m:f>
                        </m:den>
                      </m:f>
                    </m:oMath>
                  </m:oMathPara>
                </a14:m>
              </mc:Choice>
              <mc:Fallback/>
            </mc:AlternateContent>
            <a:endParaRPr lang="en-GB"/>
          </a:p>
        </p:txBody>
      </p:sp>
      <p:cxnSp>
        <p:nvCxnSpPr>
          <p:cNvPr id="844682732" name="Connecteur droit avec flèche 37"/>
          <p:cNvCxnSpPr/>
          <p:nvPr/>
        </p:nvCxnSpPr>
        <p:spPr bwMode="auto">
          <a:xfrm>
            <a:off x="2896568" y="3501008"/>
            <a:ext cx="6172018" cy="0"/>
          </a:xfrm>
          <a:prstGeom prst="straightConnector1">
            <a:avLst/>
          </a:prstGeom>
          <a:ln>
            <a:solidFill>
              <a:srgbClr val="F79646"/>
            </a:solidFill>
            <a:tailEnd type="arrow"/>
          </a:ln>
          <a:effectLst/>
        </p:spPr>
        <p:style>
          <a:lnRef idx="2">
            <a:schemeClr val="accent2"/>
          </a:lnRef>
          <a:fillRef idx="0">
            <a:schemeClr val="accent2"/>
          </a:fillRef>
          <a:effectRef idx="1">
            <a:schemeClr val="accent2"/>
          </a:effectRef>
          <a:fontRef idx="minor">
            <a:schemeClr val="tx1"/>
          </a:fontRef>
        </p:style>
      </p:cxnSp>
      <p:sp>
        <p:nvSpPr>
          <p:cNvPr id="1012018966" name="ZoneTexte 39"/>
          <p:cNvSpPr txBox="1"/>
          <p:nvPr/>
        </p:nvSpPr>
        <p:spPr bwMode="auto">
          <a:xfrm>
            <a:off x="3347929" y="3131676"/>
            <a:ext cx="399597" cy="369332"/>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en-GB" i="1">
                          <a:solidFill>
                            <a:srgbClr val="F79646"/>
                          </a:solidFill>
                          <a:latin typeface="Cambria Math"/>
                        </a:rPr>
                        <m:t>𝜑</m:t>
                      </m:r>
                    </m:oMath>
                  </m:oMathPara>
                </a14:m>
              </mc:Choice>
              <mc:Fallback/>
            </mc:AlternateContent>
            <a:endParaRPr lang="en-GB">
              <a:solidFill>
                <a:srgbClr val="F79646"/>
              </a:solidFill>
            </a:endParaRPr>
          </a:p>
        </p:txBody>
      </p:sp>
      <p:sp>
        <p:nvSpPr>
          <p:cNvPr id="2087850911" name="ZoneTexte 40"/>
          <p:cNvSpPr txBox="1"/>
          <p:nvPr/>
        </p:nvSpPr>
        <p:spPr bwMode="auto">
          <a:xfrm>
            <a:off x="4124419" y="5275236"/>
            <a:ext cx="3327065" cy="65960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en-GB" i="1">
                              <a:latin typeface="Cambria Math"/>
                              <a:ea typeface="Cambria Math"/>
                              <a:cs typeface="Cambria Math"/>
                            </a:rPr>
                          </m:ctrlPr>
                        </m:sSubPr>
                        <m:e>
                          <m:r>
                            <m:rPr/>
                            <a:rPr lang="en-GB" i="1">
                              <a:latin typeface="Cambria Math"/>
                            </a:rPr>
                            <m:t>𝑅</m:t>
                          </m:r>
                        </m:e>
                        <m:sub>
                          <m:r>
                            <m:rPr/>
                            <a:rPr lang="en-GB" i="1">
                              <a:latin typeface="Cambria Math"/>
                            </a:rPr>
                            <m:t>𝑡𝑜𝑡𝑎𝑙</m:t>
                          </m:r>
                        </m:sub>
                      </m:sSub>
                      <m:r>
                        <m:rPr/>
                        <a:rPr lang="en-GB" i="1">
                          <a:latin typeface="Cambria Math"/>
                        </a:rPr>
                        <m:t>=</m:t>
                      </m:r>
                      <m:f>
                        <m:fPr>
                          <m:ctrlPr>
                            <a:rPr lang="en-GB" i="1">
                              <a:latin typeface="Cambria Math"/>
                              <a:ea typeface="Cambria Math"/>
                              <a:cs typeface="Cambria Math"/>
                            </a:rPr>
                          </m:ctrlPr>
                        </m:fPr>
                        <m:num>
                          <m:r>
                            <m:rPr/>
                            <a:rPr lang="en-GB" i="1">
                              <a:latin typeface="Cambria Math"/>
                            </a:rPr>
                            <m:t>1</m:t>
                          </m:r>
                        </m:num>
                        <m:den>
                          <m:sSub>
                            <m:sSubPr>
                              <m:ctrlPr>
                                <a:rPr lang="en-GB" i="1">
                                  <a:latin typeface="Cambria Math"/>
                                  <a:ea typeface="Cambria Math"/>
                                  <a:cs typeface="Cambria Math"/>
                                </a:rPr>
                              </m:ctrlPr>
                            </m:sSubPr>
                            <m:e>
                              <m:r>
                                <m:rPr/>
                                <a:rPr lang="en-GB" i="1">
                                  <a:latin typeface="Cambria Math"/>
                                </a:rPr>
                                <m:t>h</m:t>
                              </m:r>
                            </m:e>
                            <m:sub>
                              <m:r>
                                <m:rPr/>
                                <a:rPr lang="en-GB" i="1">
                                  <a:latin typeface="Cambria Math"/>
                                </a:rPr>
                                <m:t>𝑒</m:t>
                              </m:r>
                            </m:sub>
                          </m:sSub>
                        </m:den>
                      </m:f>
                      <m:r>
                        <m:rPr/>
                        <a:rPr lang="en-GB" i="1">
                          <a:latin typeface="Cambria Math"/>
                        </a:rPr>
                        <m:t>+</m:t>
                      </m:r>
                      <m:f>
                        <m:fPr>
                          <m:ctrlPr>
                            <a:rPr lang="en-GB" i="1">
                              <a:latin typeface="Cambria Math"/>
                              <a:ea typeface="Cambria Math"/>
                              <a:cs typeface="Cambria Math"/>
                            </a:rPr>
                          </m:ctrlPr>
                        </m:fPr>
                        <m:num>
                          <m:sSub>
                            <m:sSubPr>
                              <m:ctrlPr>
                                <a:rPr lang="en-GB" i="1">
                                  <a:latin typeface="Cambria Math"/>
                                  <a:ea typeface="Cambria Math"/>
                                  <a:cs typeface="Cambria Math"/>
                                </a:rPr>
                              </m:ctrlPr>
                            </m:sSubPr>
                            <m:e>
                              <m:r>
                                <m:rPr/>
                                <a:rPr lang="en-GB" i="1">
                                  <a:latin typeface="Cambria Math"/>
                                </a:rPr>
                                <m:t>𝑒</m:t>
                              </m:r>
                            </m:e>
                            <m:sub>
                              <m:r>
                                <m:rPr/>
                                <a:rPr lang="en-GB" i="1">
                                  <a:latin typeface="Cambria Math"/>
                                </a:rPr>
                                <m:t>1</m:t>
                              </m:r>
                            </m:sub>
                          </m:sSub>
                        </m:num>
                        <m:den>
                          <m:sSub>
                            <m:sSubPr>
                              <m:ctrlPr>
                                <a:rPr lang="en-GB" i="1">
                                  <a:latin typeface="Cambria Math"/>
                                  <a:ea typeface="Cambria Math"/>
                                  <a:cs typeface="Cambria Math"/>
                                </a:rPr>
                              </m:ctrlPr>
                            </m:sSubPr>
                            <m:e>
                              <m:r>
                                <m:rPr/>
                                <a:rPr lang="en-GB" i="1">
                                  <a:latin typeface="Cambria Math"/>
                                </a:rPr>
                                <m:t>𝜆</m:t>
                              </m:r>
                            </m:e>
                            <m:sub>
                              <m:r>
                                <m:rPr/>
                                <a:rPr lang="en-GB" i="1">
                                  <a:latin typeface="Cambria Math"/>
                                </a:rPr>
                                <m:t>1</m:t>
                              </m:r>
                            </m:sub>
                          </m:sSub>
                        </m:den>
                      </m:f>
                      <m:r>
                        <m:rPr/>
                        <a:rPr lang="en-GB" i="1">
                          <a:latin typeface="Cambria Math"/>
                        </a:rPr>
                        <m:t>+</m:t>
                      </m:r>
                      <m:f>
                        <m:fPr>
                          <m:ctrlPr>
                            <a:rPr lang="en-GB" i="1">
                              <a:latin typeface="Cambria Math"/>
                              <a:ea typeface="Cambria Math"/>
                              <a:cs typeface="Cambria Math"/>
                            </a:rPr>
                          </m:ctrlPr>
                        </m:fPr>
                        <m:num>
                          <m:sSub>
                            <m:sSubPr>
                              <m:ctrlPr>
                                <a:rPr lang="en-GB" i="1">
                                  <a:latin typeface="Cambria Math"/>
                                  <a:ea typeface="Cambria Math"/>
                                  <a:cs typeface="Cambria Math"/>
                                </a:rPr>
                              </m:ctrlPr>
                            </m:sSubPr>
                            <m:e>
                              <m:r>
                                <m:rPr/>
                                <a:rPr lang="en-GB" i="1">
                                  <a:latin typeface="Cambria Math"/>
                                </a:rPr>
                                <m:t>𝑒</m:t>
                              </m:r>
                            </m:e>
                            <m:sub>
                              <m:r>
                                <m:rPr/>
                                <a:rPr lang="en-GB" i="1">
                                  <a:latin typeface="Cambria Math"/>
                                </a:rPr>
                                <m:t>2</m:t>
                              </m:r>
                            </m:sub>
                          </m:sSub>
                        </m:num>
                        <m:den>
                          <m:sSub>
                            <m:sSubPr>
                              <m:ctrlPr>
                                <a:rPr lang="en-GB" i="1">
                                  <a:latin typeface="Cambria Math"/>
                                  <a:ea typeface="Cambria Math"/>
                                  <a:cs typeface="Cambria Math"/>
                                </a:rPr>
                              </m:ctrlPr>
                            </m:sSubPr>
                            <m:e>
                              <m:r>
                                <m:rPr/>
                                <a:rPr lang="en-GB" i="1">
                                  <a:latin typeface="Cambria Math"/>
                                </a:rPr>
                                <m:t>𝜆</m:t>
                              </m:r>
                            </m:e>
                            <m:sub>
                              <m:r>
                                <m:rPr/>
                                <a:rPr lang="en-GB" i="1">
                                  <a:latin typeface="Cambria Math"/>
                                </a:rPr>
                                <m:t>2</m:t>
                              </m:r>
                            </m:sub>
                          </m:sSub>
                        </m:den>
                      </m:f>
                      <m:r>
                        <m:rPr/>
                        <a:rPr lang="en-GB" i="1">
                          <a:latin typeface="Cambria Math"/>
                        </a:rPr>
                        <m:t>+</m:t>
                      </m:r>
                      <m:f>
                        <m:fPr>
                          <m:ctrlPr>
                            <a:rPr lang="en-GB" i="1">
                              <a:latin typeface="Cambria Math"/>
                              <a:ea typeface="Cambria Math"/>
                              <a:cs typeface="Cambria Math"/>
                            </a:rPr>
                          </m:ctrlPr>
                        </m:fPr>
                        <m:num>
                          <m:sSub>
                            <m:sSubPr>
                              <m:ctrlPr>
                                <a:rPr lang="en-GB" i="1">
                                  <a:latin typeface="Cambria Math"/>
                                  <a:ea typeface="Cambria Math"/>
                                  <a:cs typeface="Cambria Math"/>
                                </a:rPr>
                              </m:ctrlPr>
                            </m:sSubPr>
                            <m:e>
                              <m:r>
                                <m:rPr/>
                                <a:rPr lang="en-GB" i="1">
                                  <a:latin typeface="Cambria Math"/>
                                </a:rPr>
                                <m:t>𝑒</m:t>
                              </m:r>
                            </m:e>
                            <m:sub>
                              <m:r>
                                <m:rPr/>
                                <a:rPr lang="en-GB" i="1">
                                  <a:latin typeface="Cambria Math"/>
                                </a:rPr>
                                <m:t>3</m:t>
                              </m:r>
                            </m:sub>
                          </m:sSub>
                        </m:num>
                        <m:den>
                          <m:sSub>
                            <m:sSubPr>
                              <m:ctrlPr>
                                <a:rPr lang="en-GB" i="1">
                                  <a:latin typeface="Cambria Math"/>
                                  <a:ea typeface="Cambria Math"/>
                                  <a:cs typeface="Cambria Math"/>
                                </a:rPr>
                              </m:ctrlPr>
                            </m:sSubPr>
                            <m:e>
                              <m:r>
                                <m:rPr/>
                                <a:rPr lang="en-GB" i="1">
                                  <a:latin typeface="Cambria Math"/>
                                </a:rPr>
                                <m:t>𝜆</m:t>
                              </m:r>
                            </m:e>
                            <m:sub>
                              <m:r>
                                <m:rPr/>
                                <a:rPr lang="en-GB" i="1">
                                  <a:latin typeface="Cambria Math"/>
                                </a:rPr>
                                <m:t>3</m:t>
                              </m:r>
                            </m:sub>
                          </m:sSub>
                        </m:den>
                      </m:f>
                      <m:r>
                        <m:rPr/>
                        <a:rPr lang="en-GB" i="1">
                          <a:latin typeface="Cambria Math"/>
                        </a:rPr>
                        <m:t>+</m:t>
                      </m:r>
                      <m:f>
                        <m:fPr>
                          <m:ctrlPr>
                            <a:rPr lang="en-GB" i="1">
                              <a:latin typeface="Cambria Math"/>
                              <a:ea typeface="Cambria Math"/>
                              <a:cs typeface="Cambria Math"/>
                            </a:rPr>
                          </m:ctrlPr>
                        </m:fPr>
                        <m:num>
                          <m:r>
                            <m:rPr/>
                            <a:rPr lang="en-GB" i="1">
                              <a:latin typeface="Cambria Math"/>
                            </a:rPr>
                            <m:t>1</m:t>
                          </m:r>
                        </m:num>
                        <m:den>
                          <m:sSub>
                            <m:sSubPr>
                              <m:ctrlPr>
                                <a:rPr lang="en-GB" i="1">
                                  <a:latin typeface="Cambria Math"/>
                                  <a:ea typeface="Cambria Math"/>
                                  <a:cs typeface="Cambria Math"/>
                                </a:rPr>
                              </m:ctrlPr>
                            </m:sSubPr>
                            <m:e>
                              <m:r>
                                <m:rPr/>
                                <a:rPr lang="en-GB" i="1">
                                  <a:latin typeface="Cambria Math"/>
                                </a:rPr>
                                <m:t>h</m:t>
                              </m:r>
                            </m:e>
                            <m:sub>
                              <m:r>
                                <m:rPr/>
                                <a:rPr lang="en-GB" i="1">
                                  <a:latin typeface="Cambria Math"/>
                                </a:rPr>
                                <m:t>𝑖</m:t>
                              </m:r>
                            </m:sub>
                          </m:sSub>
                        </m:den>
                      </m:f>
                    </m:oMath>
                  </m:oMathPara>
                </a14:m>
              </mc:Choice>
              <mc:Fallback/>
            </mc:AlternateContent>
            <a:endParaRPr lang="en-GB"/>
          </a:p>
        </p:txBody>
      </p:sp>
      <p:sp>
        <p:nvSpPr>
          <p:cNvPr id="1197576185" name="ZoneTexte 36"/>
          <p:cNvSpPr txBox="1"/>
          <p:nvPr/>
        </p:nvSpPr>
        <p:spPr bwMode="auto">
          <a:xfrm>
            <a:off x="479376" y="1294380"/>
            <a:ext cx="3442033" cy="369332"/>
          </a:xfrm>
          <a:prstGeom prst="rect">
            <a:avLst/>
          </a:prstGeom>
          <a:noFill/>
        </p:spPr>
        <p:txBody>
          <a:bodyPr wrap="none" rtlCol="0">
            <a:spAutoFit/>
          </a:bodyPr>
          <a:lstStyle/>
          <a:p>
            <a:pPr>
              <a:defRPr/>
            </a:pPr>
            <a:r>
              <a:rPr lang="en-GB">
                <a:latin typeface="Arial"/>
                <a:cs typeface="Arial"/>
              </a:rPr>
              <a:t>Total heat transmission in a wall</a:t>
            </a:r>
            <a:endParaRPr lang="en-GB">
              <a:latin typeface="Arial"/>
              <a:cs typeface="Arial"/>
            </a:endParaRPr>
          </a:p>
        </p:txBody>
      </p:sp>
      <p:sp>
        <p:nvSpPr>
          <p:cNvPr id="531097012" name="ZoneTexte 38"/>
          <p:cNvSpPr txBox="1"/>
          <p:nvPr/>
        </p:nvSpPr>
        <p:spPr bwMode="auto">
          <a:xfrm>
            <a:off x="119336" y="284303"/>
            <a:ext cx="3390672" cy="584775"/>
          </a:xfrm>
          <a:prstGeom prst="rect">
            <a:avLst/>
          </a:prstGeom>
          <a:noFill/>
        </p:spPr>
        <p:txBody>
          <a:bodyPr wrap="none" rtlCol="0">
            <a:spAutoFit/>
          </a:bodyPr>
          <a:lstStyle/>
          <a:p>
            <a:pPr>
              <a:defRPr/>
            </a:pPr>
            <a:r>
              <a:rPr lang="fr-FR" sz="1600">
                <a:solidFill>
                  <a:schemeClr val="tx1">
                    <a:lumMod val="50000"/>
                    <a:lumOff val="50000"/>
                  </a:schemeClr>
                </a:solidFill>
                <a:latin typeface="Arial"/>
                <a:cs typeface="Arial"/>
              </a:rPr>
              <a:t>Building </a:t>
            </a:r>
            <a:r>
              <a:rPr lang="fr-FR" sz="1600">
                <a:solidFill>
                  <a:schemeClr val="tx1">
                    <a:lumMod val="50000"/>
                    <a:lumOff val="50000"/>
                  </a:schemeClr>
                </a:solidFill>
                <a:latin typeface="Arial"/>
                <a:cs typeface="Arial"/>
              </a:rPr>
              <a:t>energy</a:t>
            </a:r>
            <a:r>
              <a:rPr lang="fr-FR" sz="1600">
                <a:solidFill>
                  <a:schemeClr val="tx1">
                    <a:lumMod val="50000"/>
                    <a:lumOff val="50000"/>
                  </a:schemeClr>
                </a:solidFill>
                <a:latin typeface="Arial"/>
                <a:cs typeface="Arial"/>
              </a:rPr>
              <a:t> performance</a:t>
            </a:r>
            <a:endParaRPr/>
          </a:p>
          <a:p>
            <a:pPr>
              <a:defRPr/>
            </a:pPr>
            <a:r>
              <a:rPr lang="fr-FR" sz="1600">
                <a:solidFill>
                  <a:schemeClr val="tx1">
                    <a:lumMod val="50000"/>
                    <a:lumOff val="50000"/>
                  </a:schemeClr>
                </a:solidFill>
                <a:latin typeface="Arial"/>
                <a:cs typeface="Arial"/>
              </a:rPr>
              <a:t>Lecture 1: </a:t>
            </a:r>
            <a:r>
              <a:rPr lang="fr-FR" sz="1600">
                <a:solidFill>
                  <a:schemeClr val="tx1">
                    <a:lumMod val="50000"/>
                    <a:lumOff val="50000"/>
                  </a:schemeClr>
                </a:solidFill>
                <a:latin typeface="Arial"/>
                <a:cs typeface="Arial"/>
              </a:rPr>
              <a:t>heat</a:t>
            </a:r>
            <a:r>
              <a:rPr lang="fr-FR" sz="1600">
                <a:solidFill>
                  <a:schemeClr val="tx1">
                    <a:lumMod val="50000"/>
                    <a:lumOff val="50000"/>
                  </a:schemeClr>
                </a:solidFill>
                <a:latin typeface="Arial"/>
                <a:cs typeface="Arial"/>
              </a:rPr>
              <a:t> </a:t>
            </a:r>
            <a:r>
              <a:rPr lang="fr-FR" sz="1600">
                <a:solidFill>
                  <a:schemeClr val="tx1">
                    <a:lumMod val="50000"/>
                    <a:lumOff val="50000"/>
                  </a:schemeClr>
                </a:solidFill>
                <a:latin typeface="Arial"/>
                <a:cs typeface="Arial"/>
              </a:rPr>
              <a:t>transfer</a:t>
            </a:r>
            <a:r>
              <a:rPr lang="fr-FR" sz="1600">
                <a:solidFill>
                  <a:schemeClr val="tx1">
                    <a:lumMod val="50000"/>
                    <a:lumOff val="50000"/>
                  </a:schemeClr>
                </a:solidFill>
                <a:latin typeface="Arial"/>
                <a:cs typeface="Arial"/>
              </a:rPr>
              <a:t> in buildings</a:t>
            </a:r>
            <a:endParaRPr lang="fr-FR" sz="1600">
              <a:solidFill>
                <a:schemeClr val="tx1">
                  <a:lumMod val="50000"/>
                  <a:lumOff val="50000"/>
                </a:schemeClr>
              </a:solidFill>
              <a:latin typeface="Arial"/>
              <a:cs typeface="Arial"/>
            </a:endParaRPr>
          </a:p>
        </p:txBody>
      </p:sp>
      <p:sp>
        <p:nvSpPr>
          <p:cNvPr id="2028683230" name="ZoneTexte 41"/>
          <p:cNvSpPr txBox="1"/>
          <p:nvPr/>
        </p:nvSpPr>
        <p:spPr bwMode="auto">
          <a:xfrm>
            <a:off x="4338771" y="1618223"/>
            <a:ext cx="1006686" cy="612027"/>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FF0000"/>
                              </a:solidFill>
                              <a:latin typeface="Cambria Math"/>
                              <a:ea typeface="Cambria Math"/>
                              <a:cs typeface="Cambria Math"/>
                            </a:rPr>
                          </m:ctrlPr>
                        </m:sSubPr>
                        <m:e>
                          <m:r>
                            <m:rPr/>
                            <a:rPr lang="fr-FR" i="1">
                              <a:solidFill>
                                <a:srgbClr val="FF0000"/>
                              </a:solidFill>
                              <a:latin typeface="Cambria Math"/>
                            </a:rPr>
                            <m:t>𝑅</m:t>
                          </m:r>
                        </m:e>
                        <m:sub>
                          <m:r>
                            <m:rPr/>
                            <a:rPr lang="fr-FR" b="0" i="1">
                              <a:solidFill>
                                <a:srgbClr val="FF0000"/>
                              </a:solidFill>
                              <a:latin typeface="Cambria Math"/>
                            </a:rPr>
                            <m:t>1</m:t>
                          </m:r>
                        </m:sub>
                      </m:sSub>
                      <m:r>
                        <m:rPr/>
                        <a:rPr lang="fr-FR" b="0" i="1">
                          <a:solidFill>
                            <a:srgbClr val="FF0000"/>
                          </a:solidFill>
                          <a:latin typeface="Cambria Math"/>
                        </a:rPr>
                        <m:t>=</m:t>
                      </m:r>
                      <m:f>
                        <m:fPr>
                          <m:ctrlPr>
                            <a:rPr lang="fr-FR" b="0" i="1">
                              <a:solidFill>
                                <a:srgbClr val="FF0000"/>
                              </a:solidFill>
                              <a:latin typeface="Cambria Math"/>
                              <a:ea typeface="Cambria Math"/>
                              <a:cs typeface="Cambria Math"/>
                            </a:rPr>
                          </m:ctrlPr>
                        </m:fPr>
                        <m:num>
                          <m:sSub>
                            <m:sSubPr>
                              <m:ctrlPr>
                                <a:rPr lang="fr-FR" b="0" i="1">
                                  <a:solidFill>
                                    <a:srgbClr val="FF0000"/>
                                  </a:solidFill>
                                  <a:latin typeface="Cambria Math"/>
                                  <a:ea typeface="Cambria Math"/>
                                  <a:cs typeface="Cambria Math"/>
                                </a:rPr>
                              </m:ctrlPr>
                            </m:sSubPr>
                            <m:e>
                              <m:r>
                                <m:rPr/>
                                <a:rPr lang="fr-FR" b="0" i="1">
                                  <a:solidFill>
                                    <a:srgbClr val="FF0000"/>
                                  </a:solidFill>
                                  <a:latin typeface="Cambria Math"/>
                                </a:rPr>
                                <m:t>𝑒</m:t>
                              </m:r>
                            </m:e>
                            <m:sub>
                              <m:r>
                                <m:rPr/>
                                <a:rPr lang="fr-FR" b="0" i="1">
                                  <a:solidFill>
                                    <a:srgbClr val="FF0000"/>
                                  </a:solidFill>
                                  <a:latin typeface="Cambria Math"/>
                                </a:rPr>
                                <m:t>1</m:t>
                              </m:r>
                            </m:sub>
                          </m:sSub>
                        </m:num>
                        <m:den>
                          <m:sSub>
                            <m:sSubPr>
                              <m:ctrlPr>
                                <a:rPr lang="fr-FR" b="0" i="1">
                                  <a:solidFill>
                                    <a:srgbClr val="FF0000"/>
                                  </a:solidFill>
                                  <a:latin typeface="Cambria Math"/>
                                  <a:ea typeface="Cambria Math"/>
                                  <a:cs typeface="Cambria Math"/>
                                </a:rPr>
                              </m:ctrlPr>
                            </m:sSubPr>
                            <m:e>
                              <m:r>
                                <m:rPr/>
                                <a:rPr lang="fr-FR" b="0" i="1">
                                  <a:solidFill>
                                    <a:srgbClr val="FF0000"/>
                                  </a:solidFill>
                                  <a:latin typeface="Cambria Math"/>
                                </a:rPr>
                                <m:t>𝜆</m:t>
                              </m:r>
                            </m:e>
                            <m:sub>
                              <m:r>
                                <m:rPr/>
                                <a:rPr lang="fr-FR" b="0" i="1">
                                  <a:solidFill>
                                    <a:srgbClr val="FF0000"/>
                                  </a:solidFill>
                                  <a:latin typeface="Cambria Math"/>
                                </a:rPr>
                                <m:t>1</m:t>
                              </m:r>
                            </m:sub>
                          </m:sSub>
                        </m:den>
                      </m:f>
                    </m:oMath>
                  </m:oMathPara>
                </a14:m>
              </mc:Choice>
              <mc:Fallback/>
            </mc:AlternateContent>
            <a:endParaRPr lang="en-GB">
              <a:solidFill>
                <a:srgbClr val="FF0000"/>
              </a:solidFill>
            </a:endParaRPr>
          </a:p>
        </p:txBody>
      </p:sp>
      <p:sp>
        <p:nvSpPr>
          <p:cNvPr id="152657574" name="ZoneTexte 42"/>
          <p:cNvSpPr txBox="1"/>
          <p:nvPr/>
        </p:nvSpPr>
        <p:spPr bwMode="auto">
          <a:xfrm>
            <a:off x="5889329" y="1618223"/>
            <a:ext cx="1017330" cy="612027"/>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FF0000"/>
                              </a:solidFill>
                              <a:latin typeface="Cambria Math"/>
                              <a:ea typeface="Cambria Math"/>
                              <a:cs typeface="Cambria Math"/>
                            </a:rPr>
                          </m:ctrlPr>
                        </m:sSubPr>
                        <m:e>
                          <m:r>
                            <m:rPr/>
                            <a:rPr lang="fr-FR" i="1">
                              <a:solidFill>
                                <a:srgbClr val="FF0000"/>
                              </a:solidFill>
                              <a:latin typeface="Cambria Math"/>
                            </a:rPr>
                            <m:t>𝑅</m:t>
                          </m:r>
                        </m:e>
                        <m:sub>
                          <m:r>
                            <m:rPr/>
                            <a:rPr lang="fr-FR" b="0" i="1">
                              <a:solidFill>
                                <a:srgbClr val="FF0000"/>
                              </a:solidFill>
                              <a:latin typeface="Cambria Math"/>
                            </a:rPr>
                            <m:t>2</m:t>
                          </m:r>
                        </m:sub>
                      </m:sSub>
                      <m:r>
                        <m:rPr/>
                        <a:rPr lang="fr-FR" b="0" i="1">
                          <a:solidFill>
                            <a:srgbClr val="FF0000"/>
                          </a:solidFill>
                          <a:latin typeface="Cambria Math"/>
                        </a:rPr>
                        <m:t>=</m:t>
                      </m:r>
                      <m:f>
                        <m:fPr>
                          <m:ctrlPr>
                            <a:rPr lang="fr-FR" b="0" i="1">
                              <a:solidFill>
                                <a:srgbClr val="FF0000"/>
                              </a:solidFill>
                              <a:latin typeface="Cambria Math"/>
                              <a:ea typeface="Cambria Math"/>
                              <a:cs typeface="Cambria Math"/>
                            </a:rPr>
                          </m:ctrlPr>
                        </m:fPr>
                        <m:num>
                          <m:sSub>
                            <m:sSubPr>
                              <m:ctrlPr>
                                <a:rPr lang="fr-FR" b="0" i="1">
                                  <a:solidFill>
                                    <a:srgbClr val="FF0000"/>
                                  </a:solidFill>
                                  <a:latin typeface="Cambria Math"/>
                                  <a:ea typeface="Cambria Math"/>
                                  <a:cs typeface="Cambria Math"/>
                                </a:rPr>
                              </m:ctrlPr>
                            </m:sSubPr>
                            <m:e>
                              <m:r>
                                <m:rPr/>
                                <a:rPr lang="fr-FR" b="0" i="1">
                                  <a:solidFill>
                                    <a:srgbClr val="FF0000"/>
                                  </a:solidFill>
                                  <a:latin typeface="Cambria Math"/>
                                </a:rPr>
                                <m:t>𝑒</m:t>
                              </m:r>
                            </m:e>
                            <m:sub>
                              <m:r>
                                <m:rPr/>
                                <a:rPr lang="fr-FR" b="0" i="1">
                                  <a:solidFill>
                                    <a:srgbClr val="FF0000"/>
                                  </a:solidFill>
                                  <a:latin typeface="Cambria Math"/>
                                </a:rPr>
                                <m:t>2</m:t>
                              </m:r>
                            </m:sub>
                          </m:sSub>
                        </m:num>
                        <m:den>
                          <m:sSub>
                            <m:sSubPr>
                              <m:ctrlPr>
                                <a:rPr lang="fr-FR" b="0" i="1">
                                  <a:solidFill>
                                    <a:srgbClr val="FF0000"/>
                                  </a:solidFill>
                                  <a:latin typeface="Cambria Math"/>
                                  <a:ea typeface="Cambria Math"/>
                                  <a:cs typeface="Cambria Math"/>
                                </a:rPr>
                              </m:ctrlPr>
                            </m:sSubPr>
                            <m:e>
                              <m:r>
                                <m:rPr/>
                                <a:rPr lang="fr-FR" b="0" i="1">
                                  <a:solidFill>
                                    <a:srgbClr val="FF0000"/>
                                  </a:solidFill>
                                  <a:latin typeface="Cambria Math"/>
                                </a:rPr>
                                <m:t>𝜆</m:t>
                              </m:r>
                            </m:e>
                            <m:sub>
                              <m:r>
                                <m:rPr/>
                                <a:rPr lang="fr-FR" b="0" i="1">
                                  <a:solidFill>
                                    <a:srgbClr val="FF0000"/>
                                  </a:solidFill>
                                  <a:latin typeface="Cambria Math"/>
                                </a:rPr>
                                <m:t>2</m:t>
                              </m:r>
                            </m:sub>
                          </m:sSub>
                        </m:den>
                      </m:f>
                    </m:oMath>
                  </m:oMathPara>
                </a14:m>
              </mc:Choice>
              <mc:Fallback/>
            </mc:AlternateContent>
            <a:endParaRPr lang="en-GB">
              <a:solidFill>
                <a:srgbClr val="FF0000"/>
              </a:solidFill>
            </a:endParaRPr>
          </a:p>
        </p:txBody>
      </p:sp>
      <p:sp>
        <p:nvSpPr>
          <p:cNvPr id="833282586" name="ZoneTexte 43"/>
          <p:cNvSpPr txBox="1"/>
          <p:nvPr/>
        </p:nvSpPr>
        <p:spPr bwMode="auto">
          <a:xfrm>
            <a:off x="7196113" y="1618223"/>
            <a:ext cx="1017330" cy="612027"/>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FF0000"/>
                              </a:solidFill>
                              <a:latin typeface="Cambria Math"/>
                              <a:ea typeface="Cambria Math"/>
                              <a:cs typeface="Cambria Math"/>
                            </a:rPr>
                          </m:ctrlPr>
                        </m:sSubPr>
                        <m:e>
                          <m:r>
                            <m:rPr/>
                            <a:rPr lang="fr-FR" i="1">
                              <a:solidFill>
                                <a:srgbClr val="FF0000"/>
                              </a:solidFill>
                              <a:latin typeface="Cambria Math"/>
                            </a:rPr>
                            <m:t>𝑅</m:t>
                          </m:r>
                        </m:e>
                        <m:sub>
                          <m:r>
                            <m:rPr/>
                            <a:rPr lang="fr-FR" b="0" i="1">
                              <a:solidFill>
                                <a:srgbClr val="FF0000"/>
                              </a:solidFill>
                              <a:latin typeface="Cambria Math"/>
                            </a:rPr>
                            <m:t>3</m:t>
                          </m:r>
                        </m:sub>
                      </m:sSub>
                      <m:r>
                        <m:rPr/>
                        <a:rPr lang="fr-FR" b="0" i="1">
                          <a:solidFill>
                            <a:srgbClr val="FF0000"/>
                          </a:solidFill>
                          <a:latin typeface="Cambria Math"/>
                        </a:rPr>
                        <m:t>=</m:t>
                      </m:r>
                      <m:f>
                        <m:fPr>
                          <m:ctrlPr>
                            <a:rPr lang="fr-FR" b="0" i="1">
                              <a:solidFill>
                                <a:srgbClr val="FF0000"/>
                              </a:solidFill>
                              <a:latin typeface="Cambria Math"/>
                              <a:ea typeface="Cambria Math"/>
                              <a:cs typeface="Cambria Math"/>
                            </a:rPr>
                          </m:ctrlPr>
                        </m:fPr>
                        <m:num>
                          <m:sSub>
                            <m:sSubPr>
                              <m:ctrlPr>
                                <a:rPr lang="fr-FR" b="0" i="1">
                                  <a:solidFill>
                                    <a:srgbClr val="FF0000"/>
                                  </a:solidFill>
                                  <a:latin typeface="Cambria Math"/>
                                  <a:ea typeface="Cambria Math"/>
                                  <a:cs typeface="Cambria Math"/>
                                </a:rPr>
                              </m:ctrlPr>
                            </m:sSubPr>
                            <m:e>
                              <m:r>
                                <m:rPr/>
                                <a:rPr lang="fr-FR" b="0" i="1">
                                  <a:solidFill>
                                    <a:srgbClr val="FF0000"/>
                                  </a:solidFill>
                                  <a:latin typeface="Cambria Math"/>
                                </a:rPr>
                                <m:t>𝑒</m:t>
                              </m:r>
                            </m:e>
                            <m:sub>
                              <m:r>
                                <m:rPr/>
                                <a:rPr lang="fr-FR" b="0" i="1">
                                  <a:solidFill>
                                    <a:srgbClr val="FF0000"/>
                                  </a:solidFill>
                                  <a:latin typeface="Cambria Math"/>
                                </a:rPr>
                                <m:t>3</m:t>
                              </m:r>
                            </m:sub>
                          </m:sSub>
                        </m:num>
                        <m:den>
                          <m:sSub>
                            <m:sSubPr>
                              <m:ctrlPr>
                                <a:rPr lang="fr-FR" b="0" i="1">
                                  <a:solidFill>
                                    <a:srgbClr val="FF0000"/>
                                  </a:solidFill>
                                  <a:latin typeface="Cambria Math"/>
                                  <a:ea typeface="Cambria Math"/>
                                  <a:cs typeface="Cambria Math"/>
                                </a:rPr>
                              </m:ctrlPr>
                            </m:sSubPr>
                            <m:e>
                              <m:r>
                                <m:rPr/>
                                <a:rPr lang="fr-FR" b="0" i="1">
                                  <a:solidFill>
                                    <a:srgbClr val="FF0000"/>
                                  </a:solidFill>
                                  <a:latin typeface="Cambria Math"/>
                                </a:rPr>
                                <m:t>𝜆</m:t>
                              </m:r>
                            </m:e>
                            <m:sub>
                              <m:r>
                                <m:rPr/>
                                <a:rPr lang="fr-FR" b="0" i="1">
                                  <a:solidFill>
                                    <a:srgbClr val="FF0000"/>
                                  </a:solidFill>
                                  <a:latin typeface="Cambria Math"/>
                                </a:rPr>
                                <m:t>3</m:t>
                              </m:r>
                            </m:sub>
                          </m:sSub>
                        </m:den>
                      </m:f>
                    </m:oMath>
                  </m:oMathPara>
                </a14:m>
              </mc:Choice>
              <mc:Fallback/>
            </mc:AlternateContent>
            <a:endParaRPr lang="en-GB">
              <a:solidFill>
                <a:srgbClr val="FF0000"/>
              </a:solidFill>
            </a:endParaRPr>
          </a:p>
        </p:txBody>
      </p:sp>
      <p:sp>
        <p:nvSpPr>
          <p:cNvPr id="1813181488" name="ZoneTexte 44"/>
          <p:cNvSpPr txBox="1"/>
          <p:nvPr/>
        </p:nvSpPr>
        <p:spPr bwMode="auto">
          <a:xfrm>
            <a:off x="8229568" y="1570646"/>
            <a:ext cx="1041695" cy="65960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FF0000"/>
                              </a:solidFill>
                              <a:latin typeface="Cambria Math"/>
                              <a:ea typeface="Cambria Math"/>
                              <a:cs typeface="Cambria Math"/>
                            </a:rPr>
                          </m:ctrlPr>
                        </m:sSubPr>
                        <m:e>
                          <m:r>
                            <m:rPr/>
                            <a:rPr lang="fr-FR" i="1">
                              <a:solidFill>
                                <a:srgbClr val="FF0000"/>
                              </a:solidFill>
                              <a:latin typeface="Cambria Math"/>
                            </a:rPr>
                            <m:t>𝑅</m:t>
                          </m:r>
                        </m:e>
                        <m:sub>
                          <m:r>
                            <m:rPr/>
                            <a:rPr lang="fr-FR" b="0" i="1">
                              <a:solidFill>
                                <a:srgbClr val="FF0000"/>
                              </a:solidFill>
                              <a:latin typeface="Cambria Math"/>
                            </a:rPr>
                            <m:t>𝑠𝑖</m:t>
                          </m:r>
                        </m:sub>
                      </m:sSub>
                      <m:r>
                        <m:rPr/>
                        <a:rPr lang="fr-FR" b="0" i="1">
                          <a:solidFill>
                            <a:srgbClr val="FF0000"/>
                          </a:solidFill>
                          <a:latin typeface="Cambria Math"/>
                        </a:rPr>
                        <m:t>=</m:t>
                      </m:r>
                      <m:f>
                        <m:fPr>
                          <m:ctrlPr>
                            <a:rPr lang="fr-FR" b="0" i="1">
                              <a:solidFill>
                                <a:srgbClr val="FF0000"/>
                              </a:solidFill>
                              <a:latin typeface="Cambria Math"/>
                              <a:ea typeface="Cambria Math"/>
                              <a:cs typeface="Cambria Math"/>
                            </a:rPr>
                          </m:ctrlPr>
                        </m:fPr>
                        <m:num>
                          <m:r>
                            <m:rPr/>
                            <a:rPr lang="fr-FR" b="0" i="1">
                              <a:solidFill>
                                <a:srgbClr val="FF0000"/>
                              </a:solidFill>
                              <a:latin typeface="Cambria Math"/>
                            </a:rPr>
                            <m:t>1</m:t>
                          </m:r>
                        </m:num>
                        <m:den>
                          <m:sSub>
                            <m:sSubPr>
                              <m:ctrlPr>
                                <a:rPr lang="fr-FR" b="0" i="1">
                                  <a:solidFill>
                                    <a:srgbClr val="FF0000"/>
                                  </a:solidFill>
                                  <a:latin typeface="Cambria Math"/>
                                  <a:ea typeface="Cambria Math"/>
                                  <a:cs typeface="Cambria Math"/>
                                </a:rPr>
                              </m:ctrlPr>
                            </m:sSubPr>
                            <m:e>
                              <m:r>
                                <m:rPr/>
                                <a:rPr lang="fr-FR" b="0" i="1">
                                  <a:solidFill>
                                    <a:srgbClr val="FF0000"/>
                                  </a:solidFill>
                                  <a:latin typeface="Cambria Math"/>
                                </a:rPr>
                                <m:t>h</m:t>
                              </m:r>
                            </m:e>
                            <m:sub>
                              <m:r>
                                <m:rPr/>
                                <a:rPr lang="fr-FR" b="0" i="1">
                                  <a:solidFill>
                                    <a:srgbClr val="FF0000"/>
                                  </a:solidFill>
                                  <a:latin typeface="Cambria Math"/>
                                </a:rPr>
                                <m:t>𝑖</m:t>
                              </m:r>
                            </m:sub>
                          </m:sSub>
                        </m:den>
                      </m:f>
                    </m:oMath>
                  </m:oMathPara>
                </a14:m>
              </mc:Choice>
              <mc:Fallback/>
            </mc:AlternateContent>
            <a:endParaRPr lang="en-GB">
              <a:solidFill>
                <a:srgbClr val="FF000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506071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22133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3476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84495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208138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139729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42161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851958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988551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731572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56577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562568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58738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079450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878509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9934459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286832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265757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3328258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13181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449562" grpId="0"/>
      <p:bldP spid="1073157211" grpId="0"/>
      <p:bldP spid="78565778" grpId="0"/>
      <p:bldP spid="2056256827" grpId="0"/>
      <p:bldP spid="915873845" grpId="0"/>
      <p:bldP spid="1007945058" grpId="0"/>
      <p:bldP spid="2099344595" grpId="0"/>
      <p:bldP spid="2087850911" grpId="0"/>
      <p:bldP spid="2028683230" grpId="0"/>
      <p:bldP spid="152657574" grpId="0"/>
      <p:bldP spid="833282586" grpId="0"/>
      <p:bldP spid="1813181488" grpId="0"/>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00686282" name="ZoneTexte 1"/>
          <p:cNvSpPr txBox="1"/>
          <p:nvPr/>
        </p:nvSpPr>
        <p:spPr bwMode="auto">
          <a:xfrm>
            <a:off x="119336" y="284303"/>
            <a:ext cx="3390672" cy="584775"/>
          </a:xfrm>
          <a:prstGeom prst="rect">
            <a:avLst/>
          </a:prstGeom>
          <a:noFill/>
        </p:spPr>
        <p:txBody>
          <a:bodyPr wrap="none" rtlCol="0">
            <a:spAutoFit/>
          </a:bodyPr>
          <a:lstStyle/>
          <a:p>
            <a:pPr>
              <a:defRPr/>
            </a:pPr>
            <a:r>
              <a:rPr lang="fr-FR" sz="1600">
                <a:solidFill>
                  <a:schemeClr val="tx1">
                    <a:lumMod val="50000"/>
                    <a:lumOff val="50000"/>
                  </a:schemeClr>
                </a:solidFill>
                <a:latin typeface="Arial"/>
                <a:cs typeface="Arial"/>
              </a:rPr>
              <a:t>Building </a:t>
            </a:r>
            <a:r>
              <a:rPr lang="fr-FR" sz="1600">
                <a:solidFill>
                  <a:schemeClr val="tx1">
                    <a:lumMod val="50000"/>
                    <a:lumOff val="50000"/>
                  </a:schemeClr>
                </a:solidFill>
                <a:latin typeface="Arial"/>
                <a:cs typeface="Arial"/>
              </a:rPr>
              <a:t>energy</a:t>
            </a:r>
            <a:r>
              <a:rPr lang="fr-FR" sz="1600">
                <a:solidFill>
                  <a:schemeClr val="tx1">
                    <a:lumMod val="50000"/>
                    <a:lumOff val="50000"/>
                  </a:schemeClr>
                </a:solidFill>
                <a:latin typeface="Arial"/>
                <a:cs typeface="Arial"/>
              </a:rPr>
              <a:t> performance</a:t>
            </a:r>
            <a:endParaRPr/>
          </a:p>
          <a:p>
            <a:pPr>
              <a:defRPr/>
            </a:pPr>
            <a:r>
              <a:rPr lang="fr-FR" sz="1600">
                <a:solidFill>
                  <a:schemeClr val="tx1">
                    <a:lumMod val="50000"/>
                    <a:lumOff val="50000"/>
                  </a:schemeClr>
                </a:solidFill>
                <a:latin typeface="Arial"/>
                <a:cs typeface="Arial"/>
              </a:rPr>
              <a:t>Lecture 1: </a:t>
            </a:r>
            <a:r>
              <a:rPr lang="fr-FR" sz="1600">
                <a:solidFill>
                  <a:schemeClr val="tx1">
                    <a:lumMod val="50000"/>
                    <a:lumOff val="50000"/>
                  </a:schemeClr>
                </a:solidFill>
                <a:latin typeface="Arial"/>
                <a:cs typeface="Arial"/>
              </a:rPr>
              <a:t>heat</a:t>
            </a:r>
            <a:r>
              <a:rPr lang="fr-FR" sz="1600">
                <a:solidFill>
                  <a:schemeClr val="tx1">
                    <a:lumMod val="50000"/>
                    <a:lumOff val="50000"/>
                  </a:schemeClr>
                </a:solidFill>
                <a:latin typeface="Arial"/>
                <a:cs typeface="Arial"/>
              </a:rPr>
              <a:t> </a:t>
            </a:r>
            <a:r>
              <a:rPr lang="fr-FR" sz="1600">
                <a:solidFill>
                  <a:schemeClr val="tx1">
                    <a:lumMod val="50000"/>
                    <a:lumOff val="50000"/>
                  </a:schemeClr>
                </a:solidFill>
                <a:latin typeface="Arial"/>
                <a:cs typeface="Arial"/>
              </a:rPr>
              <a:t>transfer</a:t>
            </a:r>
            <a:r>
              <a:rPr lang="fr-FR" sz="1600">
                <a:solidFill>
                  <a:schemeClr val="tx1">
                    <a:lumMod val="50000"/>
                    <a:lumOff val="50000"/>
                  </a:schemeClr>
                </a:solidFill>
                <a:latin typeface="Arial"/>
                <a:cs typeface="Arial"/>
              </a:rPr>
              <a:t> in buildings</a:t>
            </a:r>
            <a:endParaRPr lang="fr-FR" sz="1600">
              <a:solidFill>
                <a:schemeClr val="tx1">
                  <a:lumMod val="50000"/>
                  <a:lumOff val="50000"/>
                </a:schemeClr>
              </a:solidFill>
              <a:latin typeface="Arial"/>
              <a:cs typeface="Arial"/>
            </a:endParaRPr>
          </a:p>
        </p:txBody>
      </p:sp>
      <p:pic>
        <p:nvPicPr>
          <p:cNvPr id="168687039" name="Picture 2" descr="D:\MCF\Enseignements\Site web\Videos\Thermique\mur et vitre.png"/>
          <p:cNvPicPr>
            <a:picLocks noChangeAspect="1" noChangeArrowheads="1"/>
          </p:cNvPicPr>
          <p:nvPr/>
        </p:nvPicPr>
        <p:blipFill>
          <a:blip r:embed="rId3"/>
          <a:stretch/>
        </p:blipFill>
        <p:spPr bwMode="auto">
          <a:xfrm>
            <a:off x="2391079" y="2071823"/>
            <a:ext cx="1024956" cy="3508871"/>
          </a:xfrm>
          <a:prstGeom prst="rect">
            <a:avLst/>
          </a:prstGeom>
          <a:noFill/>
        </p:spPr>
      </p:pic>
      <p:cxnSp>
        <p:nvCxnSpPr>
          <p:cNvPr id="257454338" name="Connecteur droit avec flèche 9"/>
          <p:cNvCxnSpPr/>
          <p:nvPr/>
        </p:nvCxnSpPr>
        <p:spPr bwMode="auto">
          <a:xfrm>
            <a:off x="1815015" y="2071823"/>
            <a:ext cx="0" cy="1754435"/>
          </a:xfrm>
          <a:prstGeom prst="straightConnector1">
            <a:avLst/>
          </a:prstGeom>
          <a:ln>
            <a:solidFill>
              <a:srgbClr val="00B050"/>
            </a:solidFill>
            <a:headEnd type="arrow"/>
            <a:tailEnd type="arrow"/>
          </a:ln>
          <a:effectLst/>
        </p:spPr>
        <p:style>
          <a:lnRef idx="2">
            <a:schemeClr val="accent2"/>
          </a:lnRef>
          <a:fillRef idx="0">
            <a:schemeClr val="accent2"/>
          </a:fillRef>
          <a:effectRef idx="1">
            <a:schemeClr val="accent2"/>
          </a:effectRef>
          <a:fontRef idx="minor">
            <a:schemeClr val="tx1"/>
          </a:fontRef>
        </p:style>
      </p:cxnSp>
      <p:cxnSp>
        <p:nvCxnSpPr>
          <p:cNvPr id="176690607" name="Connecteur droit avec flèche 10"/>
          <p:cNvCxnSpPr/>
          <p:nvPr/>
        </p:nvCxnSpPr>
        <p:spPr bwMode="auto">
          <a:xfrm>
            <a:off x="1815015" y="3826259"/>
            <a:ext cx="0" cy="1754435"/>
          </a:xfrm>
          <a:prstGeom prst="straightConnector1">
            <a:avLst/>
          </a:prstGeom>
          <a:ln>
            <a:solidFill>
              <a:srgbClr val="00B050"/>
            </a:solidFill>
            <a:headEnd type="arrow"/>
            <a:tailEnd type="arrow"/>
          </a:ln>
          <a:effectLst/>
        </p:spPr>
        <p:style>
          <a:lnRef idx="2">
            <a:schemeClr val="accent2"/>
          </a:lnRef>
          <a:fillRef idx="0">
            <a:schemeClr val="accent2"/>
          </a:fillRef>
          <a:effectRef idx="1">
            <a:schemeClr val="accent2"/>
          </a:effectRef>
          <a:fontRef idx="minor">
            <a:schemeClr val="tx1"/>
          </a:fontRef>
        </p:style>
      </p:cxnSp>
      <p:sp>
        <p:nvSpPr>
          <p:cNvPr id="855356273" name="ZoneTexte 11"/>
          <p:cNvSpPr txBox="1"/>
          <p:nvPr/>
        </p:nvSpPr>
        <p:spPr bwMode="auto">
          <a:xfrm>
            <a:off x="1368355" y="2764373"/>
            <a:ext cx="485453" cy="369332"/>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i="1">
                              <a:solidFill>
                                <a:srgbClr val="00B050"/>
                              </a:solidFill>
                              <a:latin typeface="Cambria Math"/>
                              <a:ea typeface="Cambria Math"/>
                              <a:cs typeface="Cambria Math"/>
                            </a:rPr>
                          </m:ctrlPr>
                        </m:sSubPr>
                        <m:e>
                          <m:r>
                            <m:rPr/>
                            <a:rPr lang="fr-FR" i="1">
                              <a:solidFill>
                                <a:srgbClr val="00B050"/>
                              </a:solidFill>
                              <a:latin typeface="Cambria Math"/>
                            </a:rPr>
                            <m:t>𝐴</m:t>
                          </m:r>
                        </m:e>
                        <m:sub>
                          <m:r>
                            <m:rPr/>
                            <a:rPr lang="fr-FR" i="1">
                              <a:solidFill>
                                <a:srgbClr val="00B050"/>
                              </a:solidFill>
                              <a:latin typeface="Cambria Math"/>
                            </a:rPr>
                            <m:t>1</m:t>
                          </m:r>
                        </m:sub>
                      </m:sSub>
                    </m:oMath>
                  </m:oMathPara>
                </a14:m>
              </mc:Choice>
              <mc:Fallback/>
            </mc:AlternateContent>
            <a:endParaRPr lang="fr-FR">
              <a:solidFill>
                <a:srgbClr val="00B050"/>
              </a:solidFill>
            </a:endParaRPr>
          </a:p>
        </p:txBody>
      </p:sp>
      <p:sp>
        <p:nvSpPr>
          <p:cNvPr id="259356950" name="ZoneTexte 12"/>
          <p:cNvSpPr txBox="1"/>
          <p:nvPr/>
        </p:nvSpPr>
        <p:spPr bwMode="auto">
          <a:xfrm>
            <a:off x="1368355" y="4518809"/>
            <a:ext cx="490775" cy="369332"/>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i="1">
                              <a:solidFill>
                                <a:srgbClr val="00B050"/>
                              </a:solidFill>
                              <a:latin typeface="Cambria Math"/>
                              <a:ea typeface="Cambria Math"/>
                              <a:cs typeface="Cambria Math"/>
                            </a:rPr>
                          </m:ctrlPr>
                        </m:sSubPr>
                        <m:e>
                          <m:r>
                            <m:rPr/>
                            <a:rPr lang="fr-FR" i="1">
                              <a:solidFill>
                                <a:srgbClr val="00B050"/>
                              </a:solidFill>
                              <a:latin typeface="Cambria Math"/>
                            </a:rPr>
                            <m:t>𝐴</m:t>
                          </m:r>
                        </m:e>
                        <m:sub>
                          <m:r>
                            <m:rPr/>
                            <a:rPr lang="fr-FR" i="1">
                              <a:solidFill>
                                <a:srgbClr val="00B050"/>
                              </a:solidFill>
                              <a:latin typeface="Cambria Math"/>
                            </a:rPr>
                            <m:t>2</m:t>
                          </m:r>
                        </m:sub>
                      </m:sSub>
                    </m:oMath>
                  </m:oMathPara>
                </a14:m>
              </mc:Choice>
              <mc:Fallback/>
            </mc:AlternateContent>
            <a:endParaRPr lang="fr-FR">
              <a:solidFill>
                <a:srgbClr val="00B050"/>
              </a:solidFill>
            </a:endParaRPr>
          </a:p>
        </p:txBody>
      </p:sp>
      <p:cxnSp>
        <p:nvCxnSpPr>
          <p:cNvPr id="2060445152" name="Connecteur droit avec flèche 13"/>
          <p:cNvCxnSpPr/>
          <p:nvPr/>
        </p:nvCxnSpPr>
        <p:spPr bwMode="auto">
          <a:xfrm>
            <a:off x="1148762" y="2071823"/>
            <a:ext cx="0" cy="3539623"/>
          </a:xfrm>
          <a:prstGeom prst="straightConnector1">
            <a:avLst/>
          </a:prstGeom>
          <a:ln>
            <a:solidFill>
              <a:srgbClr val="00B050"/>
            </a:solidFill>
            <a:headEnd type="arrow"/>
            <a:tailEnd type="arrow"/>
          </a:ln>
          <a:effectLst/>
        </p:spPr>
        <p:style>
          <a:lnRef idx="2">
            <a:schemeClr val="accent2"/>
          </a:lnRef>
          <a:fillRef idx="0">
            <a:schemeClr val="accent2"/>
          </a:fillRef>
          <a:effectRef idx="1">
            <a:schemeClr val="accent2"/>
          </a:effectRef>
          <a:fontRef idx="minor">
            <a:schemeClr val="tx1"/>
          </a:fontRef>
        </p:style>
      </p:cxnSp>
      <p:sp>
        <p:nvSpPr>
          <p:cNvPr id="2075354538" name="ZoneTexte 14"/>
          <p:cNvSpPr txBox="1"/>
          <p:nvPr/>
        </p:nvSpPr>
        <p:spPr bwMode="auto">
          <a:xfrm>
            <a:off x="763080" y="3656966"/>
            <a:ext cx="385683" cy="369332"/>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fr-FR" i="1">
                          <a:solidFill>
                            <a:srgbClr val="00B050"/>
                          </a:solidFill>
                          <a:latin typeface="Cambria Math"/>
                        </a:rPr>
                        <m:t>𝐴</m:t>
                      </m:r>
                    </m:oMath>
                  </m:oMathPara>
                </a14:m>
              </mc:Choice>
              <mc:Fallback/>
            </mc:AlternateContent>
            <a:endParaRPr lang="fr-FR">
              <a:solidFill>
                <a:srgbClr val="00B050"/>
              </a:solidFill>
            </a:endParaRPr>
          </a:p>
        </p:txBody>
      </p:sp>
      <p:sp>
        <p:nvSpPr>
          <p:cNvPr id="1220301346" name="ZoneTexte 15"/>
          <p:cNvSpPr txBox="1"/>
          <p:nvPr/>
        </p:nvSpPr>
        <p:spPr bwMode="auto">
          <a:xfrm>
            <a:off x="3416035" y="2810539"/>
            <a:ext cx="299506"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FF0000"/>
                              </a:solidFill>
                              <a:latin typeface="Cambria Math"/>
                              <a:ea typeface="Cambria Math"/>
                              <a:cs typeface="Cambria Math"/>
                            </a:rPr>
                          </m:ctrlPr>
                        </m:sSubPr>
                        <m:e>
                          <m:r>
                            <m:rPr/>
                            <a:rPr lang="fr-FR" b="0" i="1">
                              <a:solidFill>
                                <a:srgbClr val="FF0000"/>
                              </a:solidFill>
                              <a:latin typeface="Cambria Math"/>
                            </a:rPr>
                            <m:t>𝑈</m:t>
                          </m:r>
                        </m:e>
                        <m:sub>
                          <m:r>
                            <m:rPr/>
                            <a:rPr lang="fr-FR" b="0" i="1">
                              <a:solidFill>
                                <a:srgbClr val="FF0000"/>
                              </a:solidFill>
                              <a:latin typeface="Cambria Math"/>
                            </a:rPr>
                            <m:t>1</m:t>
                          </m:r>
                        </m:sub>
                      </m:sSub>
                    </m:oMath>
                  </m:oMathPara>
                </a14:m>
              </mc:Choice>
              <mc:Fallback/>
            </mc:AlternateContent>
            <a:endParaRPr lang="fr-FR">
              <a:solidFill>
                <a:srgbClr val="FF0000"/>
              </a:solidFill>
            </a:endParaRPr>
          </a:p>
        </p:txBody>
      </p:sp>
      <p:sp>
        <p:nvSpPr>
          <p:cNvPr id="741293877" name="ZoneTexte 16"/>
          <p:cNvSpPr txBox="1"/>
          <p:nvPr/>
        </p:nvSpPr>
        <p:spPr bwMode="auto">
          <a:xfrm>
            <a:off x="3513552" y="4505063"/>
            <a:ext cx="304827"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FF0000"/>
                              </a:solidFill>
                              <a:latin typeface="Cambria Math"/>
                              <a:ea typeface="Cambria Math"/>
                              <a:cs typeface="Cambria Math"/>
                            </a:rPr>
                          </m:ctrlPr>
                        </m:sSubPr>
                        <m:e>
                          <m:r>
                            <m:rPr/>
                            <a:rPr lang="fr-FR" b="0" i="1">
                              <a:solidFill>
                                <a:srgbClr val="FF0000"/>
                              </a:solidFill>
                              <a:latin typeface="Cambria Math"/>
                            </a:rPr>
                            <m:t>𝑈</m:t>
                          </m:r>
                        </m:e>
                        <m:sub>
                          <m:r>
                            <m:rPr/>
                            <a:rPr lang="fr-FR" b="0" i="1">
                              <a:solidFill>
                                <a:srgbClr val="FF0000"/>
                              </a:solidFill>
                              <a:latin typeface="Cambria Math"/>
                            </a:rPr>
                            <m:t>2</m:t>
                          </m:r>
                        </m:sub>
                      </m:sSub>
                    </m:oMath>
                  </m:oMathPara>
                </a14:m>
              </mc:Choice>
              <mc:Fallback/>
            </mc:AlternateContent>
            <a:endParaRPr lang="fr-FR">
              <a:solidFill>
                <a:srgbClr val="FF0000"/>
              </a:solidFill>
            </a:endParaRPr>
          </a:p>
        </p:txBody>
      </p:sp>
      <p:sp>
        <p:nvSpPr>
          <p:cNvPr id="923244688" name="ZoneTexte 17"/>
          <p:cNvSpPr txBox="1"/>
          <p:nvPr/>
        </p:nvSpPr>
        <p:spPr bwMode="auto">
          <a:xfrm>
            <a:off x="479376" y="1294380"/>
            <a:ext cx="3442033" cy="369332"/>
          </a:xfrm>
          <a:prstGeom prst="rect">
            <a:avLst/>
          </a:prstGeom>
          <a:noFill/>
        </p:spPr>
        <p:txBody>
          <a:bodyPr wrap="none" rtlCol="0">
            <a:spAutoFit/>
          </a:bodyPr>
          <a:lstStyle/>
          <a:p>
            <a:pPr>
              <a:defRPr/>
            </a:pPr>
            <a:r>
              <a:rPr lang="en-GB">
                <a:latin typeface="Arial"/>
                <a:cs typeface="Arial"/>
              </a:rPr>
              <a:t>Total heat transmission in a wall</a:t>
            </a:r>
            <a:endParaRPr lang="en-GB">
              <a:latin typeface="Arial"/>
              <a:cs typeface="Arial"/>
            </a:endParaRPr>
          </a:p>
        </p:txBody>
      </p:sp>
      <p:sp>
        <p:nvSpPr>
          <p:cNvPr id="681220871" name="Rectangle 18"/>
          <p:cNvSpPr/>
          <p:nvPr/>
        </p:nvSpPr>
        <p:spPr bwMode="auto">
          <a:xfrm>
            <a:off x="4878174" y="4518809"/>
            <a:ext cx="2653290" cy="369332"/>
          </a:xfrm>
          <a:prstGeom prst="rect">
            <a:avLst/>
          </a:prstGeom>
        </p:spPr>
        <p:txBody>
          <a:bodyPr wrap="non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m:sty m:val="p"/>
                        </m:rPr>
                        <a:rPr lang="fr-FR" b="0" i="0">
                          <a:solidFill>
                            <a:schemeClr val="tx1"/>
                          </a:solidFill>
                          <a:latin typeface="Cambria Math"/>
                        </a:rPr>
                        <m:t>H</m:t>
                      </m:r>
                      <m:r>
                        <m:rPr/>
                        <a:rPr lang="fr-FR" b="0" i="0">
                          <a:solidFill>
                            <a:schemeClr val="tx1"/>
                          </a:solidFill>
                          <a:latin typeface="Cambria Math"/>
                        </a:rPr>
                        <m:t>=</m:t>
                      </m:r>
                      <m:r>
                        <m:rPr/>
                        <a:rPr lang="fr-FR" i="1">
                          <a:solidFill>
                            <a:srgbClr val="00B050"/>
                          </a:solidFill>
                          <a:latin typeface="Cambria Math"/>
                        </a:rPr>
                        <m:t>𝐴</m:t>
                      </m:r>
                      <m:r>
                        <m:rPr/>
                        <a:rPr lang="fr-FR" b="0" i="1">
                          <a:solidFill>
                            <a:srgbClr val="00B050"/>
                          </a:solidFill>
                          <a:latin typeface="Cambria Math"/>
                        </a:rPr>
                        <m:t> </m:t>
                      </m:r>
                      <m:r>
                        <m:rPr/>
                        <a:rPr lang="fr-FR" i="1">
                          <a:latin typeface="Cambria Math"/>
                        </a:rPr>
                        <m:t>𝑈</m:t>
                      </m:r>
                      <m:r>
                        <m:rPr/>
                        <a:rPr lang="fr-FR" i="1">
                          <a:latin typeface="Cambria Math"/>
                        </a:rPr>
                        <m:t>=</m:t>
                      </m:r>
                      <m:sSub>
                        <m:sSubPr>
                          <m:ctrlPr>
                            <a:rPr lang="fr-FR" i="1">
                              <a:solidFill>
                                <a:srgbClr val="00B050"/>
                              </a:solidFill>
                              <a:latin typeface="Cambria Math"/>
                              <a:ea typeface="Cambria Math"/>
                              <a:cs typeface="Cambria Math"/>
                            </a:rPr>
                          </m:ctrlPr>
                        </m:sSubPr>
                        <m:e>
                          <m:r>
                            <m:rPr/>
                            <a:rPr lang="fr-FR" i="1">
                              <a:solidFill>
                                <a:srgbClr val="00B050"/>
                              </a:solidFill>
                              <a:latin typeface="Cambria Math"/>
                            </a:rPr>
                            <m:t>𝐴</m:t>
                          </m:r>
                        </m:e>
                        <m:sub>
                          <m:r>
                            <m:rPr/>
                            <a:rPr lang="fr-FR" i="1">
                              <a:solidFill>
                                <a:srgbClr val="00B050"/>
                              </a:solidFill>
                              <a:latin typeface="Cambria Math"/>
                            </a:rPr>
                            <m:t>1</m:t>
                          </m:r>
                        </m:sub>
                      </m:sSub>
                      <m:sSub>
                        <m:sSubPr>
                          <m:ctrlPr>
                            <a:rPr lang="fr-FR" i="1">
                              <a:latin typeface="Cambria Math"/>
                              <a:ea typeface="Cambria Math"/>
                              <a:cs typeface="Cambria Math"/>
                            </a:rPr>
                          </m:ctrlPr>
                        </m:sSubPr>
                        <m:e>
                          <m:r>
                            <m:rPr/>
                            <a:rPr lang="fr-FR" i="1">
                              <a:latin typeface="Cambria Math"/>
                            </a:rPr>
                            <m:t>𝑈</m:t>
                          </m:r>
                        </m:e>
                        <m:sub>
                          <m:r>
                            <m:rPr/>
                            <a:rPr lang="fr-FR" i="1">
                              <a:latin typeface="Cambria Math"/>
                            </a:rPr>
                            <m:t>1</m:t>
                          </m:r>
                        </m:sub>
                      </m:sSub>
                      <m:r>
                        <m:rPr/>
                        <a:rPr lang="fr-FR" i="1">
                          <a:latin typeface="Cambria Math"/>
                        </a:rPr>
                        <m:t>+</m:t>
                      </m:r>
                      <m:sSub>
                        <m:sSubPr>
                          <m:ctrlPr>
                            <a:rPr lang="fr-FR" i="1">
                              <a:solidFill>
                                <a:srgbClr val="00B050"/>
                              </a:solidFill>
                              <a:latin typeface="Cambria Math"/>
                              <a:ea typeface="Cambria Math"/>
                              <a:cs typeface="Cambria Math"/>
                            </a:rPr>
                          </m:ctrlPr>
                        </m:sSubPr>
                        <m:e>
                          <m:r>
                            <m:rPr/>
                            <a:rPr lang="fr-FR" i="1">
                              <a:solidFill>
                                <a:srgbClr val="00B050"/>
                              </a:solidFill>
                              <a:latin typeface="Cambria Math"/>
                            </a:rPr>
                            <m:t>𝐴</m:t>
                          </m:r>
                        </m:e>
                        <m:sub>
                          <m:r>
                            <m:rPr/>
                            <a:rPr lang="fr-FR" i="1">
                              <a:solidFill>
                                <a:srgbClr val="00B050"/>
                              </a:solidFill>
                              <a:latin typeface="Cambria Math"/>
                            </a:rPr>
                            <m:t>2</m:t>
                          </m:r>
                        </m:sub>
                      </m:sSub>
                      <m:sSub>
                        <m:sSubPr>
                          <m:ctrlPr>
                            <a:rPr lang="fr-FR" i="1">
                              <a:latin typeface="Cambria Math"/>
                              <a:ea typeface="Cambria Math"/>
                              <a:cs typeface="Cambria Math"/>
                            </a:rPr>
                          </m:ctrlPr>
                        </m:sSubPr>
                        <m:e>
                          <m:r>
                            <m:rPr/>
                            <a:rPr lang="fr-FR" i="1">
                              <a:latin typeface="Cambria Math"/>
                            </a:rPr>
                            <m:t>𝑈</m:t>
                          </m:r>
                        </m:e>
                        <m:sub>
                          <m:r>
                            <m:rPr/>
                            <a:rPr lang="fr-FR" i="1">
                              <a:latin typeface="Cambria Math"/>
                            </a:rPr>
                            <m:t>2</m:t>
                          </m:r>
                        </m:sub>
                      </m:sSub>
                    </m:oMath>
                  </m:oMathPara>
                </a14:m>
              </mc:Choice>
              <mc:Fallback/>
            </mc:AlternateContent>
            <a:endParaRPr lang="fr-FR"/>
          </a:p>
        </p:txBody>
      </p:sp>
      <p:pic>
        <p:nvPicPr>
          <p:cNvPr id="1887582130" name="Picture 8" descr="D:\MCF\Enseignements\GCH714 thermique du bâtiment\Screencasts\resistor.png"/>
          <p:cNvPicPr>
            <a:picLocks noChangeAspect="1" noChangeArrowheads="1"/>
          </p:cNvPicPr>
          <p:nvPr/>
        </p:nvPicPr>
        <p:blipFill>
          <a:blip r:embed="rId4"/>
          <a:stretch/>
        </p:blipFill>
        <p:spPr bwMode="auto">
          <a:xfrm>
            <a:off x="5409172" y="2192213"/>
            <a:ext cx="1546228" cy="313333"/>
          </a:xfrm>
          <a:prstGeom prst="rect">
            <a:avLst/>
          </a:prstGeom>
          <a:noFill/>
        </p:spPr>
      </p:pic>
      <p:pic>
        <p:nvPicPr>
          <p:cNvPr id="604685398" name="Picture 8" descr="D:\MCF\Enseignements\GCH714 thermique du bâtiment\Screencasts\resistor.png"/>
          <p:cNvPicPr>
            <a:picLocks noChangeAspect="1" noChangeArrowheads="1"/>
          </p:cNvPicPr>
          <p:nvPr/>
        </p:nvPicPr>
        <p:blipFill>
          <a:blip r:embed="rId4"/>
          <a:stretch/>
        </p:blipFill>
        <p:spPr bwMode="auto">
          <a:xfrm>
            <a:off x="5409172" y="3410416"/>
            <a:ext cx="1546228" cy="313333"/>
          </a:xfrm>
          <a:prstGeom prst="rect">
            <a:avLst/>
          </a:prstGeom>
          <a:noFill/>
        </p:spPr>
      </p:pic>
      <p:cxnSp>
        <p:nvCxnSpPr>
          <p:cNvPr id="247621633" name="Connecteur droit 21"/>
          <p:cNvCxnSpPr>
            <a:stCxn id="1887582130" idx="1"/>
            <a:endCxn id="604685398" idx="1"/>
          </p:cNvCxnSpPr>
          <p:nvPr/>
        </p:nvCxnSpPr>
        <p:spPr bwMode="auto">
          <a:xfrm>
            <a:off x="5409172" y="2348880"/>
            <a:ext cx="0" cy="12182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7138147" name="Connecteur droit 22"/>
          <p:cNvCxnSpPr>
            <a:stCxn id="1887582130" idx="3"/>
          </p:cNvCxnSpPr>
          <p:nvPr/>
        </p:nvCxnSpPr>
        <p:spPr bwMode="auto">
          <a:xfrm flipH="1">
            <a:off x="6942654" y="2348880"/>
            <a:ext cx="12746" cy="11896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4930255" name="Connecteur droit 23"/>
          <p:cNvCxnSpPr/>
          <p:nvPr/>
        </p:nvCxnSpPr>
        <p:spPr bwMode="auto">
          <a:xfrm flipH="1">
            <a:off x="4833107" y="2957980"/>
            <a:ext cx="576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679869" name="Connecteur droit 24"/>
          <p:cNvCxnSpPr/>
          <p:nvPr/>
        </p:nvCxnSpPr>
        <p:spPr bwMode="auto">
          <a:xfrm flipH="1">
            <a:off x="6955400" y="2957980"/>
            <a:ext cx="576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4160011" name="Ellipse 25"/>
          <p:cNvSpPr/>
          <p:nvPr/>
        </p:nvSpPr>
        <p:spPr bwMode="auto">
          <a:xfrm>
            <a:off x="4757698" y="2936323"/>
            <a:ext cx="72008" cy="7200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solidFill>
                <a:srgbClr val="0070C0"/>
              </a:solidFill>
            </a:endParaRPr>
          </a:p>
        </p:txBody>
      </p:sp>
      <p:sp>
        <p:nvSpPr>
          <p:cNvPr id="1301738371" name="ZoneTexte 26"/>
          <p:cNvSpPr txBox="1"/>
          <p:nvPr/>
        </p:nvSpPr>
        <p:spPr bwMode="auto">
          <a:xfrm>
            <a:off x="4623467" y="2474658"/>
            <a:ext cx="419282" cy="461665"/>
          </a:xfrm>
          <a:prstGeom prst="rect">
            <a:avLst/>
          </a:prstGeom>
          <a:noFill/>
        </p:spPr>
        <p:txBody>
          <a:bodyPr wrap="square" rtlCol="0">
            <a:spAutoFit/>
          </a:bodyPr>
          <a:lstStyle/>
          <a:p>
            <a:pPr>
              <a:defRPr/>
            </a:pPr>
            <a:r>
              <a:rPr lang="fr-FR" sz="2400" i="1">
                <a:solidFill>
                  <a:srgbClr val="0070C0"/>
                </a:solidFill>
                <a:latin typeface="Times New Roman"/>
                <a:cs typeface="Times New Roman"/>
              </a:rPr>
              <a:t>T</a:t>
            </a:r>
            <a:r>
              <a:rPr lang="fr-FR" sz="2400" i="1" baseline="-25000">
                <a:solidFill>
                  <a:srgbClr val="0070C0"/>
                </a:solidFill>
                <a:latin typeface="Times New Roman"/>
                <a:cs typeface="Times New Roman"/>
              </a:rPr>
              <a:t>e</a:t>
            </a:r>
            <a:endParaRPr/>
          </a:p>
        </p:txBody>
      </p:sp>
      <p:sp>
        <p:nvSpPr>
          <p:cNvPr id="1880177638" name="Ellipse 27"/>
          <p:cNvSpPr/>
          <p:nvPr/>
        </p:nvSpPr>
        <p:spPr bwMode="auto">
          <a:xfrm>
            <a:off x="7510607" y="2918821"/>
            <a:ext cx="72008" cy="7200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solidFill>
                <a:srgbClr val="0070C0"/>
              </a:solidFill>
            </a:endParaRPr>
          </a:p>
        </p:txBody>
      </p:sp>
      <p:sp>
        <p:nvSpPr>
          <p:cNvPr id="1098464655" name="ZoneTexte 28"/>
          <p:cNvSpPr txBox="1"/>
          <p:nvPr/>
        </p:nvSpPr>
        <p:spPr bwMode="auto">
          <a:xfrm>
            <a:off x="7376377" y="2457157"/>
            <a:ext cx="396904" cy="461665"/>
          </a:xfrm>
          <a:prstGeom prst="rect">
            <a:avLst/>
          </a:prstGeom>
          <a:noFill/>
        </p:spPr>
        <p:txBody>
          <a:bodyPr wrap="square" rtlCol="0">
            <a:spAutoFit/>
          </a:bodyPr>
          <a:lstStyle/>
          <a:p>
            <a:pPr>
              <a:defRPr/>
            </a:pPr>
            <a:r>
              <a:rPr lang="fr-FR" sz="2400" i="1">
                <a:solidFill>
                  <a:srgbClr val="0070C0"/>
                </a:solidFill>
                <a:latin typeface="Times New Roman"/>
                <a:cs typeface="Times New Roman"/>
              </a:rPr>
              <a:t>T</a:t>
            </a:r>
            <a:r>
              <a:rPr lang="fr-FR" sz="2400" i="1" baseline="-25000">
                <a:solidFill>
                  <a:srgbClr val="0070C0"/>
                </a:solidFill>
                <a:latin typeface="Times New Roman"/>
                <a:cs typeface="Times New Roman"/>
              </a:rPr>
              <a:t>i</a:t>
            </a:r>
            <a:endParaRPr/>
          </a:p>
        </p:txBody>
      </p:sp>
      <p:sp>
        <p:nvSpPr>
          <p:cNvPr id="394721760" name="ZoneTexte 29"/>
          <p:cNvSpPr txBox="1"/>
          <p:nvPr/>
        </p:nvSpPr>
        <p:spPr bwMode="auto">
          <a:xfrm>
            <a:off x="5841345" y="3698195"/>
            <a:ext cx="742704" cy="658065"/>
          </a:xfrm>
          <a:prstGeom prst="rect">
            <a:avLst/>
          </a:prstGeom>
          <a:noFill/>
        </p:spPr>
        <p:txBody>
          <a:bodyPr wrap="squar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f>
                        <m:fPr>
                          <m:ctrlPr>
                            <a:rPr lang="fr-FR" b="0" i="1">
                              <a:solidFill>
                                <a:srgbClr val="FF0000"/>
                              </a:solidFill>
                              <a:latin typeface="Cambria Math"/>
                              <a:ea typeface="Cambria Math"/>
                              <a:cs typeface="Cambria Math"/>
                            </a:rPr>
                          </m:ctrlPr>
                        </m:fPr>
                        <m:num>
                          <m:r>
                            <m:rPr/>
                            <a:rPr lang="fr-FR" b="0" i="1">
                              <a:solidFill>
                                <a:srgbClr val="FF0000"/>
                              </a:solidFill>
                              <a:latin typeface="Cambria Math"/>
                            </a:rPr>
                            <m:t>1</m:t>
                          </m:r>
                        </m:num>
                        <m:den>
                          <m:sSub>
                            <m:sSubPr>
                              <m:ctrlPr>
                                <a:rPr lang="fr-FR" b="0" i="1">
                                  <a:solidFill>
                                    <a:srgbClr val="FF0000"/>
                                  </a:solidFill>
                                  <a:latin typeface="Cambria Math"/>
                                  <a:ea typeface="Cambria Math"/>
                                  <a:cs typeface="Cambria Math"/>
                                </a:rPr>
                              </m:ctrlPr>
                            </m:sSubPr>
                            <m:e>
                              <m:r>
                                <m:rPr/>
                                <a:rPr lang="fr-FR" b="0" i="1">
                                  <a:solidFill>
                                    <a:srgbClr val="FF0000"/>
                                  </a:solidFill>
                                  <a:latin typeface="Cambria Math"/>
                                </a:rPr>
                                <m:t>𝐴</m:t>
                              </m:r>
                            </m:e>
                            <m:sub>
                              <m:r>
                                <m:rPr/>
                                <a:rPr lang="fr-FR" b="0" i="1">
                                  <a:solidFill>
                                    <a:srgbClr val="FF0000"/>
                                  </a:solidFill>
                                  <a:latin typeface="Cambria Math"/>
                                </a:rPr>
                                <m:t>2</m:t>
                              </m:r>
                            </m:sub>
                          </m:sSub>
                          <m:sSub>
                            <m:sSubPr>
                              <m:ctrlPr>
                                <a:rPr lang="fr-FR" b="0" i="1">
                                  <a:solidFill>
                                    <a:srgbClr val="FF0000"/>
                                  </a:solidFill>
                                  <a:latin typeface="Cambria Math"/>
                                  <a:ea typeface="Cambria Math"/>
                                  <a:cs typeface="Cambria Math"/>
                                </a:rPr>
                              </m:ctrlPr>
                            </m:sSubPr>
                            <m:e>
                              <m:r>
                                <m:rPr/>
                                <a:rPr lang="fr-FR" b="0" i="1">
                                  <a:solidFill>
                                    <a:srgbClr val="FF0000"/>
                                  </a:solidFill>
                                  <a:latin typeface="Cambria Math"/>
                                </a:rPr>
                                <m:t>𝑈</m:t>
                              </m:r>
                            </m:e>
                            <m:sub>
                              <m:r>
                                <m:rPr/>
                                <a:rPr lang="fr-FR" b="0" i="1">
                                  <a:solidFill>
                                    <a:srgbClr val="FF0000"/>
                                  </a:solidFill>
                                  <a:latin typeface="Cambria Math"/>
                                </a:rPr>
                                <m:t>2</m:t>
                              </m:r>
                            </m:sub>
                          </m:sSub>
                        </m:den>
                      </m:f>
                    </m:oMath>
                  </m:oMathPara>
                </a14:m>
              </mc:Choice>
              <mc:Fallback/>
            </mc:AlternateContent>
            <a:endParaRPr lang="fr-FR">
              <a:solidFill>
                <a:srgbClr val="FF0000"/>
              </a:solidFill>
            </a:endParaRPr>
          </a:p>
        </p:txBody>
      </p:sp>
      <p:sp>
        <p:nvSpPr>
          <p:cNvPr id="1411960701" name="ZoneTexte 31"/>
          <p:cNvSpPr txBox="1"/>
          <p:nvPr/>
        </p:nvSpPr>
        <p:spPr bwMode="auto">
          <a:xfrm>
            <a:off x="5810933" y="1410746"/>
            <a:ext cx="732059" cy="658065"/>
          </a:xfrm>
          <a:prstGeom prst="rect">
            <a:avLst/>
          </a:prstGeom>
          <a:noFill/>
        </p:spPr>
        <p:txBody>
          <a:bodyPr wrap="squar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f>
                        <m:fPr>
                          <m:ctrlPr>
                            <a:rPr lang="fr-FR" b="0" i="1">
                              <a:solidFill>
                                <a:srgbClr val="FF0000"/>
                              </a:solidFill>
                              <a:latin typeface="Cambria Math"/>
                              <a:ea typeface="Cambria Math"/>
                              <a:cs typeface="Cambria Math"/>
                            </a:rPr>
                          </m:ctrlPr>
                        </m:fPr>
                        <m:num>
                          <m:r>
                            <m:rPr/>
                            <a:rPr lang="fr-FR" b="0" i="1">
                              <a:solidFill>
                                <a:srgbClr val="FF0000"/>
                              </a:solidFill>
                              <a:latin typeface="Cambria Math"/>
                            </a:rPr>
                            <m:t>1</m:t>
                          </m:r>
                        </m:num>
                        <m:den>
                          <m:sSub>
                            <m:sSubPr>
                              <m:ctrlPr>
                                <a:rPr lang="fr-FR" b="0" i="1">
                                  <a:solidFill>
                                    <a:srgbClr val="FF0000"/>
                                  </a:solidFill>
                                  <a:latin typeface="Cambria Math"/>
                                  <a:ea typeface="Cambria Math"/>
                                  <a:cs typeface="Cambria Math"/>
                                </a:rPr>
                              </m:ctrlPr>
                            </m:sSubPr>
                            <m:e>
                              <m:r>
                                <m:rPr/>
                                <a:rPr lang="fr-FR" b="0" i="1">
                                  <a:solidFill>
                                    <a:srgbClr val="FF0000"/>
                                  </a:solidFill>
                                  <a:latin typeface="Cambria Math"/>
                                </a:rPr>
                                <m:t>𝐴</m:t>
                              </m:r>
                            </m:e>
                            <m:sub>
                              <m:r>
                                <m:rPr/>
                                <a:rPr lang="fr-FR" b="0" i="1">
                                  <a:solidFill>
                                    <a:srgbClr val="FF0000"/>
                                  </a:solidFill>
                                  <a:latin typeface="Cambria Math"/>
                                </a:rPr>
                                <m:t>1</m:t>
                              </m:r>
                            </m:sub>
                          </m:sSub>
                          <m:sSub>
                            <m:sSubPr>
                              <m:ctrlPr>
                                <a:rPr lang="fr-FR" b="0" i="1">
                                  <a:solidFill>
                                    <a:srgbClr val="FF0000"/>
                                  </a:solidFill>
                                  <a:latin typeface="Cambria Math"/>
                                  <a:ea typeface="Cambria Math"/>
                                  <a:cs typeface="Cambria Math"/>
                                </a:rPr>
                              </m:ctrlPr>
                            </m:sSubPr>
                            <m:e>
                              <m:r>
                                <m:rPr/>
                                <a:rPr lang="fr-FR" b="0" i="1">
                                  <a:solidFill>
                                    <a:srgbClr val="FF0000"/>
                                  </a:solidFill>
                                  <a:latin typeface="Cambria Math"/>
                                </a:rPr>
                                <m:t>𝑈</m:t>
                              </m:r>
                            </m:e>
                            <m:sub>
                              <m:r>
                                <m:rPr/>
                                <a:rPr lang="fr-FR" b="0" i="1">
                                  <a:solidFill>
                                    <a:srgbClr val="FF0000"/>
                                  </a:solidFill>
                                  <a:latin typeface="Cambria Math"/>
                                </a:rPr>
                                <m:t>1</m:t>
                              </m:r>
                            </m:sub>
                          </m:sSub>
                        </m:den>
                      </m:f>
                    </m:oMath>
                  </m:oMathPara>
                </a14:m>
              </mc:Choice>
              <mc:Fallback/>
            </mc:AlternateContent>
            <a:endParaRPr lang="fr-FR">
              <a:solidFill>
                <a:srgbClr val="FF0000"/>
              </a:solidFill>
            </a:endParaRPr>
          </a:p>
        </p:txBody>
      </p:sp>
      <p:sp>
        <p:nvSpPr>
          <p:cNvPr id="573635524" name="Rectangle 32"/>
          <p:cNvSpPr/>
          <p:nvPr/>
        </p:nvSpPr>
        <p:spPr bwMode="auto">
          <a:xfrm>
            <a:off x="4757479" y="5149257"/>
            <a:ext cx="3137397" cy="369332"/>
          </a:xfrm>
          <a:prstGeom prst="rect">
            <a:avLst/>
          </a:prstGeom>
        </p:spPr>
        <p:txBody>
          <a:bodyPr wrap="none">
            <a:spAutoFit/>
          </a:bodyPr>
          <a:lstStyle/>
          <a:p>
            <a:pPr>
              <a:defRPr/>
            </a:pPr>
            <a:r>
              <a:rPr lang="fr-FR">
                <a:solidFill>
                  <a:schemeClr val="accent6">
                    <a:lumMod val="75000"/>
                  </a:schemeClr>
                </a:solidFill>
              </a:rPr>
              <a:t>[</a:t>
            </a:r>
            <a:r>
              <a:rPr lang="fr-FR">
                <a:solidFill>
                  <a:schemeClr val="accent6">
                    <a:lumMod val="75000"/>
                  </a:schemeClr>
                </a:solidFill>
              </a:rPr>
              <a:t>W/m</a:t>
            </a:r>
            <a:r>
              <a:rPr lang="fr-FR" baseline="30000">
                <a:solidFill>
                  <a:schemeClr val="accent6">
                    <a:lumMod val="75000"/>
                  </a:schemeClr>
                </a:solidFill>
              </a:rPr>
              <a:t>2</a:t>
            </a:r>
            <a:r>
              <a:rPr lang="fr-FR">
                <a:solidFill>
                  <a:schemeClr val="accent6">
                    <a:lumMod val="75000"/>
                  </a:schemeClr>
                </a:solidFill>
              </a:rPr>
              <a:t>K] </a:t>
            </a:r>
            <a:r>
              <a:rPr lang="fr-FR">
                <a:solidFill>
                  <a:schemeClr val="accent6">
                    <a:lumMod val="75000"/>
                  </a:schemeClr>
                </a:solidFill>
              </a:rPr>
              <a:t>+ [</a:t>
            </a:r>
            <a:r>
              <a:rPr lang="fr-FR">
                <a:solidFill>
                  <a:schemeClr val="accent6">
                    <a:lumMod val="75000"/>
                  </a:schemeClr>
                </a:solidFill>
              </a:rPr>
              <a:t>W/m</a:t>
            </a:r>
            <a:r>
              <a:rPr lang="fr-FR" baseline="30000">
                <a:solidFill>
                  <a:schemeClr val="accent6">
                    <a:lumMod val="75000"/>
                  </a:schemeClr>
                </a:solidFill>
              </a:rPr>
              <a:t>2</a:t>
            </a:r>
            <a:r>
              <a:rPr lang="fr-FR">
                <a:solidFill>
                  <a:schemeClr val="accent6">
                    <a:lumMod val="75000"/>
                  </a:schemeClr>
                </a:solidFill>
              </a:rPr>
              <a:t>K] = [</a:t>
            </a:r>
            <a:r>
              <a:rPr lang="fr-FR">
                <a:solidFill>
                  <a:schemeClr val="accent6">
                    <a:lumMod val="75000"/>
                  </a:schemeClr>
                </a:solidFill>
              </a:rPr>
              <a:t>W/m</a:t>
            </a:r>
            <a:r>
              <a:rPr lang="fr-FR" baseline="30000">
                <a:solidFill>
                  <a:schemeClr val="accent6">
                    <a:lumMod val="75000"/>
                  </a:schemeClr>
                </a:solidFill>
              </a:rPr>
              <a:t>2</a:t>
            </a:r>
            <a:r>
              <a:rPr lang="fr-FR">
                <a:solidFill>
                  <a:schemeClr val="accent6">
                    <a:lumMod val="75000"/>
                  </a:schemeClr>
                </a:solidFill>
              </a:rPr>
              <a:t>K] </a:t>
            </a:r>
            <a:endParaRPr/>
          </a:p>
        </p:txBody>
      </p:sp>
      <p:cxnSp>
        <p:nvCxnSpPr>
          <p:cNvPr id="2043776462" name="Connecteur droit 33"/>
          <p:cNvCxnSpPr/>
          <p:nvPr/>
        </p:nvCxnSpPr>
        <p:spPr bwMode="auto">
          <a:xfrm flipV="1">
            <a:off x="4985613" y="5047868"/>
            <a:ext cx="2304064" cy="578718"/>
          </a:xfrm>
          <a:prstGeom prst="line">
            <a:avLst/>
          </a:prstGeom>
          <a:ln>
            <a:solidFill>
              <a:srgbClr val="FF0000"/>
            </a:solidFill>
          </a:ln>
          <a:effectLst/>
        </p:spPr>
        <p:style>
          <a:lnRef idx="2">
            <a:schemeClr val="accent2"/>
          </a:lnRef>
          <a:fillRef idx="0">
            <a:schemeClr val="accent2"/>
          </a:fillRef>
          <a:effectRef idx="1">
            <a:schemeClr val="accent2"/>
          </a:effectRef>
          <a:fontRef idx="minor">
            <a:schemeClr val="tx1"/>
          </a:fontRef>
        </p:style>
      </p:cxnSp>
      <p:cxnSp>
        <p:nvCxnSpPr>
          <p:cNvPr id="621537622" name="Connecteur droit 34"/>
          <p:cNvCxnSpPr/>
          <p:nvPr/>
        </p:nvCxnSpPr>
        <p:spPr bwMode="auto">
          <a:xfrm>
            <a:off x="4997251" y="5047868"/>
            <a:ext cx="2292426" cy="578718"/>
          </a:xfrm>
          <a:prstGeom prst="line">
            <a:avLst/>
          </a:prstGeom>
          <a:ln>
            <a:solidFill>
              <a:srgbClr val="FF0000"/>
            </a:solidFill>
          </a:ln>
          <a:effectLst/>
        </p:spPr>
        <p:style>
          <a:lnRef idx="2">
            <a:schemeClr val="accent2"/>
          </a:lnRef>
          <a:fillRef idx="0">
            <a:schemeClr val="accent2"/>
          </a:fillRef>
          <a:effectRef idx="1">
            <a:schemeClr val="accent2"/>
          </a:effectRef>
          <a:fontRef idx="minor">
            <a:schemeClr val="tx1"/>
          </a:fontRef>
        </p:style>
      </p:cxnSp>
      <p:sp>
        <p:nvSpPr>
          <p:cNvPr id="1594132313" name="Rectangle 35"/>
          <p:cNvSpPr/>
          <p:nvPr/>
        </p:nvSpPr>
        <p:spPr bwMode="auto">
          <a:xfrm>
            <a:off x="5161888" y="5737379"/>
            <a:ext cx="2348720" cy="369332"/>
          </a:xfrm>
          <a:prstGeom prst="rect">
            <a:avLst/>
          </a:prstGeom>
        </p:spPr>
        <p:txBody>
          <a:bodyPr wrap="none">
            <a:spAutoFit/>
          </a:bodyPr>
          <a:lstStyle/>
          <a:p>
            <a:pPr>
              <a:defRPr/>
            </a:pPr>
            <a:r>
              <a:rPr lang="fr-FR">
                <a:solidFill>
                  <a:schemeClr val="accent6">
                    <a:lumMod val="75000"/>
                  </a:schemeClr>
                </a:solidFill>
              </a:rPr>
              <a:t>[</a:t>
            </a:r>
            <a:r>
              <a:rPr lang="fr-FR">
                <a:solidFill>
                  <a:schemeClr val="accent6">
                    <a:lumMod val="75000"/>
                  </a:schemeClr>
                </a:solidFill>
              </a:rPr>
              <a:t>W/K] </a:t>
            </a:r>
            <a:r>
              <a:rPr lang="fr-FR">
                <a:solidFill>
                  <a:schemeClr val="accent6">
                    <a:lumMod val="75000"/>
                  </a:schemeClr>
                </a:solidFill>
              </a:rPr>
              <a:t>+ [</a:t>
            </a:r>
            <a:r>
              <a:rPr lang="fr-FR">
                <a:solidFill>
                  <a:schemeClr val="accent6">
                    <a:lumMod val="75000"/>
                  </a:schemeClr>
                </a:solidFill>
              </a:rPr>
              <a:t>W/K] </a:t>
            </a:r>
            <a:r>
              <a:rPr lang="fr-FR">
                <a:solidFill>
                  <a:schemeClr val="accent6">
                    <a:lumMod val="75000"/>
                  </a:schemeClr>
                </a:solidFill>
              </a:rPr>
              <a:t>= [</a:t>
            </a:r>
            <a:r>
              <a:rPr lang="fr-FR">
                <a:solidFill>
                  <a:schemeClr val="accent6">
                    <a:lumMod val="75000"/>
                  </a:schemeClr>
                </a:solidFill>
              </a:rPr>
              <a:t>W/K] </a:t>
            </a:r>
            <a:endParaRPr lang="fr-FR">
              <a:solidFill>
                <a:schemeClr val="accent6">
                  <a:lumMod val="75000"/>
                </a:schemeClr>
              </a:solidFill>
            </a:endParaRPr>
          </a:p>
        </p:txBody>
      </p:sp>
      <p:sp>
        <p:nvSpPr>
          <p:cNvPr id="2019692295" name="ZoneTexte 39"/>
          <p:cNvSpPr txBox="1"/>
          <p:nvPr/>
        </p:nvSpPr>
        <p:spPr bwMode="auto">
          <a:xfrm>
            <a:off x="8400256" y="2636912"/>
            <a:ext cx="3672408" cy="1754326"/>
          </a:xfrm>
          <a:prstGeom prst="rect">
            <a:avLst/>
          </a:prstGeom>
          <a:noFill/>
        </p:spPr>
        <p:txBody>
          <a:bodyPr wrap="square" rtlCol="0">
            <a:spAutoFit/>
          </a:bodyPr>
          <a:lstStyle/>
          <a:p>
            <a:pPr marL="285750" indent="-285750">
              <a:buFontTx/>
              <a:buChar char="-"/>
              <a:defRPr/>
            </a:pPr>
            <a:r>
              <a:rPr lang="fr-FR"/>
              <a:t>First </a:t>
            </a:r>
            <a:r>
              <a:rPr lang="fr-FR"/>
              <a:t>calculate</a:t>
            </a:r>
            <a:r>
              <a:rPr lang="fr-FR"/>
              <a:t> the total </a:t>
            </a:r>
            <a:r>
              <a:rPr lang="fr-FR"/>
              <a:t>resistance</a:t>
            </a:r>
            <a:r>
              <a:rPr lang="fr-FR"/>
              <a:t> </a:t>
            </a:r>
            <mc:AlternateContent xmlns:mc="http://schemas.openxmlformats.org/markup-compatibility/2006" xmlns:m="http://schemas.openxmlformats.org/officeDocument/2006/math">
              <mc:Choice xmlns:a14="http://schemas.microsoft.com/office/drawing/2010/main" Requires="a14">
                <a14:m>
                  <m:oMathPara>
                    <m:oMathParaPr/>
                    <m:oMath>
                      <m:r>
                        <m:rPr/>
                        <a:rPr lang="fr-FR" b="0" i="1">
                          <a:latin typeface="Cambria Math"/>
                        </a:rPr>
                        <m:t>𝑅</m:t>
                      </m:r>
                    </m:oMath>
                  </m:oMathPara>
                </a14:m>
              </mc:Choice>
              <mc:Fallback/>
            </mc:AlternateContent>
            <a:r>
              <a:rPr lang="fr-FR"/>
              <a:t> and conductance </a:t>
            </a:r>
            <mc:AlternateContent xmlns:mc="http://schemas.openxmlformats.org/markup-compatibility/2006" xmlns:m="http://schemas.openxmlformats.org/officeDocument/2006/math">
              <mc:Choice xmlns:a14="http://schemas.microsoft.com/office/drawing/2010/main" Requires="a14">
                <a14:m>
                  <m:oMathPara>
                    <m:oMathParaPr/>
                    <m:oMath>
                      <m:r>
                        <m:rPr/>
                        <a:rPr lang="fr-FR" b="0" i="1">
                          <a:latin typeface="Cambria Math"/>
                        </a:rPr>
                        <m:t>𝑈</m:t>
                      </m:r>
                    </m:oMath>
                  </m:oMathPara>
                </a14:m>
              </mc:Choice>
              <mc:Fallback/>
            </mc:AlternateContent>
            <a:r>
              <a:rPr lang="fr-FR"/>
              <a:t> of </a:t>
            </a:r>
            <a:r>
              <a:rPr lang="fr-FR"/>
              <a:t>each</a:t>
            </a:r>
            <a:r>
              <a:rPr lang="fr-FR"/>
              <a:t> component</a:t>
            </a:r>
            <a:endParaRPr/>
          </a:p>
          <a:p>
            <a:pPr marL="285750" indent="-285750">
              <a:buFontTx/>
              <a:buChar char="-"/>
              <a:defRPr/>
            </a:pPr>
            <a:r>
              <a:rPr lang="fr-FR"/>
              <a:t>Then</a:t>
            </a:r>
            <a:r>
              <a:rPr lang="fr-FR"/>
              <a:t> </a:t>
            </a:r>
            <a:r>
              <a:rPr lang="fr-FR"/>
              <a:t>calculate</a:t>
            </a:r>
            <a:r>
              <a:rPr lang="fr-FR"/>
              <a:t> the total </a:t>
            </a:r>
            <a:r>
              <a:rPr lang="fr-FR"/>
              <a:t>heat</a:t>
            </a:r>
            <a:r>
              <a:rPr lang="fr-FR"/>
              <a:t> transmission coefficient </a:t>
            </a:r>
            <mc:AlternateContent xmlns:mc="http://schemas.openxmlformats.org/markup-compatibility/2006" xmlns:m="http://schemas.openxmlformats.org/officeDocument/2006/math">
              <mc:Choice xmlns:a14="http://schemas.microsoft.com/office/drawing/2010/main" Requires="a14">
                <a14:m>
                  <m:oMathPara>
                    <m:oMathParaPr/>
                    <m:oMath>
                      <m:r>
                        <m:rPr/>
                        <a:rPr lang="fr-FR" b="0" i="1">
                          <a:latin typeface="Cambria Math"/>
                        </a:rPr>
                        <m:t>𝐻</m:t>
                      </m:r>
                    </m:oMath>
                  </m:oMathPara>
                </a14:m>
              </mc:Choice>
              <mc:Fallback/>
            </mc:AlternateContent>
            <a:r>
              <a:rPr lang="fr-FR"/>
              <a:t> of the </a:t>
            </a:r>
            <a:r>
              <a:rPr lang="fr-FR"/>
              <a:t>wall</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75821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468539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76216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171381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49302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6798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341600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017383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801776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984646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47217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1196070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12208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36355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437764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15376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941323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19692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220871" grpId="0"/>
      <p:bldP spid="2134160011" grpId="0" animBg="1"/>
      <p:bldP spid="1301738371" grpId="0"/>
      <p:bldP spid="1880177638" grpId="0" animBg="1"/>
      <p:bldP spid="1098464655" grpId="0"/>
      <p:bldP spid="394721760" grpId="0"/>
      <p:bldP spid="1411960701" grpId="0"/>
      <p:bldP spid="573635524" grpId="0"/>
      <p:bldP spid="1594132313" grpId="0"/>
      <p:bldP spid="2019692295" grpId="0"/>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2002700964" name="Tableau 1"/>
          <p:cNvGraphicFramePr>
            <a:graphicFrameLocks xmlns:a="http://schemas.openxmlformats.org/drawingml/2006/main" noGrp="1"/>
          </p:cNvGraphicFramePr>
          <p:nvPr/>
        </p:nvGraphicFramePr>
        <p:xfrm>
          <a:off x="1199455" y="1988840"/>
          <a:ext cx="9145017" cy="2966720"/>
        </p:xfrm>
        <a:graphic>
          <a:graphicData uri="http://schemas.openxmlformats.org/drawingml/2006/table">
            <a:tbl>
              <a:tblPr firstRow="1" firstCol="0" lastRow="0" lastCol="0" bandRow="1" bandCol="0">
                <a:tableStyleId>{2D5ABB26-0587-4C30-8999-92F81FD0307C}</a:tableStyleId>
              </a:tblPr>
              <a:tblGrid>
                <a:gridCol w="542501"/>
                <a:gridCol w="2697860"/>
                <a:gridCol w="2016224"/>
                <a:gridCol w="3888432"/>
              </a:tblGrid>
              <a:tr h="370840">
                <a:tc>
                  <a:txBody>
                    <a:bodyPr/>
                    <a:p>
                      <a:pPr>
                        <a:defRPr/>
                      </a:pPr>
                      <a:endParaRPr lang="en-GB" b="1"/>
                    </a:p>
                  </a:txBody>
                  <a:tcPr>
                    <a:lnT w="12700" algn="ctr">
                      <a:solidFill>
                        <a:schemeClr val="tx1"/>
                      </a:solidFill>
                    </a:lnT>
                    <a:lnB w="12700" algn="ctr">
                      <a:solidFill>
                        <a:schemeClr val="tx1"/>
                      </a:solidFill>
                    </a:lnB>
                    <a:solidFill>
                      <a:schemeClr val="bg1">
                        <a:lumMod val="85000"/>
                      </a:schemeClr>
                    </a:solidFill>
                  </a:tcPr>
                </a:tc>
                <a:tc>
                  <a:txBody>
                    <a:bodyPr/>
                    <a:p>
                      <a:pPr>
                        <a:defRPr/>
                      </a:pPr>
                      <a:r>
                        <a:rPr lang="en-GB" b="1"/>
                        <a:t>Variable</a:t>
                      </a:r>
                      <a:endParaRPr/>
                    </a:p>
                  </a:txBody>
                  <a:tcPr>
                    <a:lnT w="12700" algn="ctr">
                      <a:solidFill>
                        <a:schemeClr val="tx1"/>
                      </a:solidFill>
                    </a:lnT>
                    <a:lnB w="12700" algn="ctr">
                      <a:solidFill>
                        <a:schemeClr val="tx1"/>
                      </a:solidFill>
                    </a:lnB>
                    <a:solidFill>
                      <a:schemeClr val="bg1">
                        <a:lumMod val="85000"/>
                      </a:schemeClr>
                    </a:solidFill>
                  </a:tcPr>
                </a:tc>
                <a:tc>
                  <a:txBody>
                    <a:bodyPr/>
                    <a:p>
                      <a:pPr>
                        <a:defRPr/>
                      </a:pPr>
                      <a:r>
                        <a:rPr lang="en-GB" b="1"/>
                        <a:t>Dimension</a:t>
                      </a:r>
                      <a:endParaRPr/>
                    </a:p>
                  </a:txBody>
                  <a:tcPr>
                    <a:lnT w="12700" algn="ctr">
                      <a:solidFill>
                        <a:schemeClr val="tx1"/>
                      </a:solidFill>
                    </a:lnT>
                    <a:lnB w="12700" algn="ctr">
                      <a:solidFill>
                        <a:schemeClr val="tx1"/>
                      </a:solidFill>
                    </a:lnB>
                    <a:solidFill>
                      <a:schemeClr val="bg1">
                        <a:lumMod val="85000"/>
                      </a:schemeClr>
                    </a:solidFill>
                  </a:tcPr>
                </a:tc>
                <a:tc>
                  <a:txBody>
                    <a:bodyPr/>
                    <a:p>
                      <a:pPr>
                        <a:defRPr/>
                      </a:pPr>
                      <a:endParaRPr lang="en-GB" b="1"/>
                    </a:p>
                  </a:txBody>
                  <a:tcPr>
                    <a:lnT w="12700" algn="ctr">
                      <a:solidFill>
                        <a:schemeClr val="tx1"/>
                      </a:solidFill>
                    </a:lnT>
                    <a:lnB w="12700" algn="ctr">
                      <a:solidFill>
                        <a:schemeClr val="tx1"/>
                      </a:solidFill>
                    </a:lnB>
                    <a:solidFill>
                      <a:schemeClr val="bg1">
                        <a:lumMod val="85000"/>
                      </a:schemeClr>
                    </a:solidFill>
                  </a:tcPr>
                </a:tc>
              </a:tr>
              <a:tr h="370840">
                <a:tc>
                  <a:txBody>
                    <a:bodyPr/>
                    <a:p>
                      <a:pPr algn="l">
                        <a:defRPr/>
                      </a:pPr>
                      <a:r>
                        <a:rPr lang="en-GB" i="1">
                          <a:latin typeface="Times New Roman"/>
                          <a:cs typeface="Times New Roman"/>
                        </a:rPr>
                        <a:t>T</a:t>
                      </a:r>
                      <a:endParaRPr/>
                    </a:p>
                  </a:txBody>
                  <a:tcPr>
                    <a:lnT w="12700" algn="ctr">
                      <a:solidFill>
                        <a:schemeClr val="tx1"/>
                      </a:solidFill>
                    </a:lnT>
                  </a:tcPr>
                </a:tc>
                <a:tc>
                  <a:txBody>
                    <a:bodyPr/>
                    <a:p>
                      <a:pPr>
                        <a:defRPr/>
                      </a:pPr>
                      <a:r>
                        <a:rPr lang="en-GB"/>
                        <a:t>Temperature</a:t>
                      </a:r>
                      <a:endParaRPr/>
                    </a:p>
                  </a:txBody>
                  <a:tcPr>
                    <a:lnT w="12700" algn="ctr">
                      <a:solidFill>
                        <a:schemeClr val="tx1"/>
                      </a:solidFill>
                    </a:lnT>
                  </a:tcPr>
                </a:tc>
                <a:tc>
                  <a:txBody>
                    <a:bodyPr/>
                    <a:p>
                      <a:pPr>
                        <a:defRPr/>
                      </a:pPr>
                      <a:r>
                        <a:rPr lang="en-GB"/>
                        <a:t>K</a:t>
                      </a:r>
                      <a:endParaRPr/>
                    </a:p>
                  </a:txBody>
                  <a:tcPr>
                    <a:lnT w="12700" algn="ctr">
                      <a:solidFill>
                        <a:schemeClr val="tx1"/>
                      </a:solidFill>
                    </a:lnT>
                  </a:tcPr>
                </a:tc>
                <a:tc>
                  <a:txBody>
                    <a:bodyPr/>
                    <a:p>
                      <a:pPr>
                        <a:defRPr/>
                      </a:pPr>
                      <a:endParaRPr lang="en-GB"/>
                    </a:p>
                  </a:txBody>
                  <a:tcPr>
                    <a:lnT w="12700" algn="ctr">
                      <a:solidFill>
                        <a:schemeClr val="tx1"/>
                      </a:solidFill>
                    </a:lnT>
                  </a:tcPr>
                </a:tc>
              </a:tr>
              <a:tr h="370840">
                <a:tc>
                  <a:txBody>
                    <a:bodyPr/>
                    <a:p>
                      <a:pPr algn="l">
                        <a:defRPr/>
                      </a:pPr>
                      <mc:AlternateContent xmlns:mc="http://schemas.openxmlformats.org/markup-compatibility/2006" xmlns:m="http://schemas.openxmlformats.org/officeDocument/2006/math">
                        <mc:Choice xmlns:a14="http://schemas.microsoft.com/office/drawing/2010/main" Requires="a14">
                          <a14:m>
                            <m:oMathPara>
                              <m:oMathParaPr>
                                <m:jc m:val="left"/>
                              </m:oMathParaPr>
                              <m:oMath>
                                <m:r>
                                  <m:rPr/>
                                  <a:rPr lang="en-GB" i="1">
                                    <a:latin typeface="Cambria Math"/>
                                  </a:rPr>
                                  <m:t>𝜆</m:t>
                                </m:r>
                              </m:oMath>
                            </m:oMathPara>
                          </a14:m>
                        </mc:Choice>
                        <mc:Fallback/>
                      </mc:AlternateContent>
                      <a:endParaRPr lang="en-GB" i="1">
                        <a:latin typeface="Times New Roman"/>
                        <a:cs typeface="Times New Roman"/>
                      </a:endParaRPr>
                    </a:p>
                  </a:txBody>
                  <a:tcPr/>
                </a:tc>
                <a:tc>
                  <a:txBody>
                    <a:bodyPr/>
                    <a:p>
                      <a:pPr>
                        <a:defRPr/>
                      </a:pPr>
                      <a:r>
                        <a:rPr lang="en-GB"/>
                        <a:t>Conductivity</a:t>
                      </a:r>
                      <a:endParaRPr/>
                    </a:p>
                  </a:txBody>
                  <a:tcPr/>
                </a:tc>
                <a:tc>
                  <a:txBody>
                    <a:bodyPr/>
                    <a:p>
                      <a:pPr>
                        <a:defRPr/>
                      </a:pPr>
                      <a:r>
                        <a:rPr lang="en-GB"/>
                        <a:t>W/</a:t>
                      </a:r>
                      <a:r>
                        <a:rPr lang="en-GB"/>
                        <a:t>m.K</a:t>
                      </a:r>
                      <a:endParaRPr lang="en-GB"/>
                    </a:p>
                  </a:txBody>
                  <a:tcPr/>
                </a:tc>
                <a:tc>
                  <a:txBody>
                    <a:bodyPr/>
                    <a:p>
                      <a:pPr>
                        <a:defRPr/>
                      </a:pPr>
                      <a:endParaRPr lang="en-GB"/>
                    </a:p>
                  </a:txBody>
                  <a:tcPr/>
                </a:tc>
              </a:tr>
              <a:tr h="370840">
                <a:tc>
                  <a:txBody>
                    <a:bodyPr/>
                    <a:p>
                      <a:pPr algn="l">
                        <a:defRPr/>
                      </a:pPr>
                      <a:r>
                        <a:rPr lang="en-GB" i="1">
                          <a:latin typeface="Times New Roman"/>
                          <a:cs typeface="Times New Roman"/>
                        </a:rPr>
                        <a:t>h</a:t>
                      </a:r>
                      <a:endParaRPr/>
                    </a:p>
                  </a:txBody>
                  <a:tcPr>
                    <a:lnB w="12700" algn="ctr">
                      <a:solidFill>
                        <a:schemeClr val="tx1"/>
                      </a:solidFill>
                    </a:lnB>
                  </a:tcPr>
                </a:tc>
                <a:tc>
                  <a:txBody>
                    <a:bodyPr/>
                    <a:p>
                      <a:pPr>
                        <a:defRPr/>
                      </a:pPr>
                      <a:r>
                        <a:rPr lang="en-GB"/>
                        <a:t>Surface</a:t>
                      </a:r>
                      <a:r>
                        <a:rPr lang="en-GB"/>
                        <a:t> t</a:t>
                      </a:r>
                      <a:r>
                        <a:rPr lang="en-GB"/>
                        <a:t>ransfer</a:t>
                      </a:r>
                      <a:r>
                        <a:rPr lang="en-GB"/>
                        <a:t> </a:t>
                      </a:r>
                      <a:r>
                        <a:rPr lang="en-GB"/>
                        <a:t>coeff</a:t>
                      </a:r>
                      <a:r>
                        <a:rPr lang="en-GB"/>
                        <a:t>.</a:t>
                      </a:r>
                      <a:endParaRPr lang="en-GB"/>
                    </a:p>
                  </a:txBody>
                  <a:tcPr>
                    <a:lnB w="12700" algn="ctr">
                      <a:solidFill>
                        <a:schemeClr val="tx1"/>
                      </a:solidFill>
                    </a:lnB>
                  </a:tcPr>
                </a:tc>
                <a:tc>
                  <a:txBody>
                    <a:bodyPr/>
                    <a:p>
                      <a:pPr>
                        <a:defRPr/>
                      </a:pPr>
                      <a:r>
                        <a:rPr lang="en-GB"/>
                        <a:t>W/m</a:t>
                      </a:r>
                      <a:r>
                        <a:rPr lang="en-GB" baseline="30000"/>
                        <a:t>2</a:t>
                      </a:r>
                      <a:r>
                        <a:rPr lang="en-GB"/>
                        <a:t>.K</a:t>
                      </a:r>
                      <a:endParaRPr/>
                    </a:p>
                  </a:txBody>
                  <a:tcPr>
                    <a:lnB w="12700" algn="ctr">
                      <a:solidFill>
                        <a:schemeClr val="tx1"/>
                      </a:solidFill>
                    </a:lnB>
                  </a:tcPr>
                </a:tc>
                <a:tc>
                  <a:txBody>
                    <a:bodyPr/>
                    <a:p>
                      <a:pPr>
                        <a:defRPr/>
                      </a:pPr>
                      <a:endParaRPr lang="en-GB"/>
                    </a:p>
                  </a:txBody>
                  <a:tcPr>
                    <a:lnB w="12700" algn="ctr">
                      <a:solidFill>
                        <a:schemeClr val="tx1"/>
                      </a:solidFill>
                    </a:lnB>
                  </a:tcPr>
                </a:tc>
              </a:tr>
              <a:tr h="370840">
                <a:tc>
                  <a:txBody>
                    <a:bodyPr/>
                    <a:p>
                      <a:pPr algn="l">
                        <a:defRPr/>
                      </a:pPr>
                      <a:r>
                        <a:rPr lang="en-GB" i="1">
                          <a:latin typeface="Times New Roman"/>
                          <a:cs typeface="Times New Roman"/>
                        </a:rPr>
                        <a:t>R</a:t>
                      </a:r>
                      <a:endParaRPr/>
                    </a:p>
                  </a:txBody>
                  <a:tcPr>
                    <a:lnT w="12700" algn="ctr">
                      <a:solidFill>
                        <a:schemeClr val="tx1"/>
                      </a:solidFill>
                    </a:lnT>
                  </a:tcPr>
                </a:tc>
                <a:tc>
                  <a:txBody>
                    <a:bodyPr/>
                    <a:p>
                      <a:pPr>
                        <a:defRPr/>
                      </a:pPr>
                      <a:r>
                        <a:rPr lang="en-GB"/>
                        <a:t>Resistance</a:t>
                      </a:r>
                      <a:endParaRPr/>
                    </a:p>
                  </a:txBody>
                  <a:tcPr>
                    <a:lnT w="12700" algn="ctr">
                      <a:solidFill>
                        <a:schemeClr val="tx1"/>
                      </a:solidFill>
                    </a:lnT>
                  </a:tcPr>
                </a:tc>
                <a:tc>
                  <a:txBody>
                    <a:bodyPr/>
                    <a:p>
                      <a:pPr marL="0" marR="0" indent="0" algn="l" defTabSz="914400" rtl="0">
                        <a:lnSpc>
                          <a:spcPct val="100000"/>
                        </a:lnSpc>
                        <a:spcBef>
                          <a:spcPts val="0"/>
                        </a:spcBef>
                        <a:spcAft>
                          <a:spcPts val="0"/>
                        </a:spcAft>
                        <a:buClrTx/>
                        <a:buSzTx/>
                        <a:buFontTx/>
                        <a:buNone/>
                        <a:defRPr/>
                      </a:pPr>
                      <a:r>
                        <a:rPr lang="en-GB"/>
                        <a:t>m</a:t>
                      </a:r>
                      <a:r>
                        <a:rPr lang="en-GB" baseline="30000"/>
                        <a:t>2</a:t>
                      </a:r>
                      <a:r>
                        <a:rPr lang="en-GB"/>
                        <a:t>.K/W</a:t>
                      </a:r>
                      <a:endParaRPr/>
                    </a:p>
                  </a:txBody>
                  <a:tcPr>
                    <a:lnT w="12700" algn="ctr">
                      <a:solidFill>
                        <a:schemeClr val="tx1"/>
                      </a:solidFill>
                    </a:lnT>
                  </a:tcPr>
                </a:tc>
                <a:tc>
                  <a:txBody>
                    <a:bodyPr/>
                    <a:p>
                      <a:pPr>
                        <a:defRPr/>
                      </a:pPr>
                      <a:r>
                        <a:rPr lang="en-GB"/>
                        <a:t>adds up when serial</a:t>
                      </a:r>
                      <a:endParaRPr/>
                    </a:p>
                  </a:txBody>
                  <a:tcPr>
                    <a:lnT w="12700" algn="ctr">
                      <a:solidFill>
                        <a:schemeClr val="tx1"/>
                      </a:solidFill>
                    </a:lnT>
                  </a:tcPr>
                </a:tc>
              </a:tr>
              <a:tr h="370840">
                <a:tc>
                  <a:txBody>
                    <a:bodyPr/>
                    <a:p>
                      <a:pPr algn="l">
                        <a:defRPr/>
                      </a:pPr>
                      <a:r>
                        <a:rPr lang="en-GB" i="1">
                          <a:latin typeface="Times New Roman"/>
                          <a:cs typeface="Times New Roman"/>
                        </a:rPr>
                        <a:t>U</a:t>
                      </a:r>
                      <a:endParaRPr/>
                    </a:p>
                  </a:txBody>
                  <a:tcPr>
                    <a:lnB w="12700" algn="ctr">
                      <a:solidFill>
                        <a:schemeClr val="tx1"/>
                      </a:solidFill>
                    </a:lnB>
                  </a:tcPr>
                </a:tc>
                <a:tc>
                  <a:txBody>
                    <a:bodyPr/>
                    <a:p>
                      <a:pPr>
                        <a:defRPr/>
                      </a:pPr>
                      <a:r>
                        <a:rPr lang="en-GB"/>
                        <a:t>Conductance</a:t>
                      </a:r>
                      <a:endParaRPr/>
                    </a:p>
                  </a:txBody>
                  <a:tcPr>
                    <a:lnB w="12700" algn="ctr">
                      <a:solidFill>
                        <a:schemeClr val="tx1"/>
                      </a:solidFill>
                    </a:lnB>
                  </a:tcPr>
                </a:tc>
                <a:tc>
                  <a:txBody>
                    <a:bodyPr/>
                    <a:p>
                      <a:pPr marL="0" marR="0" indent="0" algn="l" defTabSz="914400" rtl="0">
                        <a:lnSpc>
                          <a:spcPct val="100000"/>
                        </a:lnSpc>
                        <a:spcBef>
                          <a:spcPts val="0"/>
                        </a:spcBef>
                        <a:spcAft>
                          <a:spcPts val="0"/>
                        </a:spcAft>
                        <a:buClrTx/>
                        <a:buSzTx/>
                        <a:buFontTx/>
                        <a:buNone/>
                        <a:defRPr/>
                      </a:pPr>
                      <a:r>
                        <a:rPr lang="en-GB"/>
                        <a:t>W/m</a:t>
                      </a:r>
                      <a:r>
                        <a:rPr lang="en-GB" baseline="30000"/>
                        <a:t>2</a:t>
                      </a:r>
                      <a:r>
                        <a:rPr lang="en-GB"/>
                        <a:t>.K</a:t>
                      </a:r>
                      <a:endParaRPr/>
                    </a:p>
                  </a:txBody>
                  <a:tcPr>
                    <a:lnB w="12700" algn="ctr">
                      <a:solidFill>
                        <a:schemeClr val="tx1"/>
                      </a:solidFill>
                    </a:lnB>
                  </a:tcPr>
                </a:tc>
                <a:tc>
                  <a:txBody>
                    <a:bodyPr/>
                    <a:p>
                      <a:pPr>
                        <a:defRPr/>
                      </a:pPr>
                      <a:r>
                        <a:rPr lang="en-GB">
                          <a:solidFill>
                            <a:srgbClr val="FF0000"/>
                          </a:solidFill>
                        </a:rPr>
                        <a:t>doesn’t add up when serial</a:t>
                      </a:r>
                      <a:endParaRPr/>
                    </a:p>
                  </a:txBody>
                  <a:tcPr>
                    <a:lnB w="12700" algn="ctr">
                      <a:solidFill>
                        <a:schemeClr val="tx1"/>
                      </a:solidFill>
                    </a:lnB>
                  </a:tcPr>
                </a:tc>
              </a:tr>
              <a:tr h="370840">
                <a:tc>
                  <a:txBody>
                    <a:bodyPr/>
                    <a:p>
                      <a:pPr algn="l">
                        <a:defRPr/>
                      </a:pPr>
                      <mc:AlternateContent xmlns:mc="http://schemas.openxmlformats.org/markup-compatibility/2006" xmlns:m="http://schemas.openxmlformats.org/officeDocument/2006/math">
                        <mc:Choice xmlns:a14="http://schemas.microsoft.com/office/drawing/2010/main" Requires="a14">
                          <a14:m>
                            <m:oMathPara>
                              <m:oMathParaPr>
                                <m:jc m:val="left"/>
                              </m:oMathParaPr>
                              <m:oMath>
                                <m:r>
                                  <m:rPr/>
                                  <a:rPr lang="en-GB" b="0" i="1">
                                    <a:latin typeface="Cambria Math"/>
                                  </a:rPr>
                                  <m:t>𝜑</m:t>
                                </m:r>
                              </m:oMath>
                            </m:oMathPara>
                          </a14:m>
                        </mc:Choice>
                        <mc:Fallback/>
                      </mc:AlternateContent>
                      <a:endParaRPr lang="en-GB" i="1">
                        <a:latin typeface="Times New Roman"/>
                        <a:cs typeface="Times New Roman"/>
                      </a:endParaRPr>
                    </a:p>
                  </a:txBody>
                  <a:tcPr>
                    <a:lnT w="12700" algn="ctr">
                      <a:solidFill>
                        <a:schemeClr val="tx1"/>
                      </a:solidFill>
                    </a:lnT>
                    <a:lnB w="12700" algn="ctr">
                      <a:noFill/>
                    </a:lnB>
                  </a:tcPr>
                </a:tc>
                <a:tc>
                  <a:txBody>
                    <a:bodyPr/>
                    <a:p>
                      <a:pPr>
                        <a:defRPr/>
                      </a:pPr>
                      <a:r>
                        <a:rPr lang="en-GB"/>
                        <a:t>Surface flow</a:t>
                      </a:r>
                      <a:endParaRPr lang="en-GB"/>
                    </a:p>
                  </a:txBody>
                  <a:tcPr>
                    <a:lnT w="12700" algn="ctr">
                      <a:solidFill>
                        <a:schemeClr val="tx1"/>
                      </a:solidFill>
                    </a:lnT>
                    <a:lnB w="12700" algn="ctr">
                      <a:noFill/>
                    </a:lnB>
                  </a:tcPr>
                </a:tc>
                <a:tc>
                  <a:txBody>
                    <a:bodyPr/>
                    <a:p>
                      <a:pPr>
                        <a:defRPr/>
                      </a:pPr>
                      <a:r>
                        <a:rPr lang="en-GB"/>
                        <a:t>W/m</a:t>
                      </a:r>
                      <a:r>
                        <a:rPr lang="en-GB" baseline="30000"/>
                        <a:t>2</a:t>
                      </a:r>
                      <a:endParaRPr/>
                    </a:p>
                  </a:txBody>
                  <a:tcPr>
                    <a:lnT w="12700" algn="ctr">
                      <a:solidFill>
                        <a:schemeClr val="tx1"/>
                      </a:solidFill>
                    </a:lnT>
                    <a:lnB w="12700" algn="ctr">
                      <a:noFill/>
                    </a:lnB>
                  </a:tcPr>
                </a:tc>
                <a:tc>
                  <a:txBody>
                    <a:bodyPr/>
                    <a:p>
                      <a:pPr>
                        <a:defRPr/>
                      </a:pPr>
                      <a:endParaRPr lang="en-GB"/>
                    </a:p>
                  </a:txBody>
                  <a:tcPr>
                    <a:lnT w="12700" algn="ctr">
                      <a:solidFill>
                        <a:schemeClr val="tx1"/>
                      </a:solidFill>
                    </a:lnT>
                    <a:lnB w="12700" algn="ctr">
                      <a:noFill/>
                    </a:lnB>
                  </a:tcPr>
                </a:tc>
              </a:tr>
              <a:tr h="370840">
                <a:tc>
                  <a:txBody>
                    <a:bodyPr/>
                    <a:p>
                      <a:pPr algn="l">
                        <a:defRPr/>
                      </a:pPr>
                      <mc:AlternateContent xmlns:mc="http://schemas.openxmlformats.org/markup-compatibility/2006" xmlns:m="http://schemas.openxmlformats.org/officeDocument/2006/math">
                        <mc:Choice xmlns:a14="http://schemas.microsoft.com/office/drawing/2010/main" Requires="a14">
                          <a14:m>
                            <m:oMathPara>
                              <m:oMathParaPr>
                                <m:jc m:val="left"/>
                              </m:oMathParaPr>
                              <m:oMath>
                                <m:r>
                                  <m:rPr/>
                                  <a:rPr lang="en-GB" b="0" i="1">
                                    <a:latin typeface="Cambria Math"/>
                                  </a:rPr>
                                  <m:t>𝜙</m:t>
                                </m:r>
                              </m:oMath>
                            </m:oMathPara>
                          </a14:m>
                        </mc:Choice>
                        <mc:Fallback/>
                      </mc:AlternateContent>
                      <a:endParaRPr lang="en-GB" i="1">
                        <a:latin typeface="Times New Roman"/>
                        <a:cs typeface="Times New Roman"/>
                      </a:endParaRPr>
                    </a:p>
                  </a:txBody>
                  <a:tcPr>
                    <a:lnL w="12700" algn="ctr">
                      <a:noFill/>
                    </a:lnL>
                    <a:lnR w="12700" algn="ctr">
                      <a:noFill/>
                    </a:lnR>
                    <a:lnT w="12700" algn="ctr">
                      <a:noFill/>
                    </a:lnT>
                    <a:lnB w="12700" algn="ctr">
                      <a:solidFill>
                        <a:schemeClr val="tx1"/>
                      </a:solidFill>
                    </a:lnB>
                  </a:tcPr>
                </a:tc>
                <a:tc>
                  <a:txBody>
                    <a:bodyPr/>
                    <a:p>
                      <a:pPr>
                        <a:defRPr/>
                      </a:pPr>
                      <a:r>
                        <a:rPr lang="en-GB"/>
                        <a:t>Total</a:t>
                      </a:r>
                      <a:r>
                        <a:rPr lang="en-GB"/>
                        <a:t> flow</a:t>
                      </a:r>
                      <a:endParaRPr lang="en-GB"/>
                    </a:p>
                  </a:txBody>
                  <a:tcPr>
                    <a:lnL w="12700" algn="ctr">
                      <a:noFill/>
                    </a:lnL>
                    <a:lnR w="12700" algn="ctr">
                      <a:noFill/>
                    </a:lnR>
                    <a:lnT w="12700" algn="ctr">
                      <a:noFill/>
                    </a:lnT>
                    <a:lnB w="12700" algn="ctr">
                      <a:solidFill>
                        <a:schemeClr val="tx1"/>
                      </a:solidFill>
                    </a:lnB>
                  </a:tcPr>
                </a:tc>
                <a:tc>
                  <a:txBody>
                    <a:bodyPr/>
                    <a:p>
                      <a:pPr>
                        <a:defRPr/>
                      </a:pPr>
                      <a:r>
                        <a:rPr lang="en-GB"/>
                        <a:t>W</a:t>
                      </a:r>
                      <a:endParaRPr/>
                    </a:p>
                  </a:txBody>
                  <a:tcPr>
                    <a:lnL w="12700" algn="ctr">
                      <a:noFill/>
                    </a:lnL>
                    <a:lnR w="12700" algn="ctr">
                      <a:noFill/>
                    </a:lnR>
                    <a:lnT w="12700" algn="ctr">
                      <a:noFill/>
                    </a:lnT>
                    <a:lnB w="12700" algn="ctr">
                      <a:solidFill>
                        <a:schemeClr val="tx1"/>
                      </a:solidFill>
                    </a:lnB>
                  </a:tcPr>
                </a:tc>
                <a:tc>
                  <a:txBody>
                    <a:bodyPr/>
                    <a:p>
                      <a:pPr>
                        <a:defRPr/>
                      </a:pPr>
                      <a:r>
                        <a:rPr lang="en-GB"/>
                        <a:t>same</a:t>
                      </a:r>
                      <a:r>
                        <a:rPr lang="en-GB"/>
                        <a:t> but relative to a total surface</a:t>
                      </a:r>
                      <a:endParaRPr lang="en-GB"/>
                    </a:p>
                  </a:txBody>
                  <a:tcPr>
                    <a:lnL w="12700" algn="ctr">
                      <a:noFill/>
                    </a:lnL>
                    <a:lnR w="12700" algn="ctr">
                      <a:noFill/>
                    </a:lnR>
                    <a:lnT w="12700" algn="ctr">
                      <a:noFill/>
                    </a:lnT>
                    <a:lnB w="12700" algn="ctr">
                      <a:solidFill>
                        <a:schemeClr val="tx1"/>
                      </a:solidFill>
                    </a:lnB>
                  </a:tcPr>
                </a:tc>
              </a:tr>
            </a:tbl>
          </a:graphicData>
        </a:graphic>
      </p:graphicFrame>
      <p:sp>
        <p:nvSpPr>
          <p:cNvPr id="26287329" name="ZoneTexte 3"/>
          <p:cNvSpPr txBox="1"/>
          <p:nvPr/>
        </p:nvSpPr>
        <p:spPr bwMode="auto">
          <a:xfrm>
            <a:off x="119336" y="284303"/>
            <a:ext cx="3390672" cy="584775"/>
          </a:xfrm>
          <a:prstGeom prst="rect">
            <a:avLst/>
          </a:prstGeom>
          <a:noFill/>
        </p:spPr>
        <p:txBody>
          <a:bodyPr wrap="none" rtlCol="0">
            <a:spAutoFit/>
          </a:bodyPr>
          <a:lstStyle/>
          <a:p>
            <a:pPr>
              <a:defRPr/>
            </a:pPr>
            <a:r>
              <a:rPr lang="fr-FR" sz="1600">
                <a:solidFill>
                  <a:schemeClr val="tx1">
                    <a:lumMod val="50000"/>
                    <a:lumOff val="50000"/>
                  </a:schemeClr>
                </a:solidFill>
                <a:latin typeface="Arial"/>
                <a:cs typeface="Arial"/>
              </a:rPr>
              <a:t>Building </a:t>
            </a:r>
            <a:r>
              <a:rPr lang="fr-FR" sz="1600">
                <a:solidFill>
                  <a:schemeClr val="tx1">
                    <a:lumMod val="50000"/>
                    <a:lumOff val="50000"/>
                  </a:schemeClr>
                </a:solidFill>
                <a:latin typeface="Arial"/>
                <a:cs typeface="Arial"/>
              </a:rPr>
              <a:t>energy</a:t>
            </a:r>
            <a:r>
              <a:rPr lang="fr-FR" sz="1600">
                <a:solidFill>
                  <a:schemeClr val="tx1">
                    <a:lumMod val="50000"/>
                    <a:lumOff val="50000"/>
                  </a:schemeClr>
                </a:solidFill>
                <a:latin typeface="Arial"/>
                <a:cs typeface="Arial"/>
              </a:rPr>
              <a:t> performance</a:t>
            </a:r>
            <a:endParaRPr/>
          </a:p>
          <a:p>
            <a:pPr>
              <a:defRPr/>
            </a:pPr>
            <a:r>
              <a:rPr lang="fr-FR" sz="1600">
                <a:solidFill>
                  <a:schemeClr val="tx1">
                    <a:lumMod val="50000"/>
                    <a:lumOff val="50000"/>
                  </a:schemeClr>
                </a:solidFill>
                <a:latin typeface="Arial"/>
                <a:cs typeface="Arial"/>
              </a:rPr>
              <a:t>Lecture 1: </a:t>
            </a:r>
            <a:r>
              <a:rPr lang="fr-FR" sz="1600">
                <a:solidFill>
                  <a:schemeClr val="tx1">
                    <a:lumMod val="50000"/>
                    <a:lumOff val="50000"/>
                  </a:schemeClr>
                </a:solidFill>
                <a:latin typeface="Arial"/>
                <a:cs typeface="Arial"/>
              </a:rPr>
              <a:t>heat</a:t>
            </a:r>
            <a:r>
              <a:rPr lang="fr-FR" sz="1600">
                <a:solidFill>
                  <a:schemeClr val="tx1">
                    <a:lumMod val="50000"/>
                    <a:lumOff val="50000"/>
                  </a:schemeClr>
                </a:solidFill>
                <a:latin typeface="Arial"/>
                <a:cs typeface="Arial"/>
              </a:rPr>
              <a:t> </a:t>
            </a:r>
            <a:r>
              <a:rPr lang="fr-FR" sz="1600">
                <a:solidFill>
                  <a:schemeClr val="tx1">
                    <a:lumMod val="50000"/>
                    <a:lumOff val="50000"/>
                  </a:schemeClr>
                </a:solidFill>
                <a:latin typeface="Arial"/>
                <a:cs typeface="Arial"/>
              </a:rPr>
              <a:t>transfer</a:t>
            </a:r>
            <a:r>
              <a:rPr lang="fr-FR" sz="1600">
                <a:solidFill>
                  <a:schemeClr val="tx1">
                    <a:lumMod val="50000"/>
                    <a:lumOff val="50000"/>
                  </a:schemeClr>
                </a:solidFill>
                <a:latin typeface="Arial"/>
                <a:cs typeface="Arial"/>
              </a:rPr>
              <a:t> in buildings</a:t>
            </a:r>
            <a:endParaRPr lang="fr-FR" sz="1600">
              <a:solidFill>
                <a:schemeClr val="tx1">
                  <a:lumMod val="50000"/>
                  <a:lumOff val="50000"/>
                </a:schemeClr>
              </a:solidFill>
              <a:latin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260081037" name=""/>
          <p:cNvPicPr>
            <a:picLocks noChangeAspect="1"/>
          </p:cNvPicPr>
          <p:nvPr/>
        </p:nvPicPr>
        <p:blipFill>
          <a:blip r:embed="rId3"/>
          <a:stretch/>
        </p:blipFill>
        <p:spPr bwMode="auto">
          <a:xfrm>
            <a:off x="3238499" y="1412874"/>
            <a:ext cx="5267324" cy="450532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419116633" name="Image 1"/>
          <p:cNvPicPr>
            <a:picLocks noChangeAspect="1"/>
          </p:cNvPicPr>
          <p:nvPr/>
        </p:nvPicPr>
        <p:blipFill>
          <a:blip r:embed="rId3"/>
          <a:stretch/>
        </p:blipFill>
        <p:spPr bwMode="auto">
          <a:xfrm>
            <a:off x="2855640" y="2060848"/>
            <a:ext cx="1304657" cy="3359187"/>
          </a:xfrm>
          <a:prstGeom prst="rect">
            <a:avLst/>
          </a:prstGeom>
        </p:spPr>
      </p:pic>
      <p:sp>
        <p:nvSpPr>
          <p:cNvPr id="1682192915" name="ZoneTexte 2"/>
          <p:cNvSpPr txBox="1"/>
          <p:nvPr/>
        </p:nvSpPr>
        <p:spPr bwMode="auto">
          <a:xfrm>
            <a:off x="5303912" y="2996952"/>
            <a:ext cx="4161909" cy="968150"/>
          </a:xfrm>
          <a:prstGeom prst="rect">
            <a:avLst/>
          </a:prstGeom>
          <a:noFill/>
        </p:spPr>
        <p:txBody>
          <a:bodyPr wrap="none" rtlCol="0">
            <a:spAutoFit/>
          </a:bodyPr>
          <a:lstStyle/>
          <a:p>
            <a:pPr marL="285750" indent="-285750">
              <a:buFont typeface="Arial"/>
              <a:buChar cha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b="0" i="1">
                              <a:latin typeface="Cambria Math"/>
                              <a:ea typeface="Cambria Math"/>
                              <a:cs typeface="Cambria Math"/>
                            </a:rPr>
                          </m:ctrlPr>
                        </m:sSubPr>
                        <m:e>
                          <m:r>
                            <m:rPr/>
                            <a:rPr lang="fr-FR" b="0" i="1">
                              <a:latin typeface="Cambria Math"/>
                            </a:rPr>
                            <m:t>𝑈</m:t>
                          </m:r>
                        </m:e>
                        <m:sub>
                          <m:r>
                            <m:rPr/>
                            <a:rPr lang="fr-FR" b="0" i="1">
                              <a:latin typeface="Cambria Math"/>
                            </a:rPr>
                            <m:t>𝑔</m:t>
                          </m:r>
                        </m:sub>
                      </m:sSub>
                    </m:oMath>
                  </m:oMathPara>
                </a14:m>
              </mc:Choice>
              <mc:Fallback/>
            </mc:AlternateContent>
            <a:r>
              <a:rPr lang="fr-FR"/>
              <a:t> : conductance of the </a:t>
            </a:r>
            <a:r>
              <a:rPr lang="fr-FR"/>
              <a:t>glazing</a:t>
            </a:r>
            <a:endParaRPr lang="fr-FR"/>
          </a:p>
          <a:p>
            <a:pPr marL="285750" indent="-285750">
              <a:buFont typeface="Arial"/>
              <a:buChar cha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b="0" i="1">
                              <a:latin typeface="Cambria Math"/>
                              <a:ea typeface="Cambria Math"/>
                              <a:cs typeface="Cambria Math"/>
                            </a:rPr>
                          </m:ctrlPr>
                        </m:sSubPr>
                        <m:e>
                          <m:r>
                            <m:rPr/>
                            <a:rPr lang="fr-FR" b="0" i="1">
                              <a:latin typeface="Cambria Math"/>
                            </a:rPr>
                            <m:t>𝑈</m:t>
                          </m:r>
                        </m:e>
                        <m:sub>
                          <m:r>
                            <m:rPr/>
                            <a:rPr lang="fr-FR" b="0" i="1">
                              <a:latin typeface="Cambria Math"/>
                            </a:rPr>
                            <m:t>𝑓</m:t>
                          </m:r>
                        </m:sub>
                      </m:sSub>
                    </m:oMath>
                  </m:oMathPara>
                </a14:m>
              </mc:Choice>
              <mc:Fallback/>
            </mc:AlternateContent>
            <a:r>
              <a:rPr lang="fr-FR"/>
              <a:t> : conductance of the frame</a:t>
            </a:r>
            <a:endParaRPr/>
          </a:p>
          <a:p>
            <a:pPr marL="285750" indent="-285750">
              <a:buFont typeface="Arial"/>
              <a:buChar cha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b="0" i="1">
                              <a:latin typeface="Cambria Math"/>
                              <a:ea typeface="Cambria Math"/>
                              <a:cs typeface="Cambria Math"/>
                            </a:rPr>
                          </m:ctrlPr>
                        </m:sSubPr>
                        <m:e>
                          <m:r>
                            <m:rPr/>
                            <a:rPr lang="fr-FR" b="0" i="1">
                              <a:latin typeface="Cambria Math"/>
                            </a:rPr>
                            <m:t>𝑈</m:t>
                          </m:r>
                        </m:e>
                        <m:sub>
                          <m:r>
                            <m:rPr/>
                            <a:rPr lang="fr-FR" b="0" i="1">
                              <a:latin typeface="Cambria Math"/>
                            </a:rPr>
                            <m:t>𝑤</m:t>
                          </m:r>
                        </m:sub>
                      </m:sSub>
                    </m:oMath>
                  </m:oMathPara>
                </a14:m>
              </mc:Choice>
              <mc:Fallback/>
            </mc:AlternateContent>
            <a:r>
              <a:rPr lang="fr-FR"/>
              <a:t> : conductance of the </a:t>
            </a:r>
            <a:r>
              <a:rPr lang="fr-FR"/>
              <a:t>entire</a:t>
            </a:r>
            <a:r>
              <a:rPr lang="fr-FR"/>
              <a:t> </a:t>
            </a:r>
            <a:r>
              <a:rPr lang="fr-FR"/>
              <a:t>window</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526653236" name="Image 1"/>
          <p:cNvPicPr>
            <a:picLocks noChangeAspect="1"/>
          </p:cNvPicPr>
          <p:nvPr/>
        </p:nvPicPr>
        <p:blipFill>
          <a:blip r:embed="rId3"/>
          <a:stretch/>
        </p:blipFill>
        <p:spPr bwMode="auto">
          <a:xfrm>
            <a:off x="911424" y="1844824"/>
            <a:ext cx="5382375" cy="3515216"/>
          </a:xfrm>
          <a:prstGeom prst="rect">
            <a:avLst/>
          </a:prstGeom>
        </p:spPr>
      </p:pic>
      <p:pic>
        <p:nvPicPr>
          <p:cNvPr id="1863359825" name="Image 2"/>
          <p:cNvPicPr>
            <a:picLocks noChangeAspect="1"/>
          </p:cNvPicPr>
          <p:nvPr/>
        </p:nvPicPr>
        <p:blipFill>
          <a:blip r:embed="rId4"/>
          <a:stretch/>
        </p:blipFill>
        <p:spPr bwMode="auto">
          <a:xfrm>
            <a:off x="8112224" y="2708920"/>
            <a:ext cx="1924318" cy="1190790"/>
          </a:xfrm>
          <a:prstGeom prst="rect">
            <a:avLst/>
          </a:prstGeom>
        </p:spPr>
      </p:pic>
      <p:sp>
        <p:nvSpPr>
          <p:cNvPr id="503308082" name="ZoneTexte 3"/>
          <p:cNvSpPr txBox="1"/>
          <p:nvPr/>
        </p:nvSpPr>
        <p:spPr bwMode="auto">
          <a:xfrm>
            <a:off x="8337809" y="4077072"/>
            <a:ext cx="1698734"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m:sty m:val="p"/>
                        </m:rPr>
                        <a:rPr lang="fr-FR" b="0" i="0">
                          <a:latin typeface="Cambria Math"/>
                        </a:rPr>
                        <m:t>Φ</m:t>
                      </m:r>
                      <m:r>
                        <m:rPr/>
                        <a:rPr lang="fr-FR" b="0" i="1">
                          <a:latin typeface="Cambria Math"/>
                        </a:rPr>
                        <m:t>=</m:t>
                      </m:r>
                      <m:r>
                        <m:rPr/>
                        <a:rPr lang="fr-FR" b="0" i="1">
                          <a:latin typeface="Cambria Math"/>
                        </a:rPr>
                        <m:t>𝑙</m:t>
                      </m:r>
                      <m:r>
                        <m:rPr/>
                        <a:rPr lang="fr-FR" b="0" i="1">
                          <a:latin typeface="Cambria Math"/>
                        </a:rPr>
                        <m:t> </m:t>
                      </m:r>
                      <m:r>
                        <m:rPr/>
                        <a:rPr lang="fr-FR" b="0" i="1">
                          <a:latin typeface="Cambria Math"/>
                        </a:rPr>
                        <m:t>𝜓</m:t>
                      </m:r>
                      <m:d>
                        <m:dPr>
                          <m:ctrlPr>
                            <a:rPr lang="fr-FR" b="0" i="1">
                              <a:latin typeface="Cambria Math"/>
                              <a:ea typeface="Cambria Math"/>
                              <a:cs typeface="Cambria Math"/>
                            </a:rPr>
                          </m:ctrlPr>
                        </m:dPr>
                        <m:e>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𝑒</m:t>
                              </m:r>
                            </m:sub>
                          </m:sSub>
                        </m:e>
                      </m:d>
                    </m:oMath>
                  </m:oMathPara>
                </a14:m>
              </mc:Choice>
              <mc:Fallback/>
            </mc:AlternateContent>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26182210" name="Rectangle 1"/>
          <p:cNvSpPr/>
          <p:nvPr/>
        </p:nvSpPr>
        <p:spPr bwMode="auto">
          <a:xfrm>
            <a:off x="2567608" y="5373216"/>
            <a:ext cx="8352928" cy="360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955818221" name="Connecteur droit 2"/>
          <p:cNvCxnSpPr/>
          <p:nvPr/>
        </p:nvCxnSpPr>
        <p:spPr bwMode="auto">
          <a:xfrm flipV="1">
            <a:off x="5159896" y="2060848"/>
            <a:ext cx="0" cy="3672408"/>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95715197" name="Connecteur droit 3"/>
          <p:cNvCxnSpPr/>
          <p:nvPr/>
        </p:nvCxnSpPr>
        <p:spPr bwMode="auto">
          <a:xfrm flipV="1">
            <a:off x="8184232" y="5373216"/>
            <a:ext cx="0" cy="36004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12469013" name="Rectangle 4"/>
          <p:cNvSpPr/>
          <p:nvPr/>
        </p:nvSpPr>
        <p:spPr bwMode="auto">
          <a:xfrm rot="1054262">
            <a:off x="4871864" y="2485733"/>
            <a:ext cx="3600400" cy="72008"/>
          </a:xfrm>
          <a:prstGeom prst="rect">
            <a:avLst/>
          </a:prstGeom>
          <a:solidFill>
            <a:schemeClr val="bg1">
              <a:lumMod val="75000"/>
            </a:schemeClr>
          </a:solidFill>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fr-FR"/>
          </a:p>
        </p:txBody>
      </p:sp>
      <p:sp>
        <p:nvSpPr>
          <p:cNvPr id="747036639" name="Rectangle 5"/>
          <p:cNvSpPr/>
          <p:nvPr/>
        </p:nvSpPr>
        <p:spPr bwMode="auto">
          <a:xfrm>
            <a:off x="5159896" y="3068960"/>
            <a:ext cx="3024336" cy="2304256"/>
          </a:xfrm>
          <a:prstGeom prst="rect">
            <a:avLst/>
          </a:prstGeom>
          <a:ln w="762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defRPr/>
            </a:pPr>
            <a:endParaRPr lang="fr-FR"/>
          </a:p>
        </p:txBody>
      </p:sp>
      <p:sp>
        <p:nvSpPr>
          <p:cNvPr id="1473110844" name="Rectangle 6"/>
          <p:cNvSpPr/>
          <p:nvPr/>
        </p:nvSpPr>
        <p:spPr bwMode="auto">
          <a:xfrm>
            <a:off x="5123891" y="3732312"/>
            <a:ext cx="72008" cy="100811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636265232" name="Rectangle 7"/>
          <p:cNvSpPr/>
          <p:nvPr/>
        </p:nvSpPr>
        <p:spPr bwMode="auto">
          <a:xfrm>
            <a:off x="8148229" y="3717032"/>
            <a:ext cx="72008" cy="100811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388396184" name="Forme libre 13"/>
          <p:cNvSpPr/>
          <p:nvPr/>
        </p:nvSpPr>
        <p:spPr bwMode="auto">
          <a:xfrm rot="15980954">
            <a:off x="6787821" y="3104515"/>
            <a:ext cx="277554" cy="492393"/>
          </a:xfrm>
          <a:custGeom>
            <a:avLst/>
            <a:gdLst>
              <a:gd name="connsiteX0" fmla="*/ 0 w 430166"/>
              <a:gd name="connsiteY0" fmla="*/ 497633 h 497633"/>
              <a:gd name="connsiteX1" fmla="*/ 379445 w 430166"/>
              <a:gd name="connsiteY1" fmla="*/ 398106 h 497633"/>
              <a:gd name="connsiteX2" fmla="*/ 398106 w 430166"/>
              <a:gd name="connsiteY2" fmla="*/ 136849 h 497633"/>
              <a:gd name="connsiteX3" fmla="*/ 118188 w 430166"/>
              <a:gd name="connsiteY3" fmla="*/ 0 h 497633"/>
            </a:gdLst>
            <a:ahLst/>
            <a:cxnLst>
              <a:cxn ang="0">
                <a:pos x="connsiteX0" y="connsiteY0"/>
              </a:cxn>
              <a:cxn ang="0">
                <a:pos x="connsiteX1" y="connsiteY1"/>
              </a:cxn>
              <a:cxn ang="0">
                <a:pos x="connsiteX2" y="connsiteY2"/>
              </a:cxn>
              <a:cxn ang="0">
                <a:pos x="connsiteX3" y="connsiteY3"/>
              </a:cxn>
            </a:cxnLst>
            <a:rect l="l" t="t" r="r" b="b"/>
            <a:pathLst>
              <a:path w="430166" h="497633" fill="norm" stroke="1" extrusionOk="0">
                <a:moveTo>
                  <a:pt x="0" y="497633"/>
                </a:moveTo>
                <a:cubicBezTo>
                  <a:pt x="156547" y="477935"/>
                  <a:pt x="313094" y="458237"/>
                  <a:pt x="379445" y="398106"/>
                </a:cubicBezTo>
                <a:cubicBezTo>
                  <a:pt x="445796" y="337975"/>
                  <a:pt x="441649" y="203200"/>
                  <a:pt x="398106" y="136849"/>
                </a:cubicBezTo>
                <a:cubicBezTo>
                  <a:pt x="354563" y="70498"/>
                  <a:pt x="236375" y="35249"/>
                  <a:pt x="118188" y="0"/>
                </a:cubicBezTo>
              </a:path>
            </a:pathLst>
          </a:custGeom>
          <a:noFill/>
          <a:ln w="19050">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696311067" name="Forme libre 14"/>
          <p:cNvSpPr/>
          <p:nvPr/>
        </p:nvSpPr>
        <p:spPr bwMode="auto">
          <a:xfrm rot="20167350">
            <a:off x="7724789" y="3341927"/>
            <a:ext cx="277554" cy="492393"/>
          </a:xfrm>
          <a:custGeom>
            <a:avLst/>
            <a:gdLst>
              <a:gd name="connsiteX0" fmla="*/ 0 w 430166"/>
              <a:gd name="connsiteY0" fmla="*/ 497633 h 497633"/>
              <a:gd name="connsiteX1" fmla="*/ 379445 w 430166"/>
              <a:gd name="connsiteY1" fmla="*/ 398106 h 497633"/>
              <a:gd name="connsiteX2" fmla="*/ 398106 w 430166"/>
              <a:gd name="connsiteY2" fmla="*/ 136849 h 497633"/>
              <a:gd name="connsiteX3" fmla="*/ 118188 w 430166"/>
              <a:gd name="connsiteY3" fmla="*/ 0 h 497633"/>
            </a:gdLst>
            <a:ahLst/>
            <a:cxnLst>
              <a:cxn ang="0">
                <a:pos x="connsiteX0" y="connsiteY0"/>
              </a:cxn>
              <a:cxn ang="0">
                <a:pos x="connsiteX1" y="connsiteY1"/>
              </a:cxn>
              <a:cxn ang="0">
                <a:pos x="connsiteX2" y="connsiteY2"/>
              </a:cxn>
              <a:cxn ang="0">
                <a:pos x="connsiteX3" y="connsiteY3"/>
              </a:cxn>
            </a:cxnLst>
            <a:rect l="l" t="t" r="r" b="b"/>
            <a:pathLst>
              <a:path w="430166" h="497633" fill="norm" stroke="1" extrusionOk="0">
                <a:moveTo>
                  <a:pt x="0" y="497633"/>
                </a:moveTo>
                <a:cubicBezTo>
                  <a:pt x="156547" y="477935"/>
                  <a:pt x="313094" y="458237"/>
                  <a:pt x="379445" y="398106"/>
                </a:cubicBezTo>
                <a:cubicBezTo>
                  <a:pt x="445796" y="337975"/>
                  <a:pt x="441649" y="203200"/>
                  <a:pt x="398106" y="136849"/>
                </a:cubicBezTo>
                <a:cubicBezTo>
                  <a:pt x="354563" y="70498"/>
                  <a:pt x="236375" y="35249"/>
                  <a:pt x="118188" y="0"/>
                </a:cubicBezTo>
              </a:path>
            </a:pathLst>
          </a:custGeom>
          <a:noFill/>
          <a:ln w="19050">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104598614" name="Connecteur droit avec flèche 15"/>
          <p:cNvCxnSpPr/>
          <p:nvPr/>
        </p:nvCxnSpPr>
        <p:spPr bwMode="auto">
          <a:xfrm flipV="1">
            <a:off x="4729924" y="3717032"/>
            <a:ext cx="787934" cy="1719"/>
          </a:xfrm>
          <a:prstGeom prst="straightConnector1">
            <a:avLst/>
          </a:prstGeom>
          <a:ln w="1905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33378521" name="ZoneTexte 22"/>
          <p:cNvSpPr txBox="1"/>
          <p:nvPr/>
        </p:nvSpPr>
        <p:spPr bwMode="auto">
          <a:xfrm>
            <a:off x="335360" y="1311163"/>
            <a:ext cx="5068567" cy="369332"/>
          </a:xfrm>
          <a:prstGeom prst="rect">
            <a:avLst/>
          </a:prstGeom>
          <a:noFill/>
        </p:spPr>
        <p:txBody>
          <a:bodyPr wrap="none" rtlCol="0">
            <a:spAutoFit/>
          </a:bodyPr>
          <a:lstStyle/>
          <a:p>
            <a:pPr>
              <a:defRPr/>
            </a:pPr>
            <a:r>
              <a:rPr lang="fr-FR"/>
              <a:t>Convective </a:t>
            </a:r>
            <a:r>
              <a:rPr lang="fr-FR"/>
              <a:t>heat</a:t>
            </a:r>
            <a:r>
              <a:rPr lang="fr-FR"/>
              <a:t> </a:t>
            </a:r>
            <a:r>
              <a:rPr lang="fr-FR"/>
              <a:t>transfer</a:t>
            </a:r>
            <a:r>
              <a:rPr lang="fr-FR"/>
              <a:t> </a:t>
            </a:r>
            <a:r>
              <a:rPr lang="fr-FR"/>
              <a:t>driven</a:t>
            </a:r>
            <a:r>
              <a:rPr lang="fr-FR"/>
              <a:t> by </a:t>
            </a:r>
            <a:r>
              <a:rPr lang="fr-FR"/>
              <a:t>incoming</a:t>
            </a:r>
            <a:r>
              <a:rPr lang="fr-FR"/>
              <a:t> air flow</a:t>
            </a:r>
            <a:endParaRPr lang="fr-FR"/>
          </a:p>
        </p:txBody>
      </p:sp>
      <p:sp>
        <p:nvSpPr>
          <p:cNvPr id="278317946" name="ZoneTexte 23"/>
          <p:cNvSpPr txBox="1"/>
          <p:nvPr/>
        </p:nvSpPr>
        <p:spPr bwMode="auto">
          <a:xfrm>
            <a:off x="4084721" y="3269490"/>
            <a:ext cx="788421"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acc>
                        <m:accPr>
                          <m:chr m:val="̇"/>
                          <m:ctrlPr>
                            <a:rPr lang="fr-FR" b="0" i="1">
                              <a:solidFill>
                                <a:srgbClr val="0070C0"/>
                              </a:solidFill>
                              <a:latin typeface="Cambria Math"/>
                              <a:ea typeface="Cambria Math"/>
                              <a:cs typeface="Cambria Math"/>
                            </a:rPr>
                          </m:ctrlPr>
                        </m:accPr>
                        <m:e>
                          <m:r>
                            <m:rPr/>
                            <a:rPr lang="fr-FR" b="0" i="1">
                              <a:solidFill>
                                <a:srgbClr val="0070C0"/>
                              </a:solidFill>
                              <a:latin typeface="Cambria Math"/>
                            </a:rPr>
                            <m:t>𝑚</m:t>
                          </m:r>
                        </m:e>
                      </m:acc>
                    </m:oMath>
                  </m:oMathPara>
                </a14:m>
              </mc:Choice>
              <mc:Fallback/>
            </mc:AlternateContent>
            <a:r>
              <a:rPr lang="fr-FR">
                <a:solidFill>
                  <a:srgbClr val="0070C0"/>
                </a:solidFill>
              </a:rPr>
              <a:t> (kg/s)</a:t>
            </a:r>
            <a:endParaRPr lang="fr-FR">
              <a:solidFill>
                <a:srgbClr val="0070C0"/>
              </a:solidFill>
            </a:endParaRPr>
          </a:p>
        </p:txBody>
      </p:sp>
      <p:sp>
        <p:nvSpPr>
          <p:cNvPr id="952400128" name="ZoneTexte 24"/>
          <p:cNvSpPr txBox="1"/>
          <p:nvPr/>
        </p:nvSpPr>
        <p:spPr bwMode="auto">
          <a:xfrm>
            <a:off x="4019849" y="3813760"/>
            <a:ext cx="925061"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b="0" i="1">
                              <a:solidFill>
                                <a:srgbClr val="0070C0"/>
                              </a:solidFill>
                              <a:latin typeface="Cambria Math"/>
                              <a:ea typeface="Cambria Math"/>
                              <a:cs typeface="Cambria Math"/>
                            </a:rPr>
                          </m:ctrlPr>
                        </m:sSubPr>
                        <m:e>
                          <m:r>
                            <m:rPr/>
                            <a:rPr lang="fr-FR" b="0" i="1">
                              <a:solidFill>
                                <a:srgbClr val="0070C0"/>
                              </a:solidFill>
                              <a:latin typeface="Cambria Math"/>
                            </a:rPr>
                            <m:t>𝑄</m:t>
                          </m:r>
                        </m:e>
                        <m:sub>
                          <m:r>
                            <m:rPr/>
                            <a:rPr lang="fr-FR" b="0" i="1">
                              <a:solidFill>
                                <a:srgbClr val="0070C0"/>
                              </a:solidFill>
                              <a:latin typeface="Cambria Math"/>
                            </a:rPr>
                            <m:t>𝑣</m:t>
                          </m:r>
                        </m:sub>
                      </m:sSub>
                    </m:oMath>
                  </m:oMathPara>
                </a14:m>
              </mc:Choice>
              <mc:Fallback/>
            </mc:AlternateContent>
            <a:r>
              <a:rPr lang="fr-FR">
                <a:solidFill>
                  <a:srgbClr val="0070C0"/>
                </a:solidFill>
              </a:rPr>
              <a:t> (m</a:t>
            </a:r>
            <a:r>
              <a:rPr lang="fr-FR" baseline="30000">
                <a:solidFill>
                  <a:srgbClr val="0070C0"/>
                </a:solidFill>
              </a:rPr>
              <a:t>3</a:t>
            </a:r>
            <a:r>
              <a:rPr lang="fr-FR">
                <a:solidFill>
                  <a:srgbClr val="0070C0"/>
                </a:solidFill>
              </a:rPr>
              <a:t>/h)</a:t>
            </a:r>
            <a:endParaRPr lang="fr-FR">
              <a:solidFill>
                <a:srgbClr val="0070C0"/>
              </a:solidFill>
            </a:endParaRPr>
          </a:p>
        </p:txBody>
      </p:sp>
      <p:sp>
        <p:nvSpPr>
          <p:cNvPr id="1403799268" name="ZoneTexte 25"/>
          <p:cNvSpPr txBox="1"/>
          <p:nvPr/>
        </p:nvSpPr>
        <p:spPr bwMode="auto">
          <a:xfrm>
            <a:off x="521331" y="3077973"/>
            <a:ext cx="1937325"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m:sty m:val="p"/>
                        </m:rPr>
                        <a:rPr lang="fr-FR" b="0" i="0">
                          <a:latin typeface="Cambria Math"/>
                        </a:rPr>
                        <m:t>Φ</m:t>
                      </m:r>
                      <m:r>
                        <m:rPr/>
                        <a:rPr lang="fr-FR" b="0" i="1">
                          <a:latin typeface="Cambria Math"/>
                        </a:rPr>
                        <m:t>=</m:t>
                      </m:r>
                      <m:acc>
                        <m:accPr>
                          <m:chr m:val="̇"/>
                          <m:ctrlPr>
                            <a:rPr lang="fr-FR" b="0" i="1">
                              <a:solidFill>
                                <a:srgbClr val="0070C0"/>
                              </a:solidFill>
                              <a:latin typeface="Cambria Math"/>
                              <a:ea typeface="Cambria Math"/>
                              <a:cs typeface="Cambria Math"/>
                            </a:rPr>
                          </m:ctrlPr>
                        </m:accPr>
                        <m:e>
                          <m:r>
                            <m:rPr/>
                            <a:rPr lang="fr-FR" b="0" i="1">
                              <a:solidFill>
                                <a:srgbClr val="0070C0"/>
                              </a:solidFill>
                              <a:latin typeface="Cambria Math"/>
                            </a:rPr>
                            <m:t>𝑚</m:t>
                          </m:r>
                        </m:e>
                      </m:acc>
                      <m:r>
                        <m:rPr/>
                        <a:rPr lang="fr-FR" b="0" i="1">
                          <a:solidFill>
                            <a:srgbClr val="0070C0"/>
                          </a:solidFill>
                          <a:latin typeface="Cambria Math"/>
                        </a:rPr>
                        <m:t> </m:t>
                      </m:r>
                      <m:sSub>
                        <m:sSubPr>
                          <m:ctrlPr>
                            <a:rPr lang="fr-FR" b="0" i="1">
                              <a:latin typeface="Cambria Math"/>
                              <a:ea typeface="Cambria Math"/>
                              <a:cs typeface="Cambria Math"/>
                            </a:rPr>
                          </m:ctrlPr>
                        </m:sSubPr>
                        <m:e>
                          <m:r>
                            <m:rPr/>
                            <a:rPr lang="fr-FR" b="0" i="1">
                              <a:latin typeface="Cambria Math"/>
                            </a:rPr>
                            <m:t>𝑐</m:t>
                          </m:r>
                        </m:e>
                        <m:sub>
                          <m:r>
                            <m:rPr/>
                            <a:rPr lang="fr-FR" b="0" i="1">
                              <a:latin typeface="Cambria Math"/>
                            </a:rPr>
                            <m:t>𝑎</m:t>
                          </m:r>
                        </m:sub>
                      </m:sSub>
                      <m:d>
                        <m:dPr>
                          <m:ctrlPr>
                            <a:rPr lang="fr-FR" b="0" i="1">
                              <a:latin typeface="Cambria Math"/>
                              <a:ea typeface="Cambria Math"/>
                              <a:cs typeface="Cambria Math"/>
                            </a:rPr>
                          </m:ctrlPr>
                        </m:dPr>
                        <m:e>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𝑒</m:t>
                              </m:r>
                            </m:sub>
                          </m:sSub>
                        </m:e>
                      </m:d>
                    </m:oMath>
                  </m:oMathPara>
                </a14:m>
              </mc:Choice>
              <mc:Fallback/>
            </mc:AlternateContent>
            <a:endParaRPr lang="fr-FR"/>
          </a:p>
        </p:txBody>
      </p:sp>
      <p:sp>
        <p:nvSpPr>
          <p:cNvPr id="1085988406" name="ZoneTexte 26"/>
          <p:cNvSpPr txBox="1"/>
          <p:nvPr/>
        </p:nvSpPr>
        <p:spPr bwMode="auto">
          <a:xfrm>
            <a:off x="3580276" y="3546489"/>
            <a:ext cx="265201"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FF6600"/>
                              </a:solidFill>
                              <a:latin typeface="Cambria Math"/>
                              <a:ea typeface="Cambria Math"/>
                              <a:cs typeface="Cambria Math"/>
                            </a:rPr>
                          </m:ctrlPr>
                        </m:sSubPr>
                        <m:e>
                          <m:r>
                            <m:rPr/>
                            <a:rPr lang="fr-FR" b="0" i="1">
                              <a:solidFill>
                                <a:srgbClr val="FF6600"/>
                              </a:solidFill>
                              <a:latin typeface="Cambria Math"/>
                            </a:rPr>
                            <m:t>𝑇</m:t>
                          </m:r>
                        </m:e>
                        <m:sub>
                          <m:r>
                            <m:rPr/>
                            <a:rPr lang="fr-FR" b="0" i="1">
                              <a:solidFill>
                                <a:srgbClr val="FF6600"/>
                              </a:solidFill>
                              <a:latin typeface="Cambria Math"/>
                            </a:rPr>
                            <m:t>𝑒</m:t>
                          </m:r>
                        </m:sub>
                      </m:sSub>
                    </m:oMath>
                  </m:oMathPara>
                </a14:m>
              </mc:Choice>
              <mc:Fallback/>
            </mc:AlternateContent>
            <a:endParaRPr lang="fr-FR">
              <a:solidFill>
                <a:srgbClr val="FF6600"/>
              </a:solidFill>
            </a:endParaRPr>
          </a:p>
        </p:txBody>
      </p:sp>
      <p:sp>
        <p:nvSpPr>
          <p:cNvPr id="1761766878" name="ZoneTexte 27"/>
          <p:cNvSpPr txBox="1"/>
          <p:nvPr/>
        </p:nvSpPr>
        <p:spPr bwMode="auto">
          <a:xfrm>
            <a:off x="6057390" y="3546489"/>
            <a:ext cx="240579"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FF6600"/>
                              </a:solidFill>
                              <a:latin typeface="Cambria Math"/>
                              <a:ea typeface="Cambria Math"/>
                              <a:cs typeface="Cambria Math"/>
                            </a:rPr>
                          </m:ctrlPr>
                        </m:sSubPr>
                        <m:e>
                          <m:r>
                            <m:rPr/>
                            <a:rPr lang="fr-FR" b="0" i="1">
                              <a:solidFill>
                                <a:srgbClr val="FF6600"/>
                              </a:solidFill>
                              <a:latin typeface="Cambria Math"/>
                            </a:rPr>
                            <m:t>𝑇</m:t>
                          </m:r>
                        </m:e>
                        <m:sub>
                          <m:r>
                            <m:rPr/>
                            <a:rPr lang="fr-FR" b="0" i="1">
                              <a:solidFill>
                                <a:srgbClr val="FF6600"/>
                              </a:solidFill>
                              <a:latin typeface="Cambria Math"/>
                            </a:rPr>
                            <m:t>𝑖</m:t>
                          </m:r>
                        </m:sub>
                      </m:sSub>
                    </m:oMath>
                  </m:oMathPara>
                </a14:m>
              </mc:Choice>
              <mc:Fallback/>
            </mc:AlternateContent>
            <a:endParaRPr lang="fr-FR">
              <a:solidFill>
                <a:srgbClr val="FF6600"/>
              </a:solidFill>
            </a:endParaRPr>
          </a:p>
        </p:txBody>
      </p:sp>
      <p:sp>
        <p:nvSpPr>
          <p:cNvPr id="1858997545" name="ZoneTexte 28"/>
          <p:cNvSpPr txBox="1"/>
          <p:nvPr/>
        </p:nvSpPr>
        <p:spPr bwMode="auto">
          <a:xfrm>
            <a:off x="347776" y="3943773"/>
            <a:ext cx="2276521" cy="474297"/>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m:sty m:val="p"/>
                        </m:rPr>
                        <a:rPr lang="fr-FR" b="0" i="0">
                          <a:latin typeface="Cambria Math"/>
                        </a:rPr>
                        <m:t>Φ</m:t>
                      </m:r>
                      <m:r>
                        <m:rPr/>
                        <a:rPr lang="fr-FR" b="0" i="1">
                          <a:latin typeface="Cambria Math"/>
                        </a:rPr>
                        <m:t>=</m:t>
                      </m:r>
                      <m:sSub>
                        <m:sSubPr>
                          <m:ctrlPr>
                            <a:rPr lang="fr-FR" b="0" i="1">
                              <a:solidFill>
                                <a:srgbClr val="0070C0"/>
                              </a:solidFill>
                              <a:latin typeface="Cambria Math"/>
                              <a:ea typeface="Cambria Math"/>
                              <a:cs typeface="Cambria Math"/>
                            </a:rPr>
                          </m:ctrlPr>
                        </m:sSubPr>
                        <m:e>
                          <m:f>
                            <m:fPr>
                              <m:ctrlPr>
                                <a:rPr lang="fr-FR" i="1">
                                  <a:solidFill>
                                    <a:schemeClr val="tx1">
                                      <a:lumMod val="50000"/>
                                      <a:lumOff val="50000"/>
                                    </a:schemeClr>
                                  </a:solidFill>
                                  <a:latin typeface="Cambria Math"/>
                                  <a:ea typeface="Cambria Math"/>
                                  <a:cs typeface="Cambria Math"/>
                                </a:rPr>
                              </m:ctrlPr>
                            </m:fPr>
                            <m:num>
                              <m:sSub>
                                <m:sSubPr>
                                  <m:ctrlPr>
                                    <a:rPr lang="fr-FR" i="1">
                                      <a:solidFill>
                                        <a:schemeClr val="tx1">
                                          <a:lumMod val="50000"/>
                                          <a:lumOff val="50000"/>
                                        </a:schemeClr>
                                      </a:solidFill>
                                      <a:latin typeface="Cambria Math"/>
                                      <a:ea typeface="Cambria Math"/>
                                      <a:cs typeface="Cambria Math"/>
                                    </a:rPr>
                                  </m:ctrlPr>
                                </m:sSubPr>
                                <m:e>
                                  <m:sSub>
                                    <m:sSubPr>
                                      <m:ctrlPr>
                                        <a:rPr lang="fr-FR" i="1">
                                          <a:solidFill>
                                            <a:schemeClr val="tx1">
                                              <a:lumMod val="50000"/>
                                              <a:lumOff val="50000"/>
                                            </a:schemeClr>
                                          </a:solidFill>
                                          <a:latin typeface="Cambria Math"/>
                                          <a:ea typeface="Cambria Math"/>
                                          <a:cs typeface="Cambria Math"/>
                                        </a:rPr>
                                      </m:ctrlPr>
                                    </m:sSubPr>
                                    <m:e>
                                      <m:r>
                                        <m:rPr/>
                                        <a:rPr lang="fr-FR" i="1">
                                          <a:solidFill>
                                            <a:schemeClr val="tx1">
                                              <a:lumMod val="50000"/>
                                              <a:lumOff val="50000"/>
                                            </a:schemeClr>
                                          </a:solidFill>
                                          <a:latin typeface="Cambria Math"/>
                                        </a:rPr>
                                        <m:t>𝜌</m:t>
                                      </m:r>
                                    </m:e>
                                    <m:sub>
                                      <m:r>
                                        <m:rPr/>
                                        <a:rPr lang="fr-FR" i="1">
                                          <a:solidFill>
                                            <a:schemeClr val="tx1">
                                              <a:lumMod val="50000"/>
                                              <a:lumOff val="50000"/>
                                            </a:schemeClr>
                                          </a:solidFill>
                                          <a:latin typeface="Cambria Math"/>
                                        </a:rPr>
                                        <m:t>𝑎</m:t>
                                      </m:r>
                                    </m:sub>
                                  </m:sSub>
                                  <m:r>
                                    <m:rPr/>
                                    <a:rPr lang="fr-FR" i="1">
                                      <a:solidFill>
                                        <a:schemeClr val="tx1">
                                          <a:lumMod val="50000"/>
                                          <a:lumOff val="50000"/>
                                        </a:schemeClr>
                                      </a:solidFill>
                                      <a:latin typeface="Cambria Math"/>
                                    </a:rPr>
                                    <m:t>𝑐</m:t>
                                  </m:r>
                                </m:e>
                                <m:sub>
                                  <m:r>
                                    <m:rPr/>
                                    <a:rPr lang="fr-FR" i="1">
                                      <a:solidFill>
                                        <a:schemeClr val="tx1">
                                          <a:lumMod val="50000"/>
                                          <a:lumOff val="50000"/>
                                        </a:schemeClr>
                                      </a:solidFill>
                                      <a:latin typeface="Cambria Math"/>
                                    </a:rPr>
                                    <m:t>𝑎</m:t>
                                  </m:r>
                                </m:sub>
                              </m:sSub>
                            </m:num>
                            <m:den>
                              <m:r>
                                <m:rPr/>
                                <a:rPr lang="fr-FR" i="1">
                                  <a:solidFill>
                                    <a:schemeClr val="tx1">
                                      <a:lumMod val="50000"/>
                                      <a:lumOff val="50000"/>
                                    </a:schemeClr>
                                  </a:solidFill>
                                  <a:latin typeface="Cambria Math"/>
                                </a:rPr>
                                <m:t>3600</m:t>
                              </m:r>
                            </m:den>
                          </m:f>
                          <m:r>
                            <m:rPr/>
                            <a:rPr lang="fr-FR" b="0" i="1">
                              <a:solidFill>
                                <a:srgbClr val="0070C0"/>
                              </a:solidFill>
                              <a:latin typeface="Cambria Math"/>
                            </a:rPr>
                            <m:t>𝑄</m:t>
                          </m:r>
                        </m:e>
                        <m:sub>
                          <m:r>
                            <m:rPr/>
                            <a:rPr lang="fr-FR" b="0" i="1">
                              <a:solidFill>
                                <a:srgbClr val="0070C0"/>
                              </a:solidFill>
                              <a:latin typeface="Cambria Math"/>
                            </a:rPr>
                            <m:t>𝑣</m:t>
                          </m:r>
                        </m:sub>
                      </m:sSub>
                      <m:d>
                        <m:dPr>
                          <m:ctrlPr>
                            <a:rPr lang="fr-FR" b="0" i="1">
                              <a:latin typeface="Cambria Math"/>
                              <a:ea typeface="Cambria Math"/>
                              <a:cs typeface="Cambria Math"/>
                            </a:rPr>
                          </m:ctrlPr>
                        </m:dPr>
                        <m:e>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𝑒</m:t>
                              </m:r>
                            </m:sub>
                          </m:sSub>
                        </m:e>
                      </m:d>
                    </m:oMath>
                  </m:oMathPara>
                </a14:m>
              </mc:Choice>
              <mc:Fallback/>
            </mc:AlternateContent>
            <a:endParaRPr lang="fr-FR"/>
          </a:p>
        </p:txBody>
      </p:sp>
      <p:sp>
        <p:nvSpPr>
          <p:cNvPr id="190999616" name="ZoneTexte 29"/>
          <p:cNvSpPr txBox="1"/>
          <p:nvPr/>
        </p:nvSpPr>
        <p:spPr bwMode="auto">
          <a:xfrm>
            <a:off x="815853" y="4506229"/>
            <a:ext cx="637289" cy="246221"/>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fr-FR" sz="1600" b="0" i="1">
                          <a:solidFill>
                            <a:schemeClr val="tx1">
                              <a:lumMod val="50000"/>
                              <a:lumOff val="50000"/>
                            </a:schemeClr>
                          </a:solidFill>
                          <a:latin typeface="Cambria Math"/>
                        </a:rPr>
                        <m:t>≈0.34</m:t>
                      </m:r>
                    </m:oMath>
                  </m:oMathPara>
                </a14:m>
              </mc:Choice>
              <mc:Fallback/>
            </mc:AlternateContent>
            <a:endParaRPr lang="fr-FR" sz="1600">
              <a:solidFill>
                <a:schemeClr val="tx1">
                  <a:lumMod val="50000"/>
                  <a:lumOff val="50000"/>
                </a:schemeClr>
              </a:solidFill>
            </a:endParaRPr>
          </a:p>
        </p:txBody>
      </p:sp>
      <p:sp>
        <p:nvSpPr>
          <p:cNvPr id="1699421776" name="ZoneTexte 30"/>
          <p:cNvSpPr txBox="1"/>
          <p:nvPr/>
        </p:nvSpPr>
        <p:spPr bwMode="auto">
          <a:xfrm>
            <a:off x="119336" y="284303"/>
            <a:ext cx="3390672" cy="584775"/>
          </a:xfrm>
          <a:prstGeom prst="rect">
            <a:avLst/>
          </a:prstGeom>
          <a:noFill/>
        </p:spPr>
        <p:txBody>
          <a:bodyPr wrap="none" rtlCol="0">
            <a:spAutoFit/>
          </a:bodyPr>
          <a:lstStyle/>
          <a:p>
            <a:pPr>
              <a:defRPr/>
            </a:pPr>
            <a:r>
              <a:rPr lang="fr-FR" sz="1600">
                <a:solidFill>
                  <a:schemeClr val="tx1">
                    <a:lumMod val="50000"/>
                    <a:lumOff val="50000"/>
                  </a:schemeClr>
                </a:solidFill>
                <a:latin typeface="Arial"/>
                <a:cs typeface="Arial"/>
              </a:rPr>
              <a:t>Building </a:t>
            </a:r>
            <a:r>
              <a:rPr lang="fr-FR" sz="1600">
                <a:solidFill>
                  <a:schemeClr val="tx1">
                    <a:lumMod val="50000"/>
                    <a:lumOff val="50000"/>
                  </a:schemeClr>
                </a:solidFill>
                <a:latin typeface="Arial"/>
                <a:cs typeface="Arial"/>
              </a:rPr>
              <a:t>energy</a:t>
            </a:r>
            <a:r>
              <a:rPr lang="fr-FR" sz="1600">
                <a:solidFill>
                  <a:schemeClr val="tx1">
                    <a:lumMod val="50000"/>
                    <a:lumOff val="50000"/>
                  </a:schemeClr>
                </a:solidFill>
                <a:latin typeface="Arial"/>
                <a:cs typeface="Arial"/>
              </a:rPr>
              <a:t> performance</a:t>
            </a:r>
            <a:endParaRPr/>
          </a:p>
          <a:p>
            <a:pPr>
              <a:defRPr/>
            </a:pPr>
            <a:r>
              <a:rPr lang="fr-FR" sz="1600">
                <a:solidFill>
                  <a:schemeClr val="tx1">
                    <a:lumMod val="50000"/>
                    <a:lumOff val="50000"/>
                  </a:schemeClr>
                </a:solidFill>
                <a:latin typeface="Arial"/>
                <a:cs typeface="Arial"/>
              </a:rPr>
              <a:t>Lecture 1: </a:t>
            </a:r>
            <a:r>
              <a:rPr lang="fr-FR" sz="1600">
                <a:solidFill>
                  <a:schemeClr val="tx1">
                    <a:lumMod val="50000"/>
                    <a:lumOff val="50000"/>
                  </a:schemeClr>
                </a:solidFill>
                <a:latin typeface="Arial"/>
                <a:cs typeface="Arial"/>
              </a:rPr>
              <a:t>heat</a:t>
            </a:r>
            <a:r>
              <a:rPr lang="fr-FR" sz="1600">
                <a:solidFill>
                  <a:schemeClr val="tx1">
                    <a:lumMod val="50000"/>
                    <a:lumOff val="50000"/>
                  </a:schemeClr>
                </a:solidFill>
                <a:latin typeface="Arial"/>
                <a:cs typeface="Arial"/>
              </a:rPr>
              <a:t> </a:t>
            </a:r>
            <a:r>
              <a:rPr lang="fr-FR" sz="1600">
                <a:solidFill>
                  <a:schemeClr val="tx1">
                    <a:lumMod val="50000"/>
                    <a:lumOff val="50000"/>
                  </a:schemeClr>
                </a:solidFill>
                <a:latin typeface="Arial"/>
                <a:cs typeface="Arial"/>
              </a:rPr>
              <a:t>transfer</a:t>
            </a:r>
            <a:r>
              <a:rPr lang="fr-FR" sz="1600">
                <a:solidFill>
                  <a:schemeClr val="tx1">
                    <a:lumMod val="50000"/>
                    <a:lumOff val="50000"/>
                  </a:schemeClr>
                </a:solidFill>
                <a:latin typeface="Arial"/>
                <a:cs typeface="Arial"/>
              </a:rPr>
              <a:t> in buildings</a:t>
            </a:r>
            <a:endParaRPr lang="fr-FR" sz="1600">
              <a:solidFill>
                <a:schemeClr val="tx1">
                  <a:lumMod val="50000"/>
                  <a:lumOff val="50000"/>
                </a:schemeClr>
              </a:solidFill>
              <a:latin typeface="Arial"/>
              <a:cs typeface="Arial"/>
            </a:endParaRPr>
          </a:p>
        </p:txBody>
      </p:sp>
      <p:cxnSp>
        <p:nvCxnSpPr>
          <p:cNvPr id="371312550" name="Connecteur droit avec flèche 20"/>
          <p:cNvCxnSpPr/>
          <p:nvPr/>
        </p:nvCxnSpPr>
        <p:spPr bwMode="auto">
          <a:xfrm flipH="1" flipV="1">
            <a:off x="4583832" y="4540467"/>
            <a:ext cx="1099612" cy="1"/>
          </a:xfrm>
          <a:prstGeom prst="straightConnector1">
            <a:avLst/>
          </a:prstGeom>
          <a:ln w="19050">
            <a:solidFill>
              <a:srgbClr val="FF66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33167265" name="ZoneTexte 21"/>
          <p:cNvSpPr txBox="1"/>
          <p:nvPr/>
        </p:nvSpPr>
        <p:spPr bwMode="auto">
          <a:xfrm>
            <a:off x="5310303" y="4633499"/>
            <a:ext cx="234038"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m:sty m:val="p"/>
                        </m:rPr>
                        <a:rPr lang="fr-FR" b="0" i="0">
                          <a:solidFill>
                            <a:srgbClr val="FF6600"/>
                          </a:solidFill>
                          <a:latin typeface="Cambria Math"/>
                        </a:rPr>
                        <m:t>Φ</m:t>
                      </m:r>
                    </m:oMath>
                  </m:oMathPara>
                </a14:m>
              </mc:Choice>
              <mc:Fallback/>
            </mc:AlternateContent>
            <a:endParaRPr lang="fr-FR">
              <a:solidFill>
                <a:srgbClr val="FF660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929108757" name=""/>
          <p:cNvPicPr>
            <a:picLocks noChangeAspect="1"/>
          </p:cNvPicPr>
          <p:nvPr/>
        </p:nvPicPr>
        <p:blipFill>
          <a:blip r:embed="rId3"/>
          <a:stretch/>
        </p:blipFill>
        <p:spPr bwMode="auto">
          <a:xfrm>
            <a:off x="2841624" y="1476374"/>
            <a:ext cx="5343525" cy="322897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88782854" name=""/>
          <p:cNvPicPr>
            <a:picLocks noChangeAspect="1"/>
          </p:cNvPicPr>
          <p:nvPr/>
        </p:nvPicPr>
        <p:blipFill>
          <a:blip r:embed="rId3"/>
          <a:stretch/>
        </p:blipFill>
        <p:spPr bwMode="auto">
          <a:xfrm flipH="0" flipV="0">
            <a:off x="6176860" y="193674"/>
            <a:ext cx="5202803" cy="3282949"/>
          </a:xfrm>
          <a:prstGeom prst="rect">
            <a:avLst/>
          </a:prstGeom>
        </p:spPr>
      </p:pic>
      <p:pic>
        <p:nvPicPr>
          <p:cNvPr id="1135137576" name=""/>
          <p:cNvPicPr>
            <a:picLocks noChangeAspect="1"/>
          </p:cNvPicPr>
          <p:nvPr/>
        </p:nvPicPr>
        <p:blipFill>
          <a:blip r:embed="rId4"/>
          <a:stretch/>
        </p:blipFill>
        <p:spPr bwMode="auto">
          <a:xfrm flipH="0" flipV="0">
            <a:off x="6176860" y="3617760"/>
            <a:ext cx="5394789" cy="3097364"/>
          </a:xfrm>
          <a:prstGeom prst="rect">
            <a:avLst/>
          </a:prstGeom>
        </p:spPr>
      </p:pic>
      <p:pic>
        <p:nvPicPr>
          <p:cNvPr id="531878648" name=""/>
          <p:cNvPicPr>
            <a:picLocks noChangeAspect="1"/>
          </p:cNvPicPr>
          <p:nvPr/>
        </p:nvPicPr>
        <p:blipFill>
          <a:blip r:embed="rId5"/>
          <a:stretch/>
        </p:blipFill>
        <p:spPr bwMode="auto">
          <a:xfrm flipH="0" flipV="0">
            <a:off x="79374" y="126999"/>
            <a:ext cx="5542173" cy="66992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899618645" name="Image 1"/>
          <p:cNvPicPr>
            <a:picLocks noChangeAspect="1"/>
          </p:cNvPicPr>
          <p:nvPr/>
        </p:nvPicPr>
        <p:blipFill>
          <a:blip r:embed="rId3"/>
          <a:stretch/>
        </p:blipFill>
        <p:spPr bwMode="auto">
          <a:xfrm>
            <a:off x="2783632" y="1887233"/>
            <a:ext cx="6381750" cy="4229100"/>
          </a:xfrm>
          <a:prstGeom prst="rect">
            <a:avLst/>
          </a:prstGeom>
        </p:spPr>
      </p:pic>
      <p:sp>
        <p:nvSpPr>
          <p:cNvPr id="1382839691" name="ZoneTexte 2"/>
          <p:cNvSpPr txBox="1"/>
          <p:nvPr/>
        </p:nvSpPr>
        <p:spPr bwMode="auto">
          <a:xfrm>
            <a:off x="407368" y="1484784"/>
            <a:ext cx="10168746" cy="369332"/>
          </a:xfrm>
          <a:prstGeom prst="rect">
            <a:avLst/>
          </a:prstGeom>
          <a:noFill/>
        </p:spPr>
        <p:txBody>
          <a:bodyPr wrap="none" rtlCol="0">
            <a:spAutoFit/>
          </a:bodyPr>
          <a:lstStyle/>
          <a:p>
            <a:pPr algn="r">
              <a:defRPr/>
            </a:pPr>
            <a:r>
              <a:rPr lang="fr-FR"/>
              <a:t>Réglementation environnementale 2020 : évaluation de 6 indicateurs répondant à des exigences minimales</a:t>
            </a:r>
            <a:endParaRPr lang="fr-FR"/>
          </a:p>
        </p:txBody>
      </p:sp>
      <p:sp>
        <p:nvSpPr>
          <p:cNvPr id="1025251091" name="Rectangle 4"/>
          <p:cNvSpPr/>
          <p:nvPr/>
        </p:nvSpPr>
        <p:spPr bwMode="auto">
          <a:xfrm>
            <a:off x="407368" y="6153110"/>
            <a:ext cx="11233248" cy="584775"/>
          </a:xfrm>
          <a:prstGeom prst="rect">
            <a:avLst/>
          </a:prstGeom>
        </p:spPr>
        <p:txBody>
          <a:bodyPr wrap="square">
            <a:spAutoFit/>
          </a:bodyPr>
          <a:lstStyle/>
          <a:p>
            <a:pPr>
              <a:defRPr/>
            </a:pPr>
            <a:r>
              <a:rPr lang="fr-FR" sz="1600">
                <a:solidFill>
                  <a:srgbClr val="000000"/>
                </a:solidFill>
              </a:rPr>
              <a:t>A destination des </a:t>
            </a:r>
            <a:r>
              <a:rPr lang="fr-FR" sz="1600">
                <a:solidFill>
                  <a:srgbClr val="000000"/>
                </a:solidFill>
              </a:rPr>
              <a:t>bâtiments à usage d’habitation, puis étendu aux bureaux et enseignement primaire ou secondaire </a:t>
            </a:r>
            <a:r>
              <a:rPr lang="fr-FR" sz="1600">
                <a:solidFill>
                  <a:srgbClr val="000000"/>
                </a:solidFill>
              </a:rPr>
              <a:t>et </a:t>
            </a:r>
            <a:r>
              <a:rPr lang="fr-FR" sz="1600">
                <a:solidFill>
                  <a:srgbClr val="000000"/>
                </a:solidFill>
              </a:rPr>
              <a:t>enfin aux bâtiments tertiaires plus spécifiques. </a:t>
            </a:r>
            <a:endParaRPr lang="fr-FR" sz="1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07510675" name="Rectangle 1"/>
          <p:cNvSpPr/>
          <p:nvPr/>
        </p:nvSpPr>
        <p:spPr bwMode="auto">
          <a:xfrm>
            <a:off x="5015880" y="1052736"/>
            <a:ext cx="895350" cy="196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defRPr/>
            </a:pPr>
            <a:endParaRPr lang="fr-FR" sz="1600">
              <a:latin typeface="Arial"/>
              <a:cs typeface="Arial"/>
            </a:endParaRPr>
          </a:p>
        </p:txBody>
      </p:sp>
      <p:sp>
        <p:nvSpPr>
          <p:cNvPr id="2037414113" name="Rectangle 2"/>
          <p:cNvSpPr/>
          <p:nvPr/>
        </p:nvSpPr>
        <p:spPr bwMode="auto">
          <a:xfrm>
            <a:off x="5588175" y="2863291"/>
            <a:ext cx="895350" cy="436551"/>
          </a:xfrm>
          <a:prstGeom prst="rect">
            <a:avLst/>
          </a:prstGeom>
          <a:solidFill>
            <a:srgbClr val="C0B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defRPr/>
            </a:pPr>
            <a:endParaRPr lang="fr-FR" sz="1600">
              <a:latin typeface="Arial"/>
              <a:cs typeface="Arial"/>
            </a:endParaRPr>
          </a:p>
        </p:txBody>
      </p:sp>
      <p:sp>
        <p:nvSpPr>
          <p:cNvPr id="542648234" name="Rectangle 3"/>
          <p:cNvSpPr/>
          <p:nvPr/>
        </p:nvSpPr>
        <p:spPr bwMode="auto">
          <a:xfrm>
            <a:off x="3306536" y="3046575"/>
            <a:ext cx="199277" cy="1789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defRPr/>
            </a:pPr>
            <a:endParaRPr lang="fr-FR" sz="1600">
              <a:latin typeface="Arial"/>
              <a:cs typeface="Arial"/>
            </a:endParaRPr>
          </a:p>
        </p:txBody>
      </p:sp>
      <p:grpSp>
        <p:nvGrpSpPr>
          <p:cNvPr id="1966384009" name="Groupe 4"/>
          <p:cNvGrpSpPr/>
          <p:nvPr/>
        </p:nvGrpSpPr>
        <p:grpSpPr bwMode="auto">
          <a:xfrm>
            <a:off x="1775520" y="1316628"/>
            <a:ext cx="9783105" cy="3966428"/>
            <a:chOff x="250372" y="1187905"/>
            <a:chExt cx="11488059" cy="4913513"/>
          </a:xfrm>
        </p:grpSpPr>
        <p:grpSp>
          <p:nvGrpSpPr>
            <p:cNvPr id="6" name="Groupe 5"/>
            <p:cNvGrpSpPr/>
            <p:nvPr/>
          </p:nvGrpSpPr>
          <p:grpSpPr bwMode="auto">
            <a:xfrm>
              <a:off x="250372" y="1187905"/>
              <a:ext cx="7267401" cy="4913513"/>
              <a:chOff x="250372" y="1187905"/>
              <a:chExt cx="7267401" cy="4913513"/>
            </a:xfrm>
          </p:grpSpPr>
          <p:pic>
            <p:nvPicPr>
              <p:cNvPr id="19" name="Image 18"/>
              <p:cNvPicPr>
                <a:picLocks noChangeAspect="1"/>
              </p:cNvPicPr>
              <p:nvPr/>
            </p:nvPicPr>
            <p:blipFill>
              <a:blip r:embed="rId3"/>
              <a:stretch/>
            </p:blipFill>
            <p:spPr bwMode="auto">
              <a:xfrm>
                <a:off x="1707772" y="1531271"/>
                <a:ext cx="5213692" cy="4231593"/>
              </a:xfrm>
              <a:prstGeom prst="rect">
                <a:avLst/>
              </a:prstGeom>
              <a:noFill/>
              <a:ln>
                <a:noFill/>
              </a:ln>
            </p:spPr>
          </p:pic>
          <p:sp>
            <p:nvSpPr>
              <p:cNvPr id="20" name="ZoneTexte 12"/>
              <p:cNvSpPr txBox="1"/>
              <p:nvPr/>
            </p:nvSpPr>
            <p:spPr bwMode="auto">
              <a:xfrm>
                <a:off x="5300042" y="1187905"/>
                <a:ext cx="1770056" cy="338554"/>
              </a:xfrm>
              <a:prstGeom prst="rect">
                <a:avLst/>
              </a:prstGeom>
              <a:noFill/>
            </p:spPr>
            <p:txBody>
              <a:bodyPr wrap="square" rtlCol="0">
                <a:spAutoFit/>
              </a:bodyPr>
              <a:lstStyle>
                <a:defPPr>
                  <a:defRPr lang="fr-FR"/>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defRPr/>
                </a:pPr>
                <a:r>
                  <a:rPr lang="fr-FR" sz="1600" b="1">
                    <a:solidFill>
                      <a:schemeClr val="accent5">
                        <a:lumMod val="75000"/>
                      </a:schemeClr>
                    </a:solidFill>
                    <a:latin typeface="Arial"/>
                    <a:cs typeface="Arial"/>
                  </a:rPr>
                  <a:t>Air </a:t>
                </a:r>
                <a:r>
                  <a:rPr lang="fr-FR" sz="1600" b="1">
                    <a:solidFill>
                      <a:schemeClr val="accent5">
                        <a:lumMod val="75000"/>
                      </a:schemeClr>
                    </a:solidFill>
                    <a:latin typeface="Arial"/>
                    <a:cs typeface="Arial"/>
                  </a:rPr>
                  <a:t>leakage</a:t>
                </a:r>
                <a:endParaRPr lang="fr-FR" sz="1600" b="1">
                  <a:solidFill>
                    <a:schemeClr val="accent5">
                      <a:lumMod val="75000"/>
                    </a:schemeClr>
                  </a:solidFill>
                  <a:latin typeface="Arial"/>
                  <a:cs typeface="Arial"/>
                </a:endParaRPr>
              </a:p>
            </p:txBody>
          </p:sp>
          <p:sp>
            <p:nvSpPr>
              <p:cNvPr id="21" name="ZoneTexte 14"/>
              <p:cNvSpPr txBox="1"/>
              <p:nvPr/>
            </p:nvSpPr>
            <p:spPr bwMode="auto">
              <a:xfrm>
                <a:off x="250372" y="1958200"/>
                <a:ext cx="2477797" cy="724405"/>
              </a:xfrm>
              <a:prstGeom prst="rect">
                <a:avLst/>
              </a:prstGeom>
              <a:noFill/>
            </p:spPr>
            <p:txBody>
              <a:bodyPr wrap="square" rtlCol="0">
                <a:spAutoFit/>
              </a:bodyPr>
              <a:lstStyle>
                <a:defPPr>
                  <a:defRPr lang="fr-FR"/>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defRPr/>
                </a:pPr>
                <a:r>
                  <a:rPr lang="fr-FR" sz="1600" b="1">
                    <a:solidFill>
                      <a:srgbClr val="FF0000"/>
                    </a:solidFill>
                    <a:latin typeface="Arial"/>
                    <a:cs typeface="Arial"/>
                  </a:rPr>
                  <a:t>Transmissive </a:t>
                </a:r>
                <a:r>
                  <a:rPr lang="fr-FR" sz="1600" b="1">
                    <a:solidFill>
                      <a:srgbClr val="FF0000"/>
                    </a:solidFill>
                    <a:latin typeface="Arial"/>
                    <a:cs typeface="Arial"/>
                  </a:rPr>
                  <a:t>heat</a:t>
                </a:r>
                <a:r>
                  <a:rPr lang="fr-FR" sz="1600" b="1">
                    <a:solidFill>
                      <a:srgbClr val="FF0000"/>
                    </a:solidFill>
                    <a:latin typeface="Arial"/>
                    <a:cs typeface="Arial"/>
                  </a:rPr>
                  <a:t> exchange</a:t>
                </a:r>
                <a:endParaRPr lang="fr-FR" sz="1600" b="1">
                  <a:solidFill>
                    <a:srgbClr val="FF0000"/>
                  </a:solidFill>
                  <a:latin typeface="Arial"/>
                  <a:cs typeface="Arial"/>
                </a:endParaRPr>
              </a:p>
            </p:txBody>
          </p:sp>
          <p:sp>
            <p:nvSpPr>
              <p:cNvPr id="22" name="ZoneTexte 15"/>
              <p:cNvSpPr txBox="1"/>
              <p:nvPr/>
            </p:nvSpPr>
            <p:spPr bwMode="auto">
              <a:xfrm>
                <a:off x="405141" y="3431653"/>
                <a:ext cx="1309047" cy="419392"/>
              </a:xfrm>
              <a:prstGeom prst="rect">
                <a:avLst/>
              </a:prstGeom>
              <a:noFill/>
            </p:spPr>
            <p:txBody>
              <a:bodyPr wrap="square" rtlCol="0">
                <a:spAutoFit/>
              </a:bodyPr>
              <a:lstStyle>
                <a:defPPr>
                  <a:defRPr lang="fr-FR"/>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lgn="ctr">
                  <a:defRPr/>
                </a:pPr>
                <a:r>
                  <a:rPr lang="fr-FR" sz="1600" b="1">
                    <a:solidFill>
                      <a:srgbClr val="FF0000"/>
                    </a:solidFill>
                    <a:latin typeface="Arial"/>
                    <a:cs typeface="Arial"/>
                  </a:rPr>
                  <a:t>Windows</a:t>
                </a:r>
                <a:endParaRPr lang="fr-FR" sz="1600" b="1">
                  <a:solidFill>
                    <a:srgbClr val="FF0000"/>
                  </a:solidFill>
                  <a:latin typeface="Arial"/>
                  <a:cs typeface="Arial"/>
                </a:endParaRPr>
              </a:p>
            </p:txBody>
          </p:sp>
          <p:sp>
            <p:nvSpPr>
              <p:cNvPr id="23" name="ZoneTexte 16"/>
              <p:cNvSpPr txBox="1"/>
              <p:nvPr/>
            </p:nvSpPr>
            <p:spPr bwMode="auto">
              <a:xfrm>
                <a:off x="2509993" y="1224172"/>
                <a:ext cx="1029187" cy="338554"/>
              </a:xfrm>
              <a:prstGeom prst="rect">
                <a:avLst/>
              </a:prstGeom>
              <a:noFill/>
            </p:spPr>
            <p:txBody>
              <a:bodyPr wrap="square" rtlCol="0">
                <a:spAutoFit/>
              </a:bodyPr>
              <a:lstStyle>
                <a:defPPr>
                  <a:defRPr lang="fr-FR"/>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lgn="ctr">
                  <a:defRPr/>
                </a:pPr>
                <a:r>
                  <a:rPr lang="fr-FR" sz="1600" b="1">
                    <a:solidFill>
                      <a:srgbClr val="FF0000"/>
                    </a:solidFill>
                    <a:latin typeface="Arial"/>
                    <a:cs typeface="Arial"/>
                  </a:rPr>
                  <a:t>Roof</a:t>
                </a:r>
                <a:endParaRPr lang="fr-FR" sz="1600" b="1">
                  <a:solidFill>
                    <a:srgbClr val="FF0000"/>
                  </a:solidFill>
                  <a:latin typeface="Arial"/>
                  <a:cs typeface="Arial"/>
                </a:endParaRPr>
              </a:p>
            </p:txBody>
          </p:sp>
          <p:sp>
            <p:nvSpPr>
              <p:cNvPr id="24" name="ZoneTexte 17"/>
              <p:cNvSpPr txBox="1"/>
              <p:nvPr/>
            </p:nvSpPr>
            <p:spPr bwMode="auto">
              <a:xfrm>
                <a:off x="3128598" y="5762864"/>
                <a:ext cx="1506834" cy="338554"/>
              </a:xfrm>
              <a:prstGeom prst="rect">
                <a:avLst/>
              </a:prstGeom>
              <a:noFill/>
            </p:spPr>
            <p:txBody>
              <a:bodyPr wrap="square" rtlCol="0">
                <a:spAutoFit/>
              </a:bodyPr>
              <a:lstStyle>
                <a:defPPr>
                  <a:defRPr lang="fr-FR"/>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lgn="ctr">
                  <a:defRPr/>
                </a:pPr>
                <a:r>
                  <a:rPr lang="fr-FR" sz="1600" b="1">
                    <a:solidFill>
                      <a:srgbClr val="FF0000"/>
                    </a:solidFill>
                    <a:latin typeface="Arial"/>
                    <a:cs typeface="Arial"/>
                  </a:rPr>
                  <a:t>Ground</a:t>
                </a:r>
                <a:endParaRPr lang="fr-FR" sz="1600" b="1">
                  <a:solidFill>
                    <a:srgbClr val="FF0000"/>
                  </a:solidFill>
                  <a:latin typeface="Arial"/>
                  <a:cs typeface="Arial"/>
                </a:endParaRPr>
              </a:p>
            </p:txBody>
          </p:sp>
          <p:sp>
            <p:nvSpPr>
              <p:cNvPr id="25" name="ZoneTexte 18"/>
              <p:cNvSpPr txBox="1"/>
              <p:nvPr/>
            </p:nvSpPr>
            <p:spPr bwMode="auto">
              <a:xfrm>
                <a:off x="5493204" y="5755620"/>
                <a:ext cx="1932696" cy="338554"/>
              </a:xfrm>
              <a:prstGeom prst="rect">
                <a:avLst/>
              </a:prstGeom>
              <a:noFill/>
            </p:spPr>
            <p:txBody>
              <a:bodyPr wrap="square" rtlCol="0">
                <a:spAutoFit/>
              </a:bodyPr>
              <a:lstStyle>
                <a:defPPr>
                  <a:defRPr lang="fr-FR"/>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lgn="ctr">
                  <a:defRPr/>
                </a:pPr>
                <a:r>
                  <a:rPr lang="fr-FR" sz="1600" b="1">
                    <a:solidFill>
                      <a:srgbClr val="FF0000"/>
                    </a:solidFill>
                    <a:latin typeface="Arial"/>
                    <a:cs typeface="Arial"/>
                  </a:rPr>
                  <a:t>Thermal bridges</a:t>
                </a:r>
                <a:endParaRPr lang="fr-FR" sz="1600" b="1">
                  <a:solidFill>
                    <a:srgbClr val="FF0000"/>
                  </a:solidFill>
                  <a:latin typeface="Arial"/>
                  <a:cs typeface="Arial"/>
                </a:endParaRPr>
              </a:p>
            </p:txBody>
          </p:sp>
          <p:sp>
            <p:nvSpPr>
              <p:cNvPr id="26" name="ZoneTexte 19"/>
              <p:cNvSpPr txBox="1"/>
              <p:nvPr/>
            </p:nvSpPr>
            <p:spPr bwMode="auto">
              <a:xfrm>
                <a:off x="6622423" y="4197777"/>
                <a:ext cx="895350" cy="338554"/>
              </a:xfrm>
              <a:prstGeom prst="rect">
                <a:avLst/>
              </a:prstGeom>
              <a:noFill/>
            </p:spPr>
            <p:txBody>
              <a:bodyPr wrap="square" rtlCol="0">
                <a:spAutoFit/>
              </a:bodyPr>
              <a:lstStyle>
                <a:defPPr>
                  <a:defRPr lang="fr-FR"/>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lgn="ctr">
                  <a:defRPr/>
                </a:pPr>
                <a:r>
                  <a:rPr lang="fr-FR" sz="1600" b="1">
                    <a:solidFill>
                      <a:srgbClr val="FF0000"/>
                    </a:solidFill>
                    <a:latin typeface="Arial"/>
                    <a:cs typeface="Arial"/>
                  </a:rPr>
                  <a:t>Walls</a:t>
                </a:r>
                <a:endParaRPr lang="fr-FR" sz="1600" b="1">
                  <a:solidFill>
                    <a:srgbClr val="FF0000"/>
                  </a:solidFill>
                  <a:latin typeface="Arial"/>
                  <a:cs typeface="Arial"/>
                </a:endParaRPr>
              </a:p>
            </p:txBody>
          </p:sp>
          <p:sp>
            <p:nvSpPr>
              <p:cNvPr id="27" name="Flèche : courbe vers le bas 22"/>
              <p:cNvSpPr/>
              <p:nvPr/>
            </p:nvSpPr>
            <p:spPr bwMode="auto">
              <a:xfrm rot="6481399">
                <a:off x="1713118" y="3516094"/>
                <a:ext cx="1114273" cy="578999"/>
              </a:xfrm>
              <a:prstGeom prst="curvedDownArrow">
                <a:avLst>
                  <a:gd name="adj1" fmla="val 25000"/>
                  <a:gd name="adj2" fmla="val 43649"/>
                  <a:gd name="adj3" fmla="val 442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defRPr/>
                </a:pPr>
                <a:endParaRPr lang="fr-FR" sz="1600">
                  <a:solidFill>
                    <a:schemeClr val="tx1"/>
                  </a:solidFill>
                  <a:latin typeface="Arial"/>
                  <a:cs typeface="Arial"/>
                </a:endParaRPr>
              </a:p>
            </p:txBody>
          </p:sp>
          <p:sp>
            <p:nvSpPr>
              <p:cNvPr id="28" name="Flèche : courbe vers le bas 23"/>
              <p:cNvSpPr/>
              <p:nvPr/>
            </p:nvSpPr>
            <p:spPr bwMode="auto">
              <a:xfrm rot="13688556">
                <a:off x="5150076" y="1725758"/>
                <a:ext cx="818636" cy="410355"/>
              </a:xfrm>
              <a:prstGeom prst="curvedDownArrow">
                <a:avLst>
                  <a:gd name="adj1" fmla="val 25000"/>
                  <a:gd name="adj2" fmla="val 43649"/>
                  <a:gd name="adj3" fmla="val 442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defRPr/>
                </a:pPr>
                <a:endParaRPr lang="fr-FR" sz="1600">
                  <a:solidFill>
                    <a:schemeClr val="tx1"/>
                  </a:solidFill>
                  <a:latin typeface="Arial"/>
                  <a:cs typeface="Arial"/>
                </a:endParaRPr>
              </a:p>
            </p:txBody>
          </p:sp>
        </p:grpSp>
        <p:grpSp>
          <p:nvGrpSpPr>
            <p:cNvPr id="7" name="Groupe 6"/>
            <p:cNvGrpSpPr/>
            <p:nvPr/>
          </p:nvGrpSpPr>
          <p:grpSpPr bwMode="auto">
            <a:xfrm>
              <a:off x="7547431" y="1689317"/>
              <a:ext cx="4191000" cy="3174428"/>
              <a:chOff x="7750628" y="1442578"/>
              <a:chExt cx="4191000" cy="3174428"/>
            </a:xfrm>
          </p:grpSpPr>
          <p:sp>
            <p:nvSpPr>
              <p:cNvPr id="8" name="Signe Plus 45"/>
              <p:cNvSpPr/>
              <p:nvPr/>
            </p:nvSpPr>
            <p:spPr bwMode="auto">
              <a:xfrm>
                <a:off x="9493164" y="2203756"/>
                <a:ext cx="540000" cy="540000"/>
              </a:xfrm>
              <a:prstGeom prst="mathPlus">
                <a:avLst>
                  <a:gd name="adj1" fmla="val 23520"/>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fr-F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defRPr/>
                </a:pPr>
                <a:endParaRPr lang="fr-FR" sz="1600">
                  <a:latin typeface="Arial"/>
                  <a:cs typeface="Arial"/>
                </a:endParaRPr>
              </a:p>
            </p:txBody>
          </p:sp>
          <p:sp>
            <p:nvSpPr>
              <p:cNvPr id="9" name="Flèche : courbe vers le bas 27"/>
              <p:cNvSpPr/>
              <p:nvPr/>
            </p:nvSpPr>
            <p:spPr bwMode="auto">
              <a:xfrm rot="16199998">
                <a:off x="7868714" y="1675731"/>
                <a:ext cx="506534" cy="272459"/>
              </a:xfrm>
              <a:prstGeom prst="curvedDownArrow">
                <a:avLst>
                  <a:gd name="adj1" fmla="val 25000"/>
                  <a:gd name="adj2" fmla="val 43649"/>
                  <a:gd name="adj3" fmla="val 442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defRPr/>
                </a:pPr>
                <a:endParaRPr lang="fr-FR" sz="1600">
                  <a:solidFill>
                    <a:schemeClr val="tx1"/>
                  </a:solidFill>
                  <a:latin typeface="Arial"/>
                  <a:cs typeface="Arial"/>
                </a:endParaRPr>
              </a:p>
            </p:txBody>
          </p:sp>
          <p:sp>
            <p:nvSpPr>
              <p:cNvPr id="10" name="ZoneTexte 29"/>
              <p:cNvSpPr txBox="1"/>
              <p:nvPr/>
            </p:nvSpPr>
            <p:spPr bwMode="auto">
              <a:xfrm>
                <a:off x="8427293" y="1502510"/>
                <a:ext cx="2725577" cy="584775"/>
              </a:xfrm>
              <a:prstGeom prst="rect">
                <a:avLst/>
              </a:prstGeom>
              <a:noFill/>
            </p:spPr>
            <p:txBody>
              <a:bodyPr wrap="square" rtlCol="0" anchor="t">
                <a:spAutoFit/>
              </a:bodyPr>
              <a:lstStyle>
                <a:defPPr>
                  <a:defRPr lang="fr-FR"/>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defRPr/>
                </a:pPr>
                <a:r>
                  <a:rPr lang="fr-FR" sz="1600" b="1">
                    <a:solidFill>
                      <a:schemeClr val="accent5">
                        <a:lumMod val="75000"/>
                      </a:schemeClr>
                    </a:solidFill>
                    <a:latin typeface="Arial"/>
                    <a:cs typeface="Arial"/>
                  </a:rPr>
                  <a:t>Heat exchange </a:t>
                </a:r>
                <a:r>
                  <a:rPr lang="fr-FR" sz="1600" b="1">
                    <a:solidFill>
                      <a:schemeClr val="accent5">
                        <a:lumMod val="75000"/>
                      </a:schemeClr>
                    </a:solidFill>
                    <a:latin typeface="Arial"/>
                    <a:cs typeface="Arial"/>
                  </a:rPr>
                  <a:t>from</a:t>
                </a:r>
                <a:r>
                  <a:rPr lang="fr-FR" sz="1600" b="1">
                    <a:solidFill>
                      <a:schemeClr val="accent5">
                        <a:lumMod val="75000"/>
                      </a:schemeClr>
                    </a:solidFill>
                    <a:latin typeface="Arial"/>
                    <a:cs typeface="Arial"/>
                  </a:rPr>
                  <a:t> air infiltration</a:t>
                </a:r>
                <a:endParaRPr lang="fr-FR" sz="1600" b="1">
                  <a:solidFill>
                    <a:schemeClr val="accent5">
                      <a:lumMod val="75000"/>
                    </a:schemeClr>
                  </a:solidFill>
                  <a:latin typeface="Arial"/>
                  <a:cs typeface="Arial"/>
                </a:endParaRPr>
              </a:p>
            </p:txBody>
          </p:sp>
          <p:sp>
            <p:nvSpPr>
              <p:cNvPr id="11" name="Flèche : bas 38"/>
              <p:cNvSpPr/>
              <p:nvPr/>
            </p:nvSpPr>
            <p:spPr bwMode="auto">
              <a:xfrm rot="16199998">
                <a:off x="7950130" y="2877626"/>
                <a:ext cx="374074" cy="436435"/>
              </a:xfrm>
              <a:prstGeom prst="downArrow">
                <a:avLst>
                  <a:gd name="adj1" fmla="val 50000"/>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defRPr/>
                </a:pPr>
                <a:endParaRPr lang="fr-FR" sz="1600">
                  <a:latin typeface="Arial"/>
                  <a:cs typeface="Arial"/>
                </a:endParaRPr>
              </a:p>
            </p:txBody>
          </p:sp>
          <p:sp>
            <p:nvSpPr>
              <p:cNvPr id="12" name="ZoneTexte 39"/>
              <p:cNvSpPr txBox="1"/>
              <p:nvPr/>
            </p:nvSpPr>
            <p:spPr bwMode="auto">
              <a:xfrm>
                <a:off x="8489199" y="2784416"/>
                <a:ext cx="2477797" cy="584775"/>
              </a:xfrm>
              <a:prstGeom prst="rect">
                <a:avLst/>
              </a:prstGeom>
              <a:noFill/>
            </p:spPr>
            <p:txBody>
              <a:bodyPr wrap="square" rtlCol="0">
                <a:spAutoFit/>
              </a:bodyPr>
              <a:lstStyle>
                <a:defPPr>
                  <a:defRPr lang="fr-FR"/>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defRPr/>
                </a:pPr>
                <a:r>
                  <a:rPr lang="fr-FR" sz="1600" b="1">
                    <a:solidFill>
                      <a:srgbClr val="FF0000"/>
                    </a:solidFill>
                    <a:latin typeface="Arial"/>
                    <a:cs typeface="Arial"/>
                  </a:rPr>
                  <a:t>Transmissive </a:t>
                </a:r>
                <a:r>
                  <a:rPr lang="fr-FR" sz="1600" b="1">
                    <a:solidFill>
                      <a:srgbClr val="FF0000"/>
                    </a:solidFill>
                    <a:latin typeface="Arial"/>
                    <a:cs typeface="Arial"/>
                  </a:rPr>
                  <a:t>heat</a:t>
                </a:r>
                <a:r>
                  <a:rPr lang="fr-FR" sz="1600" b="1">
                    <a:solidFill>
                      <a:srgbClr val="FF0000"/>
                    </a:solidFill>
                    <a:latin typeface="Arial"/>
                    <a:cs typeface="Arial"/>
                  </a:rPr>
                  <a:t> exchange</a:t>
                </a:r>
                <a:endParaRPr lang="fr-FR" sz="1600" b="1">
                  <a:solidFill>
                    <a:srgbClr val="FF0000"/>
                  </a:solidFill>
                  <a:latin typeface="Arial"/>
                  <a:cs typeface="Arial"/>
                </a:endParaRPr>
              </a:p>
            </p:txBody>
          </p:sp>
          <p:sp>
            <p:nvSpPr>
              <p:cNvPr id="13" name="ZoneTexte 40"/>
              <p:cNvSpPr txBox="1"/>
              <p:nvPr/>
            </p:nvSpPr>
            <p:spPr bwMode="auto">
              <a:xfrm>
                <a:off x="11100813" y="1558693"/>
                <a:ext cx="717729" cy="338554"/>
              </a:xfrm>
              <a:prstGeom prst="rect">
                <a:avLst/>
              </a:prstGeom>
              <a:noFill/>
            </p:spPr>
            <p:txBody>
              <a:bodyPr wrap="square" rtlCol="0">
                <a:spAutoFit/>
              </a:bodyPr>
              <a:lstStyle>
                <a:defPPr>
                  <a:defRPr lang="fr-FR"/>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lgn="ct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sz="1600" b="1" i="1">
                                  <a:solidFill>
                                    <a:schemeClr val="accent5">
                                      <a:lumMod val="75000"/>
                                    </a:schemeClr>
                                  </a:solidFill>
                                  <a:latin typeface="Cambria Math"/>
                                  <a:ea typeface="Cambria Math"/>
                                  <a:cs typeface="Arial"/>
                                </a:rPr>
                              </m:ctrlPr>
                            </m:sSubPr>
                            <m:e>
                              <m:r>
                                <m:rPr/>
                                <a:rPr lang="fr-FR" sz="1600" b="1" i="1">
                                  <a:solidFill>
                                    <a:schemeClr val="accent5">
                                      <a:lumMod val="75000"/>
                                    </a:schemeClr>
                                  </a:solidFill>
                                  <a:latin typeface="Cambria Math"/>
                                  <a:cs typeface="Arial"/>
                                </a:rPr>
                                <m:t>𝑯</m:t>
                              </m:r>
                            </m:e>
                            <m:sub>
                              <m:r>
                                <m:rPr/>
                                <a:rPr lang="fr-FR" sz="1600" b="1" i="1">
                                  <a:solidFill>
                                    <a:schemeClr val="accent5">
                                      <a:lumMod val="75000"/>
                                    </a:schemeClr>
                                  </a:solidFill>
                                  <a:latin typeface="Cambria Math"/>
                                  <a:cs typeface="Arial"/>
                                </a:rPr>
                                <m:t>𝒗</m:t>
                              </m:r>
                            </m:sub>
                          </m:sSub>
                        </m:oMath>
                      </m:oMathPara>
                    </a14:m>
                  </mc:Choice>
                  <mc:Fallback/>
                </mc:AlternateContent>
                <a:endParaRPr lang="fr-FR" sz="1600" b="1">
                  <a:solidFill>
                    <a:schemeClr val="accent5">
                      <a:lumMod val="75000"/>
                    </a:schemeClr>
                  </a:solidFill>
                  <a:latin typeface="Arial"/>
                  <a:cs typeface="Arial"/>
                </a:endParaRPr>
              </a:p>
            </p:txBody>
          </p:sp>
          <p:sp>
            <p:nvSpPr>
              <p:cNvPr id="14" name="ZoneTexte 41"/>
              <p:cNvSpPr txBox="1"/>
              <p:nvPr/>
            </p:nvSpPr>
            <p:spPr bwMode="auto">
              <a:xfrm>
                <a:off x="11100811" y="2918644"/>
                <a:ext cx="717729" cy="338554"/>
              </a:xfrm>
              <a:prstGeom prst="rect">
                <a:avLst/>
              </a:prstGeom>
              <a:noFill/>
            </p:spPr>
            <p:txBody>
              <a:bodyPr wrap="square" rtlCol="0">
                <a:spAutoFit/>
              </a:bodyPr>
              <a:lstStyle>
                <a:defPPr>
                  <a:defRPr lang="fr-FR"/>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lgn="ct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sz="1600" b="1" i="1">
                                  <a:solidFill>
                                    <a:srgbClr val="FF0000"/>
                                  </a:solidFill>
                                  <a:latin typeface="Cambria Math"/>
                                  <a:ea typeface="Cambria Math"/>
                                  <a:cs typeface="Arial"/>
                                </a:rPr>
                              </m:ctrlPr>
                            </m:sSubPr>
                            <m:e>
                              <m:r>
                                <m:rPr/>
                                <a:rPr lang="fr-FR" sz="1600" b="1" i="1">
                                  <a:solidFill>
                                    <a:srgbClr val="FF0000"/>
                                  </a:solidFill>
                                  <a:latin typeface="Cambria Math"/>
                                  <a:cs typeface="Arial"/>
                                </a:rPr>
                                <m:t>𝑯</m:t>
                              </m:r>
                            </m:e>
                            <m:sub>
                              <m:r>
                                <m:rPr/>
                                <a:rPr lang="fr-FR" sz="1600" b="1" i="1">
                                  <a:solidFill>
                                    <a:srgbClr val="FF0000"/>
                                  </a:solidFill>
                                  <a:latin typeface="Cambria Math"/>
                                  <a:cs typeface="Arial"/>
                                </a:rPr>
                                <m:t>𝒕𝒓</m:t>
                              </m:r>
                            </m:sub>
                          </m:sSub>
                        </m:oMath>
                      </m:oMathPara>
                    </a14:m>
                  </mc:Choice>
                  <mc:Fallback/>
                </mc:AlternateContent>
                <a:endParaRPr lang="fr-FR" sz="1600" b="1">
                  <a:solidFill>
                    <a:srgbClr val="FF0000"/>
                  </a:solidFill>
                  <a:latin typeface="Arial"/>
                  <a:cs typeface="Arial"/>
                </a:endParaRPr>
              </a:p>
            </p:txBody>
          </p:sp>
          <p:sp>
            <p:nvSpPr>
              <p:cNvPr id="15" name="ZoneTexte 42"/>
              <p:cNvSpPr txBox="1"/>
              <p:nvPr/>
            </p:nvSpPr>
            <p:spPr bwMode="auto">
              <a:xfrm>
                <a:off x="8427293" y="4032231"/>
                <a:ext cx="2657733" cy="584775"/>
              </a:xfrm>
              <a:prstGeom prst="rect">
                <a:avLst/>
              </a:prstGeom>
              <a:noFill/>
            </p:spPr>
            <p:txBody>
              <a:bodyPr wrap="square" rtlCol="0">
                <a:spAutoFit/>
              </a:bodyPr>
              <a:lstStyle>
                <a:defPPr>
                  <a:defRPr lang="fr-FR"/>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defRPr/>
                </a:pPr>
                <a:r>
                  <a:rPr lang="fr-FR" sz="1600" b="1">
                    <a:solidFill>
                      <a:schemeClr val="accent6">
                        <a:lumMod val="75000"/>
                      </a:schemeClr>
                    </a:solidFill>
                    <a:latin typeface="Arial"/>
                    <a:cs typeface="Arial"/>
                  </a:rPr>
                  <a:t>Heat </a:t>
                </a:r>
                <a:r>
                  <a:rPr lang="fr-FR" sz="1600" b="1">
                    <a:solidFill>
                      <a:schemeClr val="accent6">
                        <a:lumMod val="75000"/>
                      </a:schemeClr>
                    </a:solidFill>
                    <a:latin typeface="Arial"/>
                    <a:cs typeface="Arial"/>
                  </a:rPr>
                  <a:t>transfer</a:t>
                </a:r>
                <a:r>
                  <a:rPr lang="fr-FR" sz="1600" b="1">
                    <a:solidFill>
                      <a:schemeClr val="accent6">
                        <a:lumMod val="75000"/>
                      </a:schemeClr>
                    </a:solidFill>
                    <a:latin typeface="Arial"/>
                    <a:cs typeface="Arial"/>
                  </a:rPr>
                  <a:t> coefficient of the </a:t>
                </a:r>
                <a:r>
                  <a:rPr lang="fr-FR" sz="1600" b="1">
                    <a:solidFill>
                      <a:schemeClr val="accent6">
                        <a:lumMod val="75000"/>
                      </a:schemeClr>
                    </a:solidFill>
                    <a:latin typeface="Arial"/>
                    <a:cs typeface="Arial"/>
                  </a:rPr>
                  <a:t>envelope</a:t>
                </a:r>
                <a:endParaRPr lang="fr-FR" sz="1600" b="1">
                  <a:solidFill>
                    <a:schemeClr val="accent6">
                      <a:lumMod val="75000"/>
                    </a:schemeClr>
                  </a:solidFill>
                  <a:latin typeface="Arial"/>
                  <a:cs typeface="Arial"/>
                </a:endParaRPr>
              </a:p>
            </p:txBody>
          </p:sp>
          <p:sp>
            <p:nvSpPr>
              <p:cNvPr id="16" name="ZoneTexte 43"/>
              <p:cNvSpPr txBox="1"/>
              <p:nvPr/>
            </p:nvSpPr>
            <p:spPr bwMode="auto">
              <a:xfrm>
                <a:off x="11025449" y="4101069"/>
                <a:ext cx="868451" cy="338554"/>
              </a:xfrm>
              <a:prstGeom prst="rect">
                <a:avLst/>
              </a:prstGeom>
              <a:noFill/>
            </p:spPr>
            <p:txBody>
              <a:bodyPr wrap="square" rtlCol="0">
                <a:spAutoFit/>
              </a:bodyPr>
              <a:lstStyle>
                <a:defPPr>
                  <a:defRPr lang="fr-FR"/>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fr-FR" sz="1600" b="0" i="1">
                              <a:solidFill>
                                <a:schemeClr val="accent6">
                                  <a:lumMod val="75000"/>
                                </a:schemeClr>
                              </a:solidFill>
                              <a:latin typeface="Cambria Math"/>
                              <a:cs typeface="Arial"/>
                            </a:rPr>
                            <m:t>𝐻𝑇𝐶</m:t>
                          </m:r>
                        </m:oMath>
                      </m:oMathPara>
                    </a14:m>
                  </mc:Choice>
                  <mc:Fallback/>
                </mc:AlternateContent>
                <a:endParaRPr lang="fr-FR" sz="1600">
                  <a:solidFill>
                    <a:schemeClr val="accent6">
                      <a:lumMod val="75000"/>
                    </a:schemeClr>
                  </a:solidFill>
                  <a:latin typeface="Arial"/>
                  <a:cs typeface="Arial"/>
                </a:endParaRPr>
              </a:p>
            </p:txBody>
          </p:sp>
          <p:sp>
            <p:nvSpPr>
              <p:cNvPr id="17" name="Rectangle 16"/>
              <p:cNvSpPr/>
              <p:nvPr/>
            </p:nvSpPr>
            <p:spPr bwMode="auto">
              <a:xfrm>
                <a:off x="7750628" y="1442578"/>
                <a:ext cx="4191000" cy="202996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defRPr/>
                </a:pPr>
                <a:endParaRPr lang="fr-FR" sz="1600">
                  <a:latin typeface="Arial"/>
                  <a:cs typeface="Arial"/>
                </a:endParaRPr>
              </a:p>
            </p:txBody>
          </p:sp>
          <p:sp>
            <p:nvSpPr>
              <p:cNvPr id="18" name="Est égal à 46"/>
              <p:cNvSpPr/>
              <p:nvPr/>
            </p:nvSpPr>
            <p:spPr bwMode="auto">
              <a:xfrm>
                <a:off x="9496869" y="3550785"/>
                <a:ext cx="540000" cy="432000"/>
              </a:xfrm>
              <a:prstGeom prst="mathEqual">
                <a:avLst>
                  <a:gd name="adj1" fmla="val 23520"/>
                  <a:gd name="adj2" fmla="val 11760"/>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noAutofit/>
              </a:bodyPr>
              <a:lstStyle>
                <a:defPPr>
                  <a:defRPr lang="fr-FR"/>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defRPr/>
                </a:pPr>
                <a:endParaRPr lang="fr-FR" sz="1600">
                  <a:latin typeface="Arial"/>
                  <a:cs typeface="Arial"/>
                </a:endParaRPr>
              </a:p>
            </p:txBody>
          </p:sp>
        </p:grpSp>
      </p:grpSp>
      <p:sp>
        <p:nvSpPr>
          <p:cNvPr id="1631853371" name="ZoneTexte 28"/>
          <p:cNvSpPr txBox="1"/>
          <p:nvPr/>
        </p:nvSpPr>
        <p:spPr bwMode="auto">
          <a:xfrm>
            <a:off x="424903" y="5643182"/>
            <a:ext cx="10551897" cy="646331"/>
          </a:xfrm>
          <a:prstGeom prst="rect">
            <a:avLst/>
          </a:prstGeom>
          <a:noFill/>
        </p:spPr>
        <p:txBody>
          <a:bodyPr wrap="square" rtlCol="0">
            <a:spAutoFit/>
          </a:bodyPr>
          <a:lstStyle/>
          <a:p>
            <a:pPr>
              <a:defRPr/>
            </a:pPr>
            <a:r>
              <a:rPr lang="fr-FR"/>
              <a:t>All </a:t>
            </a:r>
            <a:r>
              <a:rPr lang="fr-FR"/>
              <a:t>heat</a:t>
            </a:r>
            <a:r>
              <a:rPr lang="fr-FR"/>
              <a:t> </a:t>
            </a:r>
            <a:r>
              <a:rPr lang="fr-FR"/>
              <a:t>transfer</a:t>
            </a:r>
            <a:r>
              <a:rPr lang="fr-FR"/>
              <a:t> coefficients </a:t>
            </a:r>
            <mc:AlternateContent xmlns:mc="http://schemas.openxmlformats.org/markup-compatibility/2006" xmlns:m="http://schemas.openxmlformats.org/officeDocument/2006/math">
              <mc:Choice xmlns:a14="http://schemas.microsoft.com/office/drawing/2010/main" Requires="a14">
                <a14:m>
                  <m:oMathPara>
                    <m:oMathParaPr/>
                    <m:oMath>
                      <m:r>
                        <m:rPr/>
                        <a:rPr lang="fr-FR" b="0" i="1">
                          <a:latin typeface="Cambria Math"/>
                        </a:rPr>
                        <m:t>𝐻</m:t>
                      </m:r>
                    </m:oMath>
                  </m:oMathPara>
                </a14:m>
              </mc:Choice>
              <mc:Fallback/>
            </mc:AlternateContent>
            <a:r>
              <a:rPr lang="fr-FR"/>
              <a:t> (W/K) show how </a:t>
            </a:r>
            <a:r>
              <a:rPr lang="fr-FR"/>
              <a:t>much</a:t>
            </a:r>
            <a:r>
              <a:rPr lang="fr-FR"/>
              <a:t> </a:t>
            </a:r>
            <a:r>
              <a:rPr lang="fr-FR"/>
              <a:t>heat</a:t>
            </a:r>
            <a:r>
              <a:rPr lang="fr-FR"/>
              <a:t> </a:t>
            </a:r>
            <a:r>
              <a:rPr lang="fr-FR"/>
              <a:t>transfer</a:t>
            </a:r>
            <a:r>
              <a:rPr lang="fr-FR"/>
              <a:t> </a:t>
            </a:r>
            <mc:AlternateContent xmlns:mc="http://schemas.openxmlformats.org/markup-compatibility/2006" xmlns:m="http://schemas.openxmlformats.org/officeDocument/2006/math">
              <mc:Choice xmlns:a14="http://schemas.microsoft.com/office/drawing/2010/main" Requires="a14">
                <a14:m>
                  <m:oMathPara>
                    <m:oMathParaPr/>
                    <m:oMath>
                      <m:r>
                        <m:rPr>
                          <m:sty m:val="p"/>
                        </m:rPr>
                        <a:rPr lang="fr-FR" b="0" i="0">
                          <a:latin typeface="Cambria Math"/>
                        </a:rPr>
                        <m:t>Φ</m:t>
                      </m:r>
                    </m:oMath>
                  </m:oMathPara>
                </a14:m>
              </mc:Choice>
              <mc:Fallback/>
            </mc:AlternateContent>
            <a:r>
              <a:rPr lang="fr-FR"/>
              <a:t> (W) </a:t>
            </a:r>
            <a:r>
              <a:rPr lang="fr-FR"/>
              <a:t>occurs</a:t>
            </a:r>
            <a:r>
              <a:rPr lang="fr-FR"/>
              <a:t> per </a:t>
            </a:r>
            <a:r>
              <a:rPr lang="fr-FR"/>
              <a:t>degree</a:t>
            </a:r>
            <a:r>
              <a:rPr lang="fr-FR"/>
              <a:t> of indoor-</a:t>
            </a:r>
            <a:r>
              <a:rPr lang="fr-FR"/>
              <a:t>outdoor</a:t>
            </a:r>
            <a:r>
              <a:rPr lang="fr-FR"/>
              <a:t> </a:t>
            </a:r>
            <a:r>
              <a:rPr lang="fr-FR"/>
              <a:t>temperature</a:t>
            </a:r>
            <a:r>
              <a:rPr lang="fr-FR"/>
              <a:t> </a:t>
            </a:r>
            <a:r>
              <a:rPr lang="fr-FR"/>
              <a:t>difference</a:t>
            </a:r>
            <a:r>
              <a:rPr lang="fr-FR"/>
              <a:t> (K)</a:t>
            </a:r>
            <a:endParaRPr lang="fr-FR"/>
          </a:p>
        </p:txBody>
      </p:sp>
      <p:sp>
        <p:nvSpPr>
          <p:cNvPr id="287901635" name="ZoneTexte 29"/>
          <p:cNvSpPr txBox="1"/>
          <p:nvPr/>
        </p:nvSpPr>
        <p:spPr bwMode="auto">
          <a:xfrm>
            <a:off x="4868701" y="6211728"/>
            <a:ext cx="1042528"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m:sty m:val="p"/>
                        </m:rPr>
                        <a:rPr lang="fr-FR" b="0" i="0">
                          <a:latin typeface="Cambria Math"/>
                        </a:rPr>
                        <m:t>Φ</m:t>
                      </m:r>
                      <m:r>
                        <m:rPr/>
                        <a:rPr lang="fr-FR" b="0" i="1">
                          <a:latin typeface="Cambria Math"/>
                        </a:rPr>
                        <m:t>=</m:t>
                      </m:r>
                      <m:r>
                        <m:rPr/>
                        <a:rPr lang="fr-FR" b="0" i="1">
                          <a:latin typeface="Cambria Math"/>
                        </a:rPr>
                        <m:t>𝐻</m:t>
                      </m:r>
                      <m:r>
                        <m:rPr/>
                        <a:rPr lang="fr-FR" b="0" i="1">
                          <a:latin typeface="Cambria Math"/>
                        </a:rPr>
                        <m:t> </m:t>
                      </m:r>
                      <m:r>
                        <m:rPr>
                          <m:sty m:val="p"/>
                        </m:rPr>
                        <a:rPr lang="fr-FR" b="0" i="0">
                          <a:latin typeface="Cambria Math"/>
                        </a:rPr>
                        <m:t>Δ</m:t>
                      </m:r>
                      <m:r>
                        <m:rPr/>
                        <a:rPr lang="fr-FR" b="0" i="1">
                          <a:latin typeface="Cambria Math"/>
                        </a:rPr>
                        <m:t>𝑇</m:t>
                      </m:r>
                    </m:oMath>
                  </m:oMathPara>
                </a14:m>
              </mc:Choice>
              <mc:Fallback/>
            </mc:AlternateContent>
            <a:endParaRPr lang="fr-FR"/>
          </a:p>
        </p:txBody>
      </p:sp>
      <p:sp>
        <p:nvSpPr>
          <p:cNvPr id="515983281" name="ZoneTexte 32"/>
          <p:cNvSpPr txBox="1"/>
          <p:nvPr/>
        </p:nvSpPr>
        <p:spPr bwMode="auto">
          <a:xfrm>
            <a:off x="335360" y="1311163"/>
            <a:ext cx="2915413" cy="369332"/>
          </a:xfrm>
          <a:prstGeom prst="rect">
            <a:avLst/>
          </a:prstGeom>
          <a:noFill/>
        </p:spPr>
        <p:txBody>
          <a:bodyPr wrap="none" rtlCol="0">
            <a:spAutoFit/>
          </a:bodyPr>
          <a:lstStyle/>
          <a:p>
            <a:pPr>
              <a:defRPr/>
            </a:pPr>
            <a:r>
              <a:rPr lang="fr-FR"/>
              <a:t>Heat balance of a single zone</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245931511" name="Image 2"/>
          <p:cNvPicPr>
            <a:picLocks noChangeAspect="1"/>
          </p:cNvPicPr>
          <p:nvPr/>
        </p:nvPicPr>
        <p:blipFill>
          <a:blip r:embed="rId3"/>
          <a:stretch/>
        </p:blipFill>
        <p:spPr bwMode="auto">
          <a:xfrm>
            <a:off x="3287688" y="332656"/>
            <a:ext cx="5591409" cy="3240360"/>
          </a:xfrm>
          <a:prstGeom prst="rect">
            <a:avLst/>
          </a:prstGeom>
        </p:spPr>
      </p:pic>
      <p:sp>
        <p:nvSpPr>
          <p:cNvPr id="1512098705" name="ZoneTexte 3"/>
          <p:cNvSpPr txBox="1"/>
          <p:nvPr/>
        </p:nvSpPr>
        <p:spPr bwMode="auto">
          <a:xfrm>
            <a:off x="479376" y="5304121"/>
            <a:ext cx="1887503"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chemeClr val="accent1"/>
                              </a:solidFill>
                              <a:latin typeface="Cambria Math"/>
                              <a:ea typeface="Cambria Math"/>
                              <a:cs typeface="Cambria Math"/>
                            </a:rPr>
                          </m:ctrlPr>
                        </m:sSubPr>
                        <m:e>
                          <m:r>
                            <m:rPr>
                              <m:sty m:val="p"/>
                            </m:rPr>
                            <a:rPr lang="fr-FR" b="0" i="0">
                              <a:solidFill>
                                <a:schemeClr val="accent1"/>
                              </a:solidFill>
                              <a:latin typeface="Cambria Math"/>
                            </a:rPr>
                            <m:t>Φ</m:t>
                          </m:r>
                        </m:e>
                        <m:sub>
                          <m:r>
                            <m:rPr/>
                            <a:rPr lang="fr-FR" b="0" i="1">
                              <a:solidFill>
                                <a:schemeClr val="accent1"/>
                              </a:solidFill>
                              <a:latin typeface="Cambria Math"/>
                            </a:rPr>
                            <m:t>𝑡𝑜𝑡𝑎𝑙</m:t>
                          </m:r>
                        </m:sub>
                      </m:sSub>
                      <m:r>
                        <m:rPr/>
                        <a:rPr lang="fr-FR" b="0" i="1">
                          <a:latin typeface="Cambria Math"/>
                        </a:rPr>
                        <m:t>=</m:t>
                      </m:r>
                      <m:sSub>
                        <m:sSubPr>
                          <m:ctrlPr>
                            <a:rPr lang="fr-FR" b="0" i="1">
                              <a:solidFill>
                                <a:schemeClr val="tx1"/>
                              </a:solidFill>
                              <a:latin typeface="Cambria Math"/>
                              <a:ea typeface="Cambria Math"/>
                              <a:cs typeface="Cambria Math"/>
                            </a:rPr>
                          </m:ctrlPr>
                        </m:sSubPr>
                        <m:e>
                          <m:r>
                            <m:rPr>
                              <m:sty m:val="p"/>
                            </m:rPr>
                            <a:rPr lang="fr-FR" b="0" i="0">
                              <a:solidFill>
                                <a:schemeClr val="tx1"/>
                              </a:solidFill>
                              <a:latin typeface="Cambria Math"/>
                            </a:rPr>
                            <m:t>Φ</m:t>
                          </m:r>
                        </m:e>
                        <m:sub>
                          <m:r>
                            <m:rPr/>
                            <a:rPr lang="fr-FR" b="0" i="1">
                              <a:solidFill>
                                <a:schemeClr val="tx1"/>
                              </a:solidFill>
                              <a:latin typeface="Cambria Math"/>
                            </a:rPr>
                            <m:t>𝑡𝑟</m:t>
                          </m:r>
                        </m:sub>
                      </m:sSub>
                      <m:r>
                        <m:rPr/>
                        <a:rPr lang="fr-FR" b="0" i="0">
                          <a:solidFill>
                            <a:schemeClr val="tx1"/>
                          </a:solidFill>
                          <a:latin typeface="Cambria Math"/>
                        </a:rPr>
                        <m:t>+</m:t>
                      </m:r>
                      <m:sSub>
                        <m:sSubPr>
                          <m:ctrlPr>
                            <a:rPr lang="fr-FR" b="0" i="1">
                              <a:solidFill>
                                <a:schemeClr val="tx1"/>
                              </a:solidFill>
                              <a:latin typeface="Cambria Math"/>
                              <a:ea typeface="Cambria Math"/>
                              <a:cs typeface="Cambria Math"/>
                            </a:rPr>
                          </m:ctrlPr>
                        </m:sSubPr>
                        <m:e>
                          <m:r>
                            <m:rPr>
                              <m:sty m:val="p"/>
                            </m:rPr>
                            <a:rPr lang="fr-FR" b="0" i="0">
                              <a:solidFill>
                                <a:schemeClr val="tx1"/>
                              </a:solidFill>
                              <a:latin typeface="Cambria Math"/>
                            </a:rPr>
                            <m:t>Φ</m:t>
                          </m:r>
                        </m:e>
                        <m:sub>
                          <m:r>
                            <m:rPr/>
                            <a:rPr lang="fr-FR" b="0" i="1">
                              <a:solidFill>
                                <a:schemeClr val="tx1"/>
                              </a:solidFill>
                              <a:latin typeface="Cambria Math"/>
                            </a:rPr>
                            <m:t>𝑣</m:t>
                          </m:r>
                        </m:sub>
                      </m:sSub>
                    </m:oMath>
                  </m:oMathPara>
                </a14:m>
              </mc:Choice>
              <mc:Fallback/>
            </mc:AlternateContent>
            <a:endParaRPr lang="fr-FR">
              <a:solidFill>
                <a:schemeClr val="tx1"/>
              </a:solidFill>
            </a:endParaRPr>
          </a:p>
        </p:txBody>
      </p:sp>
      <p:sp>
        <p:nvSpPr>
          <p:cNvPr id="729470236" name="ZoneTexte 4"/>
          <p:cNvSpPr txBox="1"/>
          <p:nvPr/>
        </p:nvSpPr>
        <p:spPr bwMode="auto">
          <a:xfrm>
            <a:off x="2952124" y="4092403"/>
            <a:ext cx="7494552" cy="672172"/>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i="1">
                              <a:latin typeface="Cambria Math"/>
                              <a:ea typeface="Cambria Math"/>
                              <a:cs typeface="Cambria Math"/>
                            </a:rPr>
                          </m:ctrlPr>
                        </m:sSubPr>
                        <m:e>
                          <m:r>
                            <m:rPr>
                              <m:sty m:val="p"/>
                            </m:rPr>
                            <a:rPr lang="fr-FR" i="0">
                              <a:latin typeface="Cambria Math"/>
                            </a:rPr>
                            <m:t>Φ</m:t>
                          </m:r>
                        </m:e>
                        <m:sub>
                          <m:r>
                            <m:rPr/>
                            <a:rPr lang="fr-FR" b="0" i="1">
                              <a:latin typeface="Cambria Math"/>
                            </a:rPr>
                            <m:t>𝑡𝑟</m:t>
                          </m:r>
                        </m:sub>
                      </m:sSub>
                      <m:r>
                        <m:rPr/>
                        <a:rPr lang="fr-FR" b="0" i="1">
                          <a:latin typeface="Cambria Math"/>
                        </a:rPr>
                        <m:t>=</m:t>
                      </m:r>
                      <m:nary>
                        <m:naryPr>
                          <m:chr m:val="∑"/>
                          <m:grow m:val="off"/>
                          <m:supHide m:val="on"/>
                          <m:ctrlPr>
                            <a:rPr lang="fr-FR" b="0" i="1">
                              <a:latin typeface="Cambria Math"/>
                              <a:ea typeface="Cambria Math"/>
                              <a:cs typeface="Cambria Math"/>
                            </a:rPr>
                          </m:ctrlPr>
                        </m:naryPr>
                        <m:sub>
                          <m:r>
                            <m:rPr/>
                            <a:rPr lang="fr-FR" b="0" i="1">
                              <a:latin typeface="Cambria Math"/>
                            </a:rPr>
                            <m:t>𝑘</m:t>
                          </m:r>
                        </m:sub>
                        <m:sup/>
                        <m:e>
                          <m:sSub>
                            <m:sSubPr>
                              <m:ctrlPr>
                                <a:rPr lang="fr-FR" b="0" i="1">
                                  <a:latin typeface="Cambria Math"/>
                                  <a:ea typeface="Cambria Math"/>
                                  <a:cs typeface="Cambria Math"/>
                                </a:rPr>
                              </m:ctrlPr>
                            </m:sSubPr>
                            <m:e>
                              <m:r>
                                <m:rPr/>
                                <a:rPr lang="fr-FR" b="0" i="1">
                                  <a:latin typeface="Cambria Math"/>
                                </a:rPr>
                                <m:t>𝐻</m:t>
                              </m:r>
                            </m:e>
                            <m:sub>
                              <m:r>
                                <m:rPr/>
                                <a:rPr lang="fr-FR" b="0" i="1">
                                  <a:latin typeface="Cambria Math"/>
                                </a:rPr>
                                <m:t>𝑘</m:t>
                              </m:r>
                            </m:sub>
                          </m:sSub>
                          <m:d>
                            <m:dPr>
                              <m:ctrlPr>
                                <a:rPr lang="fr-FR" b="0" i="1">
                                  <a:latin typeface="Cambria Math"/>
                                  <a:ea typeface="Cambria Math"/>
                                  <a:cs typeface="Cambria Math"/>
                                </a:rPr>
                              </m:ctrlPr>
                            </m:dPr>
                            <m:e>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𝑒</m:t>
                                  </m:r>
                                </m:sub>
                              </m:sSub>
                            </m:e>
                          </m:d>
                        </m:e>
                      </m:nary>
                      <m:r>
                        <m:rPr/>
                        <a:rPr lang="fr-FR" b="0" i="1">
                          <a:latin typeface="Cambria Math"/>
                        </a:rPr>
                        <m:t>+</m:t>
                      </m:r>
                      <m:sSub>
                        <m:sSubPr>
                          <m:ctrlPr>
                            <a:rPr lang="fr-FR" b="0" i="1">
                              <a:latin typeface="Cambria Math"/>
                              <a:ea typeface="Cambria Math"/>
                              <a:cs typeface="Cambria Math"/>
                            </a:rPr>
                          </m:ctrlPr>
                        </m:sSubPr>
                        <m:e>
                          <m:r>
                            <m:rPr/>
                            <a:rPr lang="fr-FR" b="0" i="1">
                              <a:latin typeface="Cambria Math"/>
                            </a:rPr>
                            <m:t>𝐻</m:t>
                          </m:r>
                        </m:e>
                        <m:sub>
                          <m:r>
                            <m:rPr/>
                            <a:rPr lang="fr-FR" b="0" i="1">
                              <a:latin typeface="Cambria Math"/>
                            </a:rPr>
                            <m:t>𝑢</m:t>
                          </m:r>
                        </m:sub>
                      </m:sSub>
                      <m:d>
                        <m:dPr>
                          <m:ctrlPr>
                            <a:rPr lang="fr-FR" b="0" i="1">
                              <a:latin typeface="Cambria Math"/>
                              <a:ea typeface="Cambria Math"/>
                              <a:cs typeface="Cambria Math"/>
                            </a:rPr>
                          </m:ctrlPr>
                        </m:dPr>
                        <m:e>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𝑢</m:t>
                              </m:r>
                            </m:sub>
                          </m:sSub>
                        </m:e>
                      </m:d>
                      <m:r>
                        <m:rPr/>
                        <a:rPr lang="fr-FR" b="0" i="1">
                          <a:latin typeface="Cambria Math"/>
                        </a:rPr>
                        <m:t>+</m:t>
                      </m:r>
                      <m:sSub>
                        <m:sSubPr>
                          <m:ctrlPr>
                            <a:rPr lang="fr-FR" b="0" i="1">
                              <a:latin typeface="Cambria Math"/>
                              <a:ea typeface="Cambria Math"/>
                              <a:cs typeface="Cambria Math"/>
                            </a:rPr>
                          </m:ctrlPr>
                        </m:sSubPr>
                        <m:e>
                          <m:r>
                            <m:rPr/>
                            <a:rPr lang="fr-FR" b="0" i="1">
                              <a:latin typeface="Cambria Math"/>
                            </a:rPr>
                            <m:t>𝐻</m:t>
                          </m:r>
                        </m:e>
                        <m:sub>
                          <m:r>
                            <m:rPr/>
                            <a:rPr lang="fr-FR" b="0" i="1">
                              <a:latin typeface="Cambria Math"/>
                            </a:rPr>
                            <m:t>𝑔</m:t>
                          </m:r>
                        </m:sub>
                      </m:sSub>
                      <m:d>
                        <m:dPr>
                          <m:ctrlPr>
                            <a:rPr lang="fr-FR" b="0" i="1">
                              <a:latin typeface="Cambria Math"/>
                              <a:ea typeface="Cambria Math"/>
                              <a:cs typeface="Cambria Math"/>
                            </a:rPr>
                          </m:ctrlPr>
                        </m:dPr>
                        <m:e>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𝑔</m:t>
                              </m:r>
                            </m:sub>
                          </m:sSub>
                        </m:e>
                      </m:d>
                      <m:r>
                        <m:rPr/>
                        <a:rPr lang="fr-FR" b="0" i="1">
                          <a:latin typeface="Cambria Math"/>
                        </a:rPr>
                        <m:t>+</m:t>
                      </m:r>
                      <m:nary>
                        <m:naryPr>
                          <m:chr m:val="∑"/>
                          <m:grow m:val="off"/>
                          <m:supHide m:val="on"/>
                          <m:ctrlPr>
                            <a:rPr lang="fr-FR" b="0" i="1">
                              <a:latin typeface="Cambria Math"/>
                              <a:ea typeface="Cambria Math"/>
                              <a:cs typeface="Cambria Math"/>
                            </a:rPr>
                          </m:ctrlPr>
                        </m:naryPr>
                        <m:sub>
                          <m:r>
                            <m:rPr/>
                            <a:rPr lang="fr-FR" b="0" i="1">
                              <a:latin typeface="Cambria Math"/>
                            </a:rPr>
                            <m:t>𝑘</m:t>
                          </m:r>
                        </m:sub>
                        <m:sup/>
                        <m:e>
                          <m:sSub>
                            <m:sSubPr>
                              <m:ctrlPr>
                                <a:rPr lang="fr-FR" b="0" i="1">
                                  <a:latin typeface="Cambria Math"/>
                                  <a:ea typeface="Cambria Math"/>
                                  <a:cs typeface="Cambria Math"/>
                                </a:rPr>
                              </m:ctrlPr>
                            </m:sSubPr>
                            <m:e>
                              <m:r>
                                <m:rPr/>
                                <a:rPr lang="fr-FR" b="0" i="1">
                                  <a:latin typeface="Cambria Math"/>
                                </a:rPr>
                                <m:t>𝜓</m:t>
                              </m:r>
                            </m:e>
                            <m:sub>
                              <m:r>
                                <m:rPr/>
                                <a:rPr lang="fr-FR" b="0" i="1">
                                  <a:latin typeface="Cambria Math"/>
                                </a:rPr>
                                <m:t>𝑘</m:t>
                              </m:r>
                            </m:sub>
                          </m:sSub>
                          <m:sSub>
                            <m:sSubPr>
                              <m:ctrlPr>
                                <a:rPr lang="fr-FR" b="0" i="1">
                                  <a:latin typeface="Cambria Math"/>
                                  <a:ea typeface="Cambria Math"/>
                                  <a:cs typeface="Cambria Math"/>
                                </a:rPr>
                              </m:ctrlPr>
                            </m:sSubPr>
                            <m:e>
                              <m:r>
                                <m:rPr/>
                                <a:rPr lang="fr-FR" b="0" i="1">
                                  <a:latin typeface="Cambria Math"/>
                                </a:rPr>
                                <m:t>𝑙</m:t>
                              </m:r>
                            </m:e>
                            <m:sub>
                              <m:r>
                                <m:rPr/>
                                <a:rPr lang="fr-FR" b="0" i="1">
                                  <a:latin typeface="Cambria Math"/>
                                </a:rPr>
                                <m:t>𝑘</m:t>
                              </m:r>
                            </m:sub>
                          </m:sSub>
                          <m:d>
                            <m:dPr>
                              <m:ctrlPr>
                                <a:rPr lang="fr-FR" b="0" i="1">
                                  <a:latin typeface="Cambria Math"/>
                                  <a:ea typeface="Cambria Math"/>
                                  <a:cs typeface="Cambria Math"/>
                                </a:rPr>
                              </m:ctrlPr>
                            </m:dPr>
                            <m:e>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𝑒</m:t>
                                  </m:r>
                                </m:sub>
                              </m:sSub>
                            </m:e>
                          </m:d>
                        </m:e>
                      </m:nary>
                      <m:r>
                        <m:rPr/>
                        <a:rPr lang="fr-FR" b="0" i="1">
                          <a:latin typeface="Cambria Math"/>
                        </a:rPr>
                        <m:t>+…</m:t>
                      </m:r>
                    </m:oMath>
                  </m:oMathPara>
                </a14:m>
              </mc:Choice>
              <mc:Fallback/>
            </mc:AlternateContent>
            <a:endParaRPr lang="fr-FR"/>
          </a:p>
        </p:txBody>
      </p:sp>
      <p:sp>
        <p:nvSpPr>
          <p:cNvPr id="1302002901" name="ZoneTexte 5"/>
          <p:cNvSpPr txBox="1"/>
          <p:nvPr/>
        </p:nvSpPr>
        <p:spPr bwMode="auto">
          <a:xfrm>
            <a:off x="4248268" y="3836139"/>
            <a:ext cx="600742" cy="338554"/>
          </a:xfrm>
          <a:prstGeom prst="rect">
            <a:avLst/>
          </a:prstGeom>
          <a:noFill/>
        </p:spPr>
        <p:txBody>
          <a:bodyPr wrap="none" rtlCol="0">
            <a:spAutoFit/>
          </a:bodyPr>
          <a:lstStyle/>
          <a:p>
            <a:pPr>
              <a:defRPr/>
            </a:pPr>
            <a:r>
              <a:rPr lang="fr-FR" sz="1600"/>
              <a:t>walls</a:t>
            </a:r>
            <a:endParaRPr lang="fr-FR" sz="1600"/>
          </a:p>
        </p:txBody>
      </p:sp>
      <p:sp>
        <p:nvSpPr>
          <p:cNvPr id="1866176899" name="ZoneTexte 6"/>
          <p:cNvSpPr txBox="1"/>
          <p:nvPr/>
        </p:nvSpPr>
        <p:spPr bwMode="auto">
          <a:xfrm>
            <a:off x="5167677" y="3836139"/>
            <a:ext cx="1583190" cy="338554"/>
          </a:xfrm>
          <a:prstGeom prst="rect">
            <a:avLst/>
          </a:prstGeom>
          <a:noFill/>
        </p:spPr>
        <p:txBody>
          <a:bodyPr wrap="none" rtlCol="0">
            <a:spAutoFit/>
          </a:bodyPr>
          <a:lstStyle/>
          <a:p>
            <a:pPr>
              <a:defRPr/>
            </a:pPr>
            <a:r>
              <a:rPr lang="fr-FR" sz="1600"/>
              <a:t>unheated</a:t>
            </a:r>
            <a:r>
              <a:rPr lang="fr-FR" sz="1600"/>
              <a:t> </a:t>
            </a:r>
            <a:r>
              <a:rPr lang="fr-FR" sz="1600"/>
              <a:t>spaces</a:t>
            </a:r>
            <a:endParaRPr lang="fr-FR" sz="1600"/>
          </a:p>
        </p:txBody>
      </p:sp>
      <p:sp>
        <p:nvSpPr>
          <p:cNvPr id="2073847661" name="ZoneTexte 7"/>
          <p:cNvSpPr txBox="1"/>
          <p:nvPr/>
        </p:nvSpPr>
        <p:spPr bwMode="auto">
          <a:xfrm>
            <a:off x="7128588" y="3836139"/>
            <a:ext cx="780855" cy="338554"/>
          </a:xfrm>
          <a:prstGeom prst="rect">
            <a:avLst/>
          </a:prstGeom>
          <a:noFill/>
        </p:spPr>
        <p:txBody>
          <a:bodyPr wrap="none" rtlCol="0">
            <a:spAutoFit/>
          </a:bodyPr>
          <a:lstStyle/>
          <a:p>
            <a:pPr>
              <a:defRPr/>
            </a:pPr>
            <a:r>
              <a:rPr lang="fr-FR" sz="1600"/>
              <a:t>ground</a:t>
            </a:r>
            <a:endParaRPr lang="fr-FR" sz="1600"/>
          </a:p>
        </p:txBody>
      </p:sp>
      <p:sp>
        <p:nvSpPr>
          <p:cNvPr id="1376701795" name="ZoneTexte 8"/>
          <p:cNvSpPr txBox="1"/>
          <p:nvPr/>
        </p:nvSpPr>
        <p:spPr bwMode="auto">
          <a:xfrm>
            <a:off x="8607646" y="3836139"/>
            <a:ext cx="1500604" cy="338554"/>
          </a:xfrm>
          <a:prstGeom prst="rect">
            <a:avLst/>
          </a:prstGeom>
          <a:noFill/>
        </p:spPr>
        <p:txBody>
          <a:bodyPr wrap="none" rtlCol="0">
            <a:spAutoFit/>
          </a:bodyPr>
          <a:lstStyle/>
          <a:p>
            <a:pPr>
              <a:defRPr/>
            </a:pPr>
            <a:r>
              <a:rPr lang="fr-FR" sz="1600"/>
              <a:t>t</a:t>
            </a:r>
            <a:r>
              <a:rPr lang="fr-FR" sz="1600"/>
              <a:t>hermal bridges</a:t>
            </a:r>
            <a:endParaRPr lang="fr-FR" sz="1600"/>
          </a:p>
        </p:txBody>
      </p:sp>
      <p:cxnSp>
        <p:nvCxnSpPr>
          <p:cNvPr id="1057666025" name="Connecteur en angle 9"/>
          <p:cNvCxnSpPr>
            <a:endCxn id="729470236" idx="1"/>
          </p:cNvCxnSpPr>
          <p:nvPr/>
        </p:nvCxnSpPr>
        <p:spPr bwMode="auto">
          <a:xfrm rot="5400000" flipH="1" flipV="1">
            <a:off x="1808976" y="4103090"/>
            <a:ext cx="817749" cy="1468548"/>
          </a:xfrm>
          <a:prstGeom prst="bentConnector2">
            <a:avLst/>
          </a:prstGeom>
          <a:ln w="12700">
            <a:solidFill>
              <a:srgbClr val="FF66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28335285" name="Accolade fermante 10"/>
          <p:cNvSpPr/>
          <p:nvPr/>
        </p:nvSpPr>
        <p:spPr bwMode="auto">
          <a:xfrm rot="5400000">
            <a:off x="6844142" y="1666953"/>
            <a:ext cx="208851" cy="6552728"/>
          </a:xfrm>
          <a:prstGeom prst="rightBrace">
            <a:avLst>
              <a:gd name="adj1" fmla="val 43364"/>
              <a:gd name="adj2" fmla="val 50096"/>
            </a:avLst>
          </a:prstGeom>
          <a:ln>
            <a:solidFill>
              <a:srgbClr val="FF6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fr-FR"/>
          </a:p>
        </p:txBody>
      </p:sp>
      <p:sp>
        <p:nvSpPr>
          <p:cNvPr id="2083914573" name="ZoneTexte 11"/>
          <p:cNvSpPr txBox="1"/>
          <p:nvPr/>
        </p:nvSpPr>
        <p:spPr bwMode="auto">
          <a:xfrm>
            <a:off x="6261503" y="5063640"/>
            <a:ext cx="1253356"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FF6600"/>
                              </a:solidFill>
                              <a:latin typeface="Cambria Math"/>
                              <a:ea typeface="Cambria Math"/>
                              <a:cs typeface="Cambria Math"/>
                            </a:rPr>
                          </m:ctrlPr>
                        </m:sSubPr>
                        <m:e>
                          <m:r>
                            <m:rPr/>
                            <a:rPr lang="fr-FR" b="0" i="1">
                              <a:solidFill>
                                <a:srgbClr val="FF6600"/>
                              </a:solidFill>
                              <a:latin typeface="Cambria Math"/>
                            </a:rPr>
                            <m:t>𝐻</m:t>
                          </m:r>
                        </m:e>
                        <m:sub>
                          <m:r>
                            <m:rPr/>
                            <a:rPr lang="fr-FR" b="0" i="1">
                              <a:solidFill>
                                <a:srgbClr val="FF6600"/>
                              </a:solidFill>
                              <a:latin typeface="Cambria Math"/>
                            </a:rPr>
                            <m:t>𝑡𝑟</m:t>
                          </m:r>
                        </m:sub>
                      </m:sSub>
                      <m:d>
                        <m:dPr>
                          <m:ctrlPr>
                            <a:rPr lang="fr-FR" b="0" i="1">
                              <a:solidFill>
                                <a:srgbClr val="FF6600"/>
                              </a:solidFill>
                              <a:latin typeface="Cambria Math"/>
                              <a:ea typeface="Cambria Math"/>
                              <a:cs typeface="Cambria Math"/>
                            </a:rPr>
                          </m:ctrlPr>
                        </m:dPr>
                        <m:e>
                          <m:sSub>
                            <m:sSubPr>
                              <m:ctrlPr>
                                <a:rPr lang="fr-FR" b="0" i="1">
                                  <a:solidFill>
                                    <a:srgbClr val="FF6600"/>
                                  </a:solidFill>
                                  <a:latin typeface="Cambria Math"/>
                                  <a:ea typeface="Cambria Math"/>
                                  <a:cs typeface="Cambria Math"/>
                                </a:rPr>
                              </m:ctrlPr>
                            </m:sSubPr>
                            <m:e>
                              <m:r>
                                <m:rPr/>
                                <a:rPr lang="fr-FR" b="0" i="1">
                                  <a:solidFill>
                                    <a:srgbClr val="FF6600"/>
                                  </a:solidFill>
                                  <a:latin typeface="Cambria Math"/>
                                </a:rPr>
                                <m:t>𝑇</m:t>
                              </m:r>
                            </m:e>
                            <m:sub>
                              <m:r>
                                <m:rPr/>
                                <a:rPr lang="fr-FR" b="0" i="1">
                                  <a:solidFill>
                                    <a:srgbClr val="FF6600"/>
                                  </a:solidFill>
                                  <a:latin typeface="Cambria Math"/>
                                </a:rPr>
                                <m:t>𝑖</m:t>
                              </m:r>
                            </m:sub>
                          </m:sSub>
                          <m:r>
                            <m:rPr/>
                            <a:rPr lang="fr-FR" b="0" i="1">
                              <a:solidFill>
                                <a:srgbClr val="FF6600"/>
                              </a:solidFill>
                              <a:latin typeface="Cambria Math"/>
                            </a:rPr>
                            <m:t>−</m:t>
                          </m:r>
                          <m:sSub>
                            <m:sSubPr>
                              <m:ctrlPr>
                                <a:rPr lang="fr-FR" b="0" i="1">
                                  <a:solidFill>
                                    <a:srgbClr val="FF6600"/>
                                  </a:solidFill>
                                  <a:latin typeface="Cambria Math"/>
                                  <a:ea typeface="Cambria Math"/>
                                  <a:cs typeface="Cambria Math"/>
                                </a:rPr>
                              </m:ctrlPr>
                            </m:sSubPr>
                            <m:e>
                              <m:r>
                                <m:rPr/>
                                <a:rPr lang="fr-FR" b="0" i="1">
                                  <a:solidFill>
                                    <a:srgbClr val="FF6600"/>
                                  </a:solidFill>
                                  <a:latin typeface="Cambria Math"/>
                                </a:rPr>
                                <m:t>𝑇</m:t>
                              </m:r>
                            </m:e>
                            <m:sub>
                              <m:r>
                                <m:rPr/>
                                <a:rPr lang="fr-FR" b="0" i="1">
                                  <a:solidFill>
                                    <a:srgbClr val="FF6600"/>
                                  </a:solidFill>
                                  <a:latin typeface="Cambria Math"/>
                                </a:rPr>
                                <m:t>𝑒</m:t>
                              </m:r>
                            </m:sub>
                          </m:sSub>
                        </m:e>
                      </m:d>
                    </m:oMath>
                  </m:oMathPara>
                </a14:m>
              </mc:Choice>
              <mc:Fallback/>
            </mc:AlternateContent>
            <a:endParaRPr lang="fr-FR">
              <a:solidFill>
                <a:srgbClr val="FF6600"/>
              </a:solidFill>
            </a:endParaRPr>
          </a:p>
        </p:txBody>
      </p:sp>
      <p:sp>
        <p:nvSpPr>
          <p:cNvPr id="139172858" name="ZoneTexte 12"/>
          <p:cNvSpPr txBox="1"/>
          <p:nvPr/>
        </p:nvSpPr>
        <p:spPr bwMode="auto">
          <a:xfrm>
            <a:off x="7848668" y="5013698"/>
            <a:ext cx="3440557" cy="369332"/>
          </a:xfrm>
          <a:prstGeom prst="rect">
            <a:avLst/>
          </a:prstGeom>
          <a:noFill/>
        </p:spPr>
        <p:txBody>
          <a:bodyPr wrap="none" rtlCol="0">
            <a:spAutoFit/>
          </a:bodyPr>
          <a:lstStyle/>
          <a:p>
            <a:pPr>
              <a:defRPr/>
            </a:pPr>
            <a:r>
              <a:rPr lang="fr-FR">
                <a:solidFill>
                  <a:srgbClr val="FF6600"/>
                </a:solidFill>
              </a:rPr>
              <a:t>global transmission </a:t>
            </a:r>
            <a:r>
              <a:rPr lang="fr-FR">
                <a:solidFill>
                  <a:srgbClr val="FF6600"/>
                </a:solidFill>
              </a:rPr>
              <a:t>heat</a:t>
            </a:r>
            <a:r>
              <a:rPr lang="fr-FR">
                <a:solidFill>
                  <a:srgbClr val="FF6600"/>
                </a:solidFill>
              </a:rPr>
              <a:t> exchange</a:t>
            </a:r>
            <a:endParaRPr lang="fr-FR">
              <a:solidFill>
                <a:srgbClr val="FF6600"/>
              </a:solidFill>
            </a:endParaRPr>
          </a:p>
        </p:txBody>
      </p:sp>
      <p:sp>
        <p:nvSpPr>
          <p:cNvPr id="1151593557" name="ZoneTexte 13"/>
          <p:cNvSpPr txBox="1"/>
          <p:nvPr/>
        </p:nvSpPr>
        <p:spPr bwMode="auto">
          <a:xfrm>
            <a:off x="2695522" y="5902848"/>
            <a:ext cx="3825663" cy="33816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latin typeface="Cambria Math"/>
                              <a:ea typeface="Cambria Math"/>
                              <a:cs typeface="Cambria Math"/>
                            </a:rPr>
                          </m:ctrlPr>
                        </m:sSubPr>
                        <m:e>
                          <m:r>
                            <m:rPr>
                              <m:sty m:val="p"/>
                            </m:rPr>
                            <a:rPr lang="fr-FR" b="0" i="0">
                              <a:latin typeface="Cambria Math"/>
                            </a:rPr>
                            <m:t>Φ</m:t>
                          </m:r>
                        </m:e>
                        <m:sub>
                          <m:r>
                            <m:rPr/>
                            <a:rPr lang="fr-FR" b="0" i="1">
                              <a:latin typeface="Cambria Math"/>
                            </a:rPr>
                            <m:t>𝑣</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𝑐</m:t>
                          </m:r>
                        </m:e>
                        <m:sub>
                          <m:r>
                            <m:rPr/>
                            <a:rPr lang="fr-FR" b="0" i="1">
                              <a:latin typeface="Cambria Math"/>
                            </a:rPr>
                            <m:t>𝑎</m:t>
                          </m:r>
                        </m:sub>
                      </m:sSub>
                      <m:r>
                        <m:rPr/>
                        <a:rPr lang="fr-FR" b="0" i="1">
                          <a:latin typeface="Cambria Math"/>
                        </a:rPr>
                        <m:t> </m:t>
                      </m:r>
                      <m:sSub>
                        <m:sSubPr>
                          <m:ctrlPr>
                            <a:rPr lang="fr-FR" b="0" i="1">
                              <a:latin typeface="Cambria Math"/>
                              <a:ea typeface="Cambria Math"/>
                              <a:cs typeface="Cambria Math"/>
                            </a:rPr>
                          </m:ctrlPr>
                        </m:sSubPr>
                        <m:e>
                          <m:acc>
                            <m:accPr>
                              <m:chr m:val="̇"/>
                              <m:ctrlPr>
                                <a:rPr lang="fr-FR" b="0" i="1">
                                  <a:latin typeface="Cambria Math"/>
                                  <a:ea typeface="Cambria Math"/>
                                  <a:cs typeface="Cambria Math"/>
                                </a:rPr>
                              </m:ctrlPr>
                            </m:accPr>
                            <m:e>
                              <m:r>
                                <m:rPr/>
                                <a:rPr lang="fr-FR" b="0" i="1">
                                  <a:latin typeface="Cambria Math"/>
                                </a:rPr>
                                <m:t>𝑚</m:t>
                              </m:r>
                            </m:e>
                          </m:acc>
                        </m:e>
                        <m:sub>
                          <m:r>
                            <m:rPr/>
                            <a:rPr lang="fr-FR" b="0" i="1">
                              <a:latin typeface="Cambria Math"/>
                            </a:rPr>
                            <m:t>𝑖𝑛𝑓</m:t>
                          </m:r>
                        </m:sub>
                      </m:sSub>
                      <m:d>
                        <m:dPr>
                          <m:ctrlPr>
                            <a:rPr lang="fr-FR" b="0" i="1">
                              <a:latin typeface="Cambria Math"/>
                              <a:ea typeface="Cambria Math"/>
                              <a:cs typeface="Cambria Math"/>
                            </a:rPr>
                          </m:ctrlPr>
                        </m:dPr>
                        <m:e>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𝑒</m:t>
                              </m:r>
                            </m:sub>
                          </m:sSub>
                        </m:e>
                      </m:d>
                      <m:r>
                        <m:rPr/>
                        <a:rPr lang="fr-FR" b="0" i="1">
                          <a:latin typeface="Cambria Math"/>
                        </a:rPr>
                        <m:t>=</m:t>
                      </m:r>
                      <m:sSub>
                        <m:sSubPr>
                          <m:ctrlPr>
                            <a:rPr lang="fr-FR" b="0" i="1">
                              <a:solidFill>
                                <a:srgbClr val="008080"/>
                              </a:solidFill>
                              <a:latin typeface="Cambria Math"/>
                              <a:ea typeface="Cambria Math"/>
                              <a:cs typeface="Cambria Math"/>
                            </a:rPr>
                          </m:ctrlPr>
                        </m:sSubPr>
                        <m:e>
                          <m:r>
                            <m:rPr/>
                            <a:rPr lang="fr-FR" b="0" i="1">
                              <a:solidFill>
                                <a:srgbClr val="008080"/>
                              </a:solidFill>
                              <a:latin typeface="Cambria Math"/>
                            </a:rPr>
                            <m:t>𝐻</m:t>
                          </m:r>
                        </m:e>
                        <m:sub>
                          <m:r>
                            <m:rPr/>
                            <a:rPr lang="fr-FR" b="0" i="1">
                              <a:solidFill>
                                <a:srgbClr val="008080"/>
                              </a:solidFill>
                              <a:latin typeface="Cambria Math"/>
                            </a:rPr>
                            <m:t>𝑣</m:t>
                          </m:r>
                        </m:sub>
                      </m:sSub>
                      <m:d>
                        <m:dPr>
                          <m:ctrlPr>
                            <a:rPr lang="fr-FR" b="0" i="1">
                              <a:solidFill>
                                <a:srgbClr val="008080"/>
                              </a:solidFill>
                              <a:latin typeface="Cambria Math"/>
                              <a:ea typeface="Cambria Math"/>
                              <a:cs typeface="Cambria Math"/>
                            </a:rPr>
                          </m:ctrlPr>
                        </m:dPr>
                        <m:e>
                          <m:sSub>
                            <m:sSubPr>
                              <m:ctrlPr>
                                <a:rPr lang="fr-FR" b="0" i="1">
                                  <a:solidFill>
                                    <a:srgbClr val="008080"/>
                                  </a:solidFill>
                                  <a:latin typeface="Cambria Math"/>
                                  <a:ea typeface="Cambria Math"/>
                                  <a:cs typeface="Cambria Math"/>
                                </a:rPr>
                              </m:ctrlPr>
                            </m:sSubPr>
                            <m:e>
                              <m:r>
                                <m:rPr/>
                                <a:rPr lang="fr-FR" b="0" i="1">
                                  <a:solidFill>
                                    <a:srgbClr val="008080"/>
                                  </a:solidFill>
                                  <a:latin typeface="Cambria Math"/>
                                </a:rPr>
                                <m:t>𝑇</m:t>
                              </m:r>
                            </m:e>
                            <m:sub>
                              <m:r>
                                <m:rPr/>
                                <a:rPr lang="fr-FR" b="0" i="1">
                                  <a:solidFill>
                                    <a:srgbClr val="008080"/>
                                  </a:solidFill>
                                  <a:latin typeface="Cambria Math"/>
                                </a:rPr>
                                <m:t>𝑖</m:t>
                              </m:r>
                            </m:sub>
                          </m:sSub>
                          <m:r>
                            <m:rPr/>
                            <a:rPr lang="fr-FR" b="0" i="1">
                              <a:solidFill>
                                <a:srgbClr val="008080"/>
                              </a:solidFill>
                              <a:latin typeface="Cambria Math"/>
                            </a:rPr>
                            <m:t>−</m:t>
                          </m:r>
                          <m:sSub>
                            <m:sSubPr>
                              <m:ctrlPr>
                                <a:rPr lang="fr-FR" b="0" i="1">
                                  <a:solidFill>
                                    <a:srgbClr val="008080"/>
                                  </a:solidFill>
                                  <a:latin typeface="Cambria Math"/>
                                  <a:ea typeface="Cambria Math"/>
                                  <a:cs typeface="Cambria Math"/>
                                </a:rPr>
                              </m:ctrlPr>
                            </m:sSubPr>
                            <m:e>
                              <m:r>
                                <m:rPr/>
                                <a:rPr lang="fr-FR" b="0" i="1">
                                  <a:solidFill>
                                    <a:srgbClr val="008080"/>
                                  </a:solidFill>
                                  <a:latin typeface="Cambria Math"/>
                                </a:rPr>
                                <m:t>𝑇</m:t>
                              </m:r>
                            </m:e>
                            <m:sub>
                              <m:r>
                                <m:rPr/>
                                <a:rPr lang="fr-FR" b="0" i="1">
                                  <a:solidFill>
                                    <a:srgbClr val="008080"/>
                                  </a:solidFill>
                                  <a:latin typeface="Cambria Math"/>
                                </a:rPr>
                                <m:t>𝑒</m:t>
                              </m:r>
                            </m:sub>
                          </m:sSub>
                        </m:e>
                      </m:d>
                    </m:oMath>
                  </m:oMathPara>
                </a14:m>
              </mc:Choice>
              <mc:Fallback/>
            </mc:AlternateContent>
            <a:endParaRPr lang="fr-FR">
              <a:solidFill>
                <a:srgbClr val="008080"/>
              </a:solidFill>
            </a:endParaRPr>
          </a:p>
        </p:txBody>
      </p:sp>
      <p:cxnSp>
        <p:nvCxnSpPr>
          <p:cNvPr id="1558736911" name="Connecteur en angle 15"/>
          <p:cNvCxnSpPr>
            <a:endCxn id="1151593557" idx="1"/>
          </p:cNvCxnSpPr>
          <p:nvPr/>
        </p:nvCxnSpPr>
        <p:spPr bwMode="auto">
          <a:xfrm rot="16199998" flipH="1">
            <a:off x="2198071" y="5574482"/>
            <a:ext cx="432930" cy="561971"/>
          </a:xfrm>
          <a:prstGeom prst="bentConnector2">
            <a:avLst/>
          </a:prstGeom>
          <a:ln w="12700">
            <a:solidFill>
              <a:srgbClr val="00808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51296695" name="ZoneTexte 21"/>
          <p:cNvSpPr txBox="1"/>
          <p:nvPr/>
        </p:nvSpPr>
        <p:spPr bwMode="auto">
          <a:xfrm>
            <a:off x="6672064" y="5902848"/>
            <a:ext cx="2896883" cy="369332"/>
          </a:xfrm>
          <a:prstGeom prst="rect">
            <a:avLst/>
          </a:prstGeom>
          <a:noFill/>
        </p:spPr>
        <p:txBody>
          <a:bodyPr wrap="none" rtlCol="0">
            <a:spAutoFit/>
          </a:bodyPr>
          <a:lstStyle/>
          <a:p>
            <a:pPr>
              <a:defRPr/>
            </a:pPr>
            <a:r>
              <a:rPr lang="fr-FR">
                <a:solidFill>
                  <a:srgbClr val="FF6600"/>
                </a:solidFill>
              </a:rPr>
              <a:t>air infiltration </a:t>
            </a:r>
            <a:r>
              <a:rPr lang="fr-FR">
                <a:solidFill>
                  <a:srgbClr val="FF6600"/>
                </a:solidFill>
              </a:rPr>
              <a:t>heat</a:t>
            </a:r>
            <a:r>
              <a:rPr lang="fr-FR">
                <a:solidFill>
                  <a:srgbClr val="FF6600"/>
                </a:solidFill>
              </a:rPr>
              <a:t> exchange</a:t>
            </a:r>
            <a:endParaRPr lang="fr-FR">
              <a:solidFill>
                <a:srgbClr val="FF6600"/>
              </a:solidFill>
            </a:endParaRPr>
          </a:p>
        </p:txBody>
      </p:sp>
      <p:sp>
        <p:nvSpPr>
          <p:cNvPr id="514197864" name="ZoneTexte 16"/>
          <p:cNvSpPr txBox="1"/>
          <p:nvPr/>
        </p:nvSpPr>
        <p:spPr bwMode="auto">
          <a:xfrm>
            <a:off x="335360" y="1311163"/>
            <a:ext cx="2915413" cy="369332"/>
          </a:xfrm>
          <a:prstGeom prst="rect">
            <a:avLst/>
          </a:prstGeom>
          <a:noFill/>
        </p:spPr>
        <p:txBody>
          <a:bodyPr wrap="none" rtlCol="0">
            <a:spAutoFit/>
          </a:bodyPr>
          <a:lstStyle/>
          <a:p>
            <a:pPr>
              <a:defRPr/>
            </a:pPr>
            <a:r>
              <a:rPr lang="fr-FR"/>
              <a:t>Heat balance of a single zone</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36178973" name="ZoneTexte 15"/>
          <p:cNvSpPr txBox="1"/>
          <p:nvPr/>
        </p:nvSpPr>
        <p:spPr bwMode="auto">
          <a:xfrm>
            <a:off x="3134923" y="4802668"/>
            <a:ext cx="4262449" cy="565411"/>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m:sty m:val="p"/>
                        </m:rPr>
                        <a:rPr lang="fr-FR" b="0" i="0">
                          <a:latin typeface="Cambria Math"/>
                        </a:rPr>
                        <m:t>Φ</m:t>
                      </m:r>
                      <m:r>
                        <m:rPr/>
                        <a:rPr lang="fr-FR" b="0" i="1">
                          <a:latin typeface="Cambria Math"/>
                        </a:rPr>
                        <m:t>=</m:t>
                      </m:r>
                      <m:sSub>
                        <m:sSubPr>
                          <m:ctrlPr>
                            <a:rPr lang="fr-FR" b="0" i="1">
                              <a:latin typeface="Cambria Math"/>
                              <a:ea typeface="Cambria Math"/>
                              <a:cs typeface="Cambria Math"/>
                            </a:rPr>
                          </m:ctrlPr>
                        </m:sSubPr>
                        <m:e>
                          <m:r>
                            <m:rPr/>
                            <a:rPr lang="fr-FR" b="0" i="1">
                              <a:latin typeface="Cambria Math"/>
                            </a:rPr>
                            <m:t>𝐻</m:t>
                          </m:r>
                        </m:e>
                        <m:sub>
                          <m:r>
                            <m:rPr/>
                            <a:rPr lang="fr-FR" b="0" i="1">
                              <a:latin typeface="Cambria Math"/>
                            </a:rPr>
                            <m:t>𝑖𝑢</m:t>
                          </m:r>
                        </m:sub>
                      </m:sSub>
                      <m:d>
                        <m:dPr>
                          <m:ctrlPr>
                            <a:rPr lang="fr-FR" b="0" i="1">
                              <a:latin typeface="Cambria Math"/>
                              <a:ea typeface="Cambria Math"/>
                              <a:cs typeface="Cambria Math"/>
                            </a:rPr>
                          </m:ctrlPr>
                        </m:dPr>
                        <m:e>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𝑢</m:t>
                              </m:r>
                            </m:sub>
                          </m:sSub>
                        </m:e>
                      </m:d>
                      <m:r>
                        <m:rPr/>
                        <a:rPr lang="fr-FR" b="0" i="1">
                          <a:latin typeface="Cambria Math"/>
                        </a:rPr>
                        <m:t>=</m:t>
                      </m:r>
                      <m:sSub>
                        <m:sSubPr>
                          <m:ctrlPr>
                            <a:rPr lang="fr-FR" b="0" i="1">
                              <a:latin typeface="Cambria Math"/>
                              <a:ea typeface="Cambria Math"/>
                              <a:cs typeface="Cambria Math"/>
                            </a:rPr>
                          </m:ctrlPr>
                        </m:sSubPr>
                        <m:e>
                          <m:r>
                            <m:rPr/>
                            <a:rPr lang="fr-FR" b="0" i="1">
                              <a:latin typeface="Cambria Math"/>
                            </a:rPr>
                            <m:t>𝐻</m:t>
                          </m:r>
                        </m:e>
                        <m:sub>
                          <m:r>
                            <m:rPr/>
                            <a:rPr lang="fr-FR" b="0" i="1">
                              <a:latin typeface="Cambria Math"/>
                            </a:rPr>
                            <m:t>𝑖𝑢</m:t>
                          </m:r>
                        </m:sub>
                      </m:sSub>
                      <m:r>
                        <m:rPr/>
                        <a:rPr lang="fr-FR" b="0" i="1">
                          <a:latin typeface="Cambria Math"/>
                        </a:rPr>
                        <m:t>.</m:t>
                      </m:r>
                      <m:f>
                        <m:fPr>
                          <m:ctrlPr>
                            <a:rPr lang="fr-FR" b="0" i="1">
                              <a:solidFill>
                                <a:srgbClr val="008080"/>
                              </a:solidFill>
                              <a:latin typeface="Cambria Math"/>
                              <a:ea typeface="Cambria Math"/>
                              <a:cs typeface="Cambria Math"/>
                            </a:rPr>
                          </m:ctrlPr>
                        </m:fPr>
                        <m:num>
                          <m:sSub>
                            <m:sSubPr>
                              <m:ctrlPr>
                                <a:rPr lang="fr-FR" b="0" i="1">
                                  <a:solidFill>
                                    <a:srgbClr val="008080"/>
                                  </a:solidFill>
                                  <a:latin typeface="Cambria Math"/>
                                  <a:ea typeface="Cambria Math"/>
                                  <a:cs typeface="Cambria Math"/>
                                </a:rPr>
                              </m:ctrlPr>
                            </m:sSubPr>
                            <m:e>
                              <m:r>
                                <m:rPr/>
                                <a:rPr lang="fr-FR" b="0" i="1">
                                  <a:solidFill>
                                    <a:srgbClr val="008080"/>
                                  </a:solidFill>
                                  <a:latin typeface="Cambria Math"/>
                                </a:rPr>
                                <m:t>𝑇</m:t>
                              </m:r>
                            </m:e>
                            <m:sub>
                              <m:r>
                                <m:rPr/>
                                <a:rPr lang="fr-FR" b="0" i="1">
                                  <a:solidFill>
                                    <a:srgbClr val="008080"/>
                                  </a:solidFill>
                                  <a:latin typeface="Cambria Math"/>
                                </a:rPr>
                                <m:t>𝑖</m:t>
                              </m:r>
                            </m:sub>
                          </m:sSub>
                          <m:r>
                            <m:rPr/>
                            <a:rPr lang="fr-FR" b="0" i="1">
                              <a:solidFill>
                                <a:srgbClr val="008080"/>
                              </a:solidFill>
                              <a:latin typeface="Cambria Math"/>
                            </a:rPr>
                            <m:t>−</m:t>
                          </m:r>
                          <m:sSub>
                            <m:sSubPr>
                              <m:ctrlPr>
                                <a:rPr lang="fr-FR" b="0" i="1">
                                  <a:solidFill>
                                    <a:srgbClr val="008080"/>
                                  </a:solidFill>
                                  <a:latin typeface="Cambria Math"/>
                                  <a:ea typeface="Cambria Math"/>
                                  <a:cs typeface="Cambria Math"/>
                                </a:rPr>
                              </m:ctrlPr>
                            </m:sSubPr>
                            <m:e>
                              <m:r>
                                <m:rPr/>
                                <a:rPr lang="fr-FR" b="0" i="1">
                                  <a:solidFill>
                                    <a:srgbClr val="008080"/>
                                  </a:solidFill>
                                  <a:latin typeface="Cambria Math"/>
                                </a:rPr>
                                <m:t>𝑇</m:t>
                              </m:r>
                            </m:e>
                            <m:sub>
                              <m:r>
                                <m:rPr/>
                                <a:rPr lang="fr-FR" b="0" i="1">
                                  <a:solidFill>
                                    <a:srgbClr val="008080"/>
                                  </a:solidFill>
                                  <a:latin typeface="Cambria Math"/>
                                </a:rPr>
                                <m:t>𝑢</m:t>
                              </m:r>
                            </m:sub>
                          </m:sSub>
                        </m:num>
                        <m:den>
                          <m:sSub>
                            <m:sSubPr>
                              <m:ctrlPr>
                                <a:rPr lang="fr-FR" b="0" i="1">
                                  <a:solidFill>
                                    <a:srgbClr val="008080"/>
                                  </a:solidFill>
                                  <a:latin typeface="Cambria Math"/>
                                  <a:ea typeface="Cambria Math"/>
                                  <a:cs typeface="Cambria Math"/>
                                </a:rPr>
                              </m:ctrlPr>
                            </m:sSubPr>
                            <m:e>
                              <m:r>
                                <m:rPr/>
                                <a:rPr lang="fr-FR" b="0" i="1">
                                  <a:solidFill>
                                    <a:srgbClr val="008080"/>
                                  </a:solidFill>
                                  <a:latin typeface="Cambria Math"/>
                                </a:rPr>
                                <m:t>𝑇</m:t>
                              </m:r>
                            </m:e>
                            <m:sub>
                              <m:r>
                                <m:rPr/>
                                <a:rPr lang="fr-FR" b="0" i="1">
                                  <a:solidFill>
                                    <a:srgbClr val="008080"/>
                                  </a:solidFill>
                                  <a:latin typeface="Cambria Math"/>
                                </a:rPr>
                                <m:t>𝑖</m:t>
                              </m:r>
                            </m:sub>
                          </m:sSub>
                          <m:r>
                            <m:rPr/>
                            <a:rPr lang="fr-FR" b="0" i="1">
                              <a:solidFill>
                                <a:srgbClr val="008080"/>
                              </a:solidFill>
                              <a:latin typeface="Cambria Math"/>
                            </a:rPr>
                            <m:t>−</m:t>
                          </m:r>
                          <m:sSub>
                            <m:sSubPr>
                              <m:ctrlPr>
                                <a:rPr lang="fr-FR" b="0" i="1">
                                  <a:solidFill>
                                    <a:srgbClr val="008080"/>
                                  </a:solidFill>
                                  <a:latin typeface="Cambria Math"/>
                                  <a:ea typeface="Cambria Math"/>
                                  <a:cs typeface="Cambria Math"/>
                                </a:rPr>
                              </m:ctrlPr>
                            </m:sSubPr>
                            <m:e>
                              <m:r>
                                <m:rPr/>
                                <a:rPr lang="fr-FR" b="0" i="1">
                                  <a:solidFill>
                                    <a:srgbClr val="008080"/>
                                  </a:solidFill>
                                  <a:latin typeface="Cambria Math"/>
                                </a:rPr>
                                <m:t>𝑇</m:t>
                              </m:r>
                            </m:e>
                            <m:sub>
                              <m:r>
                                <m:rPr/>
                                <a:rPr lang="fr-FR" b="0" i="1">
                                  <a:solidFill>
                                    <a:srgbClr val="008080"/>
                                  </a:solidFill>
                                  <a:latin typeface="Cambria Math"/>
                                </a:rPr>
                                <m:t>𝑒</m:t>
                              </m:r>
                            </m:sub>
                          </m:sSub>
                        </m:den>
                      </m:f>
                      <m:r>
                        <m:rPr/>
                        <a:rPr lang="fr-FR" b="0" i="1">
                          <a:latin typeface="Cambria Math"/>
                        </a:rPr>
                        <m:t> </m:t>
                      </m:r>
                      <m:d>
                        <m:dPr>
                          <m:ctrlPr>
                            <a:rPr lang="fr-FR" b="0" i="1">
                              <a:latin typeface="Cambria Math"/>
                              <a:ea typeface="Cambria Math"/>
                              <a:cs typeface="Cambria Math"/>
                            </a:rPr>
                          </m:ctrlPr>
                        </m:dPr>
                        <m:e>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𝑒</m:t>
                              </m:r>
                            </m:sub>
                          </m:sSub>
                        </m:e>
                      </m:d>
                    </m:oMath>
                  </m:oMathPara>
                </a14:m>
              </mc:Choice>
              <mc:Fallback/>
            </mc:AlternateContent>
            <a:endParaRPr lang="fr-FR"/>
          </a:p>
        </p:txBody>
      </p:sp>
      <p:sp>
        <p:nvSpPr>
          <p:cNvPr id="387566266" name="ZoneTexte 16"/>
          <p:cNvSpPr txBox="1"/>
          <p:nvPr/>
        </p:nvSpPr>
        <p:spPr bwMode="auto">
          <a:xfrm>
            <a:off x="4999104" y="5589240"/>
            <a:ext cx="1760931"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fr-FR" b="0" i="1">
                          <a:latin typeface="Cambria Math"/>
                        </a:rPr>
                        <m:t>=</m:t>
                      </m:r>
                      <m:sSub>
                        <m:sSubPr>
                          <m:ctrlPr>
                            <a:rPr lang="fr-FR" b="0" i="1">
                              <a:latin typeface="Cambria Math"/>
                              <a:ea typeface="Cambria Math"/>
                              <a:cs typeface="Cambria Math"/>
                            </a:rPr>
                          </m:ctrlPr>
                        </m:sSubPr>
                        <m:e>
                          <m:r>
                            <m:rPr/>
                            <a:rPr lang="fr-FR" b="0" i="1">
                              <a:latin typeface="Cambria Math"/>
                            </a:rPr>
                            <m:t>𝐻</m:t>
                          </m:r>
                        </m:e>
                        <m:sub>
                          <m:r>
                            <m:rPr/>
                            <a:rPr lang="fr-FR" b="0" i="1">
                              <a:latin typeface="Cambria Math"/>
                            </a:rPr>
                            <m:t>𝑖𝑢</m:t>
                          </m:r>
                        </m:sub>
                      </m:sSub>
                      <m:r>
                        <m:rPr/>
                        <a:rPr lang="fr-FR" b="0" i="1">
                          <a:latin typeface="Cambria Math"/>
                        </a:rPr>
                        <m:t>.</m:t>
                      </m:r>
                      <m:r>
                        <m:rPr/>
                        <a:rPr lang="fr-FR" b="0" i="1">
                          <a:solidFill>
                            <a:srgbClr val="008080"/>
                          </a:solidFill>
                          <a:latin typeface="Cambria Math"/>
                        </a:rPr>
                        <m:t>𝑏</m:t>
                      </m:r>
                      <m:r>
                        <m:rPr/>
                        <a:rPr lang="fr-FR" b="0" i="1">
                          <a:latin typeface="Cambria Math"/>
                        </a:rPr>
                        <m:t> </m:t>
                      </m:r>
                      <m:d>
                        <m:dPr>
                          <m:ctrlPr>
                            <a:rPr lang="fr-FR" b="0" i="1">
                              <a:latin typeface="Cambria Math"/>
                              <a:ea typeface="Cambria Math"/>
                              <a:cs typeface="Cambria Math"/>
                            </a:rPr>
                          </m:ctrlPr>
                        </m:dPr>
                        <m:e>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𝑒</m:t>
                              </m:r>
                            </m:sub>
                          </m:sSub>
                        </m:e>
                      </m:d>
                    </m:oMath>
                  </m:oMathPara>
                </a14:m>
              </mc:Choice>
              <mc:Fallback/>
            </mc:AlternateContent>
            <a:endParaRPr lang="fr-FR"/>
          </a:p>
        </p:txBody>
      </p:sp>
      <p:sp>
        <p:nvSpPr>
          <p:cNvPr id="1495934065" name="ZoneTexte 18"/>
          <p:cNvSpPr txBox="1"/>
          <p:nvPr/>
        </p:nvSpPr>
        <p:spPr bwMode="auto">
          <a:xfrm>
            <a:off x="551384" y="4077072"/>
            <a:ext cx="9842823" cy="369332"/>
          </a:xfrm>
          <a:prstGeom prst="rect">
            <a:avLst/>
          </a:prstGeom>
          <a:noFill/>
        </p:spPr>
        <p:txBody>
          <a:bodyPr wrap="none" rtlCol="0">
            <a:spAutoFit/>
          </a:bodyPr>
          <a:lstStyle/>
          <a:p>
            <a:pPr>
              <a:defRPr/>
            </a:pPr>
            <a:r>
              <a:rPr lang="en-US"/>
              <a:t>A coefficient can be defined so that all heat transfer from the heated room is only related to </a:t>
            </a:r>
            <mc:AlternateContent xmlns:mc="http://schemas.openxmlformats.org/markup-compatibility/2006" xmlns:m="http://schemas.openxmlformats.org/officeDocument/2006/math">
              <mc:Choice xmlns:a14="http://schemas.microsoft.com/office/drawing/2010/main" Requires="a14">
                <a14:m>
                  <m:oMathPara>
                    <m:oMathParaPr/>
                    <m:oMath>
                      <m:d>
                        <m:dPr>
                          <m:ctrlPr>
                            <a:rPr lang="fr-FR" b="0" i="1">
                              <a:latin typeface="Cambria Math"/>
                              <a:ea typeface="Cambria Math"/>
                              <a:cs typeface="Cambria Math"/>
                            </a:rPr>
                          </m:ctrlPr>
                        </m:dPr>
                        <m:e>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𝑒</m:t>
                              </m:r>
                            </m:sub>
                          </m:sSub>
                        </m:e>
                      </m:d>
                    </m:oMath>
                  </m:oMathPara>
                </a14:m>
              </mc:Choice>
              <mc:Fallback/>
            </mc:AlternateContent>
            <a:endParaRPr lang="en-US"/>
          </a:p>
        </p:txBody>
      </p:sp>
      <p:pic>
        <p:nvPicPr>
          <p:cNvPr id="1574486626" name="Image 2"/>
          <p:cNvPicPr>
            <a:picLocks noChangeAspect="1"/>
          </p:cNvPicPr>
          <p:nvPr/>
        </p:nvPicPr>
        <p:blipFill>
          <a:blip r:embed="rId3"/>
          <a:stretch/>
        </p:blipFill>
        <p:spPr bwMode="auto">
          <a:xfrm>
            <a:off x="3719735" y="1064198"/>
            <a:ext cx="3993226" cy="2664183"/>
          </a:xfrm>
          <a:prstGeom prst="rect">
            <a:avLst/>
          </a:prstGeom>
        </p:spPr>
      </p:pic>
      <p:pic>
        <p:nvPicPr>
          <p:cNvPr id="1238292416" name="Image 19"/>
          <p:cNvPicPr>
            <a:picLocks noChangeAspect="1"/>
          </p:cNvPicPr>
          <p:nvPr/>
        </p:nvPicPr>
        <p:blipFill>
          <a:blip r:embed="rId4">
            <a:extLst>
              <a:ext uri="{96DAC541-7B7A-43D3-8B79-37D633B846F1}">
                <asvg:svgBlip xmlns:asvg="http://schemas.microsoft.com/office/drawing/2016/SVG/main" r:embed="rId5"/>
              </a:ext>
            </a:extLst>
          </a:blip>
          <a:stretch/>
        </p:blipFill>
        <p:spPr bwMode="auto">
          <a:xfrm>
            <a:off x="8760296" y="1149335"/>
            <a:ext cx="2828550" cy="25996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730050420" name=""/>
          <p:cNvPicPr>
            <a:picLocks noChangeAspect="1"/>
          </p:cNvPicPr>
          <p:nvPr/>
        </p:nvPicPr>
        <p:blipFill>
          <a:blip r:embed="rId3"/>
          <a:stretch/>
        </p:blipFill>
        <p:spPr bwMode="auto">
          <a:xfrm>
            <a:off x="2111374" y="990599"/>
            <a:ext cx="8239124" cy="48767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92405510" name=""/>
          <p:cNvPicPr>
            <a:picLocks noChangeAspect="1"/>
          </p:cNvPicPr>
          <p:nvPr/>
        </p:nvPicPr>
        <p:blipFill>
          <a:blip r:embed="rId3"/>
          <a:stretch/>
        </p:blipFill>
        <p:spPr bwMode="auto">
          <a:xfrm>
            <a:off x="3127374" y="190499"/>
            <a:ext cx="5353049" cy="65817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715327306" name=""/>
          <p:cNvPicPr>
            <a:picLocks noChangeAspect="1"/>
          </p:cNvPicPr>
          <p:nvPr/>
        </p:nvPicPr>
        <p:blipFill>
          <a:blip r:embed="rId3"/>
          <a:stretch/>
        </p:blipFill>
        <p:spPr bwMode="auto">
          <a:xfrm>
            <a:off x="1428750" y="793749"/>
            <a:ext cx="9105899" cy="2714625"/>
          </a:xfrm>
          <a:prstGeom prst="rect">
            <a:avLst/>
          </a:prstGeom>
        </p:spPr>
      </p:pic>
      <p:pic>
        <p:nvPicPr>
          <p:cNvPr id="1867499613" name=""/>
          <p:cNvPicPr>
            <a:picLocks noChangeAspect="1"/>
          </p:cNvPicPr>
          <p:nvPr/>
        </p:nvPicPr>
        <p:blipFill>
          <a:blip r:embed="rId4"/>
          <a:stretch/>
        </p:blipFill>
        <p:spPr bwMode="auto">
          <a:xfrm>
            <a:off x="2571750" y="4508499"/>
            <a:ext cx="7048499" cy="619124"/>
          </a:xfrm>
          <a:prstGeom prst="rect">
            <a:avLst/>
          </a:prstGeom>
        </p:spPr>
      </p:pic>
      <p:pic>
        <p:nvPicPr>
          <p:cNvPr id="31459917" name=""/>
          <p:cNvPicPr>
            <a:picLocks noChangeAspect="1"/>
          </p:cNvPicPr>
          <p:nvPr/>
        </p:nvPicPr>
        <p:blipFill>
          <a:blip r:embed="rId5"/>
          <a:stretch/>
        </p:blipFill>
        <p:spPr bwMode="auto">
          <a:xfrm>
            <a:off x="4921249" y="5349874"/>
            <a:ext cx="1333499" cy="7524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93100343" name="Rectangle 12"/>
          <p:cNvSpPr/>
          <p:nvPr/>
        </p:nvSpPr>
        <p:spPr bwMode="auto">
          <a:xfrm>
            <a:off x="2567608" y="5373216"/>
            <a:ext cx="8352928" cy="360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2060771311" name="Connecteur droit 4"/>
          <p:cNvCxnSpPr/>
          <p:nvPr/>
        </p:nvCxnSpPr>
        <p:spPr bwMode="auto">
          <a:xfrm flipV="1">
            <a:off x="5159896" y="2060848"/>
            <a:ext cx="0" cy="3672408"/>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075596099" name="Image 6"/>
          <p:cNvPicPr>
            <a:picLocks noChangeAspect="1"/>
          </p:cNvPicPr>
          <p:nvPr/>
        </p:nvPicPr>
        <p:blipFill>
          <a:blip r:embed="rId3"/>
          <a:stretch/>
        </p:blipFill>
        <p:spPr bwMode="auto">
          <a:xfrm>
            <a:off x="10992648" y="1606729"/>
            <a:ext cx="674452" cy="674452"/>
          </a:xfrm>
          <a:prstGeom prst="rect">
            <a:avLst/>
          </a:prstGeom>
        </p:spPr>
      </p:pic>
      <p:cxnSp>
        <p:nvCxnSpPr>
          <p:cNvPr id="2048685418" name="Connecteur droit 8"/>
          <p:cNvCxnSpPr/>
          <p:nvPr/>
        </p:nvCxnSpPr>
        <p:spPr bwMode="auto">
          <a:xfrm flipV="1">
            <a:off x="8184232" y="5373216"/>
            <a:ext cx="0" cy="36004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93132065" name="Rectangle 13"/>
          <p:cNvSpPr/>
          <p:nvPr/>
        </p:nvSpPr>
        <p:spPr bwMode="auto">
          <a:xfrm rot="1054262">
            <a:off x="4871864" y="2485733"/>
            <a:ext cx="3600400" cy="72008"/>
          </a:xfrm>
          <a:prstGeom prst="rect">
            <a:avLst/>
          </a:prstGeom>
          <a:solidFill>
            <a:schemeClr val="bg1">
              <a:lumMod val="75000"/>
            </a:schemeClr>
          </a:solidFill>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fr-FR"/>
          </a:p>
        </p:txBody>
      </p:sp>
      <p:sp>
        <p:nvSpPr>
          <p:cNvPr id="540852379" name="Rectangle 2"/>
          <p:cNvSpPr/>
          <p:nvPr/>
        </p:nvSpPr>
        <p:spPr bwMode="auto">
          <a:xfrm>
            <a:off x="5159896" y="3068960"/>
            <a:ext cx="3024336" cy="2304256"/>
          </a:xfrm>
          <a:prstGeom prst="rect">
            <a:avLst/>
          </a:prstGeom>
          <a:ln w="762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defRPr/>
            </a:pPr>
            <a:endParaRPr lang="fr-FR"/>
          </a:p>
          <a:p>
            <a:pPr algn="ctr">
              <a:defRPr/>
            </a:pPr>
            <a:endParaRPr lang="fr-FR"/>
          </a:p>
        </p:txBody>
      </p:sp>
      <p:sp>
        <p:nvSpPr>
          <p:cNvPr id="719568998" name="Rectangle 18"/>
          <p:cNvSpPr/>
          <p:nvPr/>
        </p:nvSpPr>
        <p:spPr bwMode="auto">
          <a:xfrm>
            <a:off x="5123891" y="3732312"/>
            <a:ext cx="72008" cy="100811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989022445" name="Rectangle 19"/>
          <p:cNvSpPr/>
          <p:nvPr/>
        </p:nvSpPr>
        <p:spPr bwMode="auto">
          <a:xfrm>
            <a:off x="8148229" y="3717032"/>
            <a:ext cx="72008" cy="100811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129141150" name="Connecteur droit avec flèche 21"/>
          <p:cNvCxnSpPr/>
          <p:nvPr/>
        </p:nvCxnSpPr>
        <p:spPr bwMode="auto">
          <a:xfrm>
            <a:off x="6672064" y="5211198"/>
            <a:ext cx="0" cy="684076"/>
          </a:xfrm>
          <a:prstGeom prst="straightConnector1">
            <a:avLst/>
          </a:prstGeom>
          <a:ln w="1905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4181598" name="Connecteur droit avec flèche 27"/>
          <p:cNvCxnSpPr/>
          <p:nvPr/>
        </p:nvCxnSpPr>
        <p:spPr bwMode="auto">
          <a:xfrm flipH="1">
            <a:off x="4799855" y="4223251"/>
            <a:ext cx="648072" cy="0"/>
          </a:xfrm>
          <a:prstGeom prst="straightConnector1">
            <a:avLst/>
          </a:prstGeom>
          <a:ln w="1905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9179479" name="Connecteur droit avec flèche 30"/>
          <p:cNvCxnSpPr/>
          <p:nvPr/>
        </p:nvCxnSpPr>
        <p:spPr bwMode="auto">
          <a:xfrm>
            <a:off x="7896200" y="4221088"/>
            <a:ext cx="720080" cy="0"/>
          </a:xfrm>
          <a:prstGeom prst="straightConnector1">
            <a:avLst/>
          </a:prstGeom>
          <a:ln w="1905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5907881" name="Connecteur droit avec flèche 31"/>
          <p:cNvCxnSpPr/>
          <p:nvPr/>
        </p:nvCxnSpPr>
        <p:spPr bwMode="auto">
          <a:xfrm flipV="1">
            <a:off x="5879976" y="2755325"/>
            <a:ext cx="0" cy="577738"/>
          </a:xfrm>
          <a:prstGeom prst="straightConnector1">
            <a:avLst/>
          </a:prstGeom>
          <a:ln w="1905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4448908" name="Connecteur droit avec flèche 42"/>
          <p:cNvCxnSpPr/>
          <p:nvPr/>
        </p:nvCxnSpPr>
        <p:spPr bwMode="auto">
          <a:xfrm flipH="1" flipV="1">
            <a:off x="4674667" y="3735166"/>
            <a:ext cx="989285" cy="2521"/>
          </a:xfrm>
          <a:prstGeom prst="straightConnector1">
            <a:avLst/>
          </a:prstGeom>
          <a:ln w="1905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838747" name="ZoneTexte 26"/>
          <p:cNvSpPr txBox="1"/>
          <p:nvPr/>
        </p:nvSpPr>
        <p:spPr bwMode="auto">
          <a:xfrm>
            <a:off x="2699152" y="3333063"/>
            <a:ext cx="2166491"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chemeClr val="accent1"/>
                              </a:solidFill>
                              <a:latin typeface="Cambria Math"/>
                              <a:ea typeface="Cambria Math"/>
                              <a:cs typeface="Cambria Math"/>
                            </a:rPr>
                          </m:ctrlPr>
                        </m:sSubPr>
                        <m:e>
                          <m:r>
                            <m:rPr>
                              <m:sty m:val="p"/>
                            </m:rPr>
                            <a:rPr lang="fr-FR" b="0" i="0">
                              <a:solidFill>
                                <a:schemeClr val="accent1"/>
                              </a:solidFill>
                              <a:latin typeface="Cambria Math"/>
                            </a:rPr>
                            <m:t>Φ</m:t>
                          </m:r>
                        </m:e>
                        <m:sub>
                          <m:r>
                            <m:rPr>
                              <m:sty m:val="p"/>
                            </m:rPr>
                            <a:rPr lang="fr-FR" b="0" i="0">
                              <a:solidFill>
                                <a:schemeClr val="accent1"/>
                              </a:solidFill>
                              <a:latin typeface="Cambria Math"/>
                            </a:rPr>
                            <m:t>inf</m:t>
                          </m:r>
                        </m:sub>
                      </m:sSub>
                      <m:r>
                        <m:rPr/>
                        <a:rPr lang="fr-FR" b="0" i="1">
                          <a:solidFill>
                            <a:schemeClr val="accent1"/>
                          </a:solidFill>
                          <a:latin typeface="Cambria Math"/>
                        </a:rPr>
                        <m:t>=</m:t>
                      </m:r>
                      <m:acc>
                        <m:accPr>
                          <m:chr m:val="̇"/>
                          <m:ctrlPr>
                            <a:rPr lang="fr-FR" b="0" i="1">
                              <a:solidFill>
                                <a:schemeClr val="accent1"/>
                              </a:solidFill>
                              <a:latin typeface="Cambria Math"/>
                              <a:ea typeface="Cambria Math"/>
                              <a:cs typeface="Cambria Math"/>
                            </a:rPr>
                          </m:ctrlPr>
                        </m:accPr>
                        <m:e>
                          <m:r>
                            <m:rPr/>
                            <a:rPr lang="fr-FR" b="0" i="1">
                              <a:solidFill>
                                <a:schemeClr val="accent1"/>
                              </a:solidFill>
                              <a:latin typeface="Cambria Math"/>
                            </a:rPr>
                            <m:t>𝑚</m:t>
                          </m:r>
                        </m:e>
                      </m:acc>
                      <m:r>
                        <m:rPr/>
                        <a:rPr lang="fr-FR" b="0" i="1">
                          <a:solidFill>
                            <a:schemeClr val="accent1"/>
                          </a:solidFill>
                          <a:latin typeface="Cambria Math"/>
                        </a:rPr>
                        <m:t> </m:t>
                      </m:r>
                      <m:sSub>
                        <m:sSubPr>
                          <m:ctrlPr>
                            <a:rPr lang="fr-FR" b="0" i="1">
                              <a:solidFill>
                                <a:schemeClr val="accent1"/>
                              </a:solidFill>
                              <a:latin typeface="Cambria Math"/>
                              <a:ea typeface="Cambria Math"/>
                              <a:cs typeface="Cambria Math"/>
                            </a:rPr>
                          </m:ctrlPr>
                        </m:sSubPr>
                        <m:e>
                          <m:r>
                            <m:rPr/>
                            <a:rPr lang="fr-FR" b="0" i="1">
                              <a:solidFill>
                                <a:schemeClr val="accent1"/>
                              </a:solidFill>
                              <a:latin typeface="Cambria Math"/>
                            </a:rPr>
                            <m:t>𝑐</m:t>
                          </m:r>
                        </m:e>
                        <m:sub>
                          <m:r>
                            <m:rPr/>
                            <a:rPr lang="fr-FR" b="0" i="1">
                              <a:solidFill>
                                <a:schemeClr val="accent1"/>
                              </a:solidFill>
                              <a:latin typeface="Cambria Math"/>
                            </a:rPr>
                            <m:t>𝑎</m:t>
                          </m:r>
                        </m:sub>
                      </m:sSub>
                      <m:d>
                        <m:dPr>
                          <m:ctrlPr>
                            <a:rPr lang="fr-FR" b="0" i="1">
                              <a:solidFill>
                                <a:schemeClr val="accent1"/>
                              </a:solidFill>
                              <a:latin typeface="Cambria Math"/>
                              <a:ea typeface="Cambria Math"/>
                              <a:cs typeface="Cambria Math"/>
                            </a:rPr>
                          </m:ctrlPr>
                        </m:dPr>
                        <m:e>
                          <m:sSub>
                            <m:sSubPr>
                              <m:ctrlPr>
                                <a:rPr lang="fr-FR" b="0" i="1">
                                  <a:solidFill>
                                    <a:schemeClr val="accent1"/>
                                  </a:solidFill>
                                  <a:latin typeface="Cambria Math"/>
                                  <a:ea typeface="Cambria Math"/>
                                  <a:cs typeface="Cambria Math"/>
                                </a:rPr>
                              </m:ctrlPr>
                            </m:sSubPr>
                            <m:e>
                              <m:r>
                                <m:rPr/>
                                <a:rPr lang="fr-FR" b="0" i="1">
                                  <a:solidFill>
                                    <a:schemeClr val="accent1"/>
                                  </a:solidFill>
                                  <a:latin typeface="Cambria Math"/>
                                </a:rPr>
                                <m:t>𝑇</m:t>
                              </m:r>
                            </m:e>
                            <m:sub>
                              <m:r>
                                <m:rPr/>
                                <a:rPr lang="fr-FR" b="0" i="1">
                                  <a:solidFill>
                                    <a:schemeClr val="accent1"/>
                                  </a:solidFill>
                                  <a:latin typeface="Cambria Math"/>
                                </a:rPr>
                                <m:t>𝑖</m:t>
                              </m:r>
                            </m:sub>
                          </m:sSub>
                          <m:r>
                            <m:rPr/>
                            <a:rPr lang="fr-FR" b="0" i="1">
                              <a:solidFill>
                                <a:schemeClr val="accent1"/>
                              </a:solidFill>
                              <a:latin typeface="Cambria Math"/>
                            </a:rPr>
                            <m:t>−</m:t>
                          </m:r>
                          <m:sSub>
                            <m:sSubPr>
                              <m:ctrlPr>
                                <a:rPr lang="fr-FR" b="0" i="1">
                                  <a:solidFill>
                                    <a:schemeClr val="accent1"/>
                                  </a:solidFill>
                                  <a:latin typeface="Cambria Math"/>
                                  <a:ea typeface="Cambria Math"/>
                                  <a:cs typeface="Cambria Math"/>
                                </a:rPr>
                              </m:ctrlPr>
                            </m:sSubPr>
                            <m:e>
                              <m:r>
                                <m:rPr/>
                                <a:rPr lang="fr-FR" b="0" i="1">
                                  <a:solidFill>
                                    <a:schemeClr val="accent1"/>
                                  </a:solidFill>
                                  <a:latin typeface="Cambria Math"/>
                                </a:rPr>
                                <m:t>𝑇</m:t>
                              </m:r>
                            </m:e>
                            <m:sub>
                              <m:r>
                                <m:rPr/>
                                <a:rPr lang="fr-FR" b="0" i="1">
                                  <a:solidFill>
                                    <a:schemeClr val="accent1"/>
                                  </a:solidFill>
                                  <a:latin typeface="Cambria Math"/>
                                </a:rPr>
                                <m:t>𝑒</m:t>
                              </m:r>
                            </m:sub>
                          </m:sSub>
                        </m:e>
                      </m:d>
                    </m:oMath>
                  </m:oMathPara>
                </a14:m>
              </mc:Choice>
              <mc:Fallback/>
            </mc:AlternateContent>
            <a:endParaRPr lang="fr-FR">
              <a:solidFill>
                <a:schemeClr val="accent1"/>
              </a:solidFill>
            </a:endParaRPr>
          </a:p>
        </p:txBody>
      </p:sp>
      <p:sp>
        <p:nvSpPr>
          <p:cNvPr id="2124683796" name="Rectangle 3"/>
          <p:cNvSpPr/>
          <p:nvPr/>
        </p:nvSpPr>
        <p:spPr bwMode="auto">
          <a:xfrm>
            <a:off x="3816026" y="2187771"/>
            <a:ext cx="4411721" cy="369332"/>
          </a:xfrm>
          <a:prstGeom prst="rect">
            <a:avLst/>
          </a:prstGeom>
          <a:solidFill>
            <a:srgbClr val="FFFFFF">
              <a:alpha val="69804"/>
            </a:srgbClr>
          </a:solidFill>
        </p:spPr>
        <p:txBody>
          <a:bodyPr wrap="non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00B050"/>
                              </a:solidFill>
                              <a:latin typeface="Cambria Math"/>
                              <a:ea typeface="Cambria Math"/>
                              <a:cs typeface="Cambria Math"/>
                            </a:rPr>
                          </m:ctrlPr>
                        </m:sSubPr>
                        <m:e>
                          <m:r>
                            <m:rPr>
                              <m:sty m:val="p"/>
                            </m:rPr>
                            <a:rPr lang="fr-FR" b="0" i="0">
                              <a:solidFill>
                                <a:srgbClr val="00B050"/>
                              </a:solidFill>
                              <a:latin typeface="Cambria Math"/>
                            </a:rPr>
                            <m:t>Φ</m:t>
                          </m:r>
                        </m:e>
                        <m:sub>
                          <m:r>
                            <m:rPr>
                              <m:sty m:val="p"/>
                            </m:rPr>
                            <a:rPr lang="fr-FR" b="0" i="0">
                              <a:solidFill>
                                <a:srgbClr val="00B050"/>
                              </a:solidFill>
                              <a:latin typeface="Cambria Math"/>
                            </a:rPr>
                            <m:t>roof</m:t>
                          </m:r>
                        </m:sub>
                      </m:sSub>
                      <m:r>
                        <m:rPr/>
                        <a:rPr lang="fr-FR" i="1">
                          <a:solidFill>
                            <a:srgbClr val="00B050"/>
                          </a:solidFill>
                          <a:latin typeface="Cambria Math"/>
                        </a:rPr>
                        <m:t>=</m:t>
                      </m:r>
                      <m:r>
                        <m:rPr/>
                        <a:rPr lang="fr-FR" b="0" i="1">
                          <a:solidFill>
                            <a:srgbClr val="00B050"/>
                          </a:solidFill>
                          <a:latin typeface="Cambria Math"/>
                        </a:rPr>
                        <m:t>𝑈</m:t>
                      </m:r>
                      <m:r>
                        <m:rPr/>
                        <a:rPr lang="fr-FR" b="0" i="1">
                          <a:solidFill>
                            <a:srgbClr val="00B050"/>
                          </a:solidFill>
                          <a:latin typeface="Cambria Math"/>
                        </a:rPr>
                        <m:t>.</m:t>
                      </m:r>
                      <m:r>
                        <m:rPr/>
                        <a:rPr lang="fr-FR" b="0" i="1">
                          <a:solidFill>
                            <a:srgbClr val="00B050"/>
                          </a:solidFill>
                          <a:latin typeface="Cambria Math"/>
                        </a:rPr>
                        <m:t>𝐴</m:t>
                      </m:r>
                      <m:r>
                        <m:rPr/>
                        <a:rPr lang="fr-FR" b="0" i="1">
                          <a:solidFill>
                            <a:srgbClr val="00B050"/>
                          </a:solidFill>
                          <a:latin typeface="Cambria Math"/>
                        </a:rPr>
                        <m:t>.</m:t>
                      </m:r>
                      <m:d>
                        <m:dPr>
                          <m:ctrlPr>
                            <a:rPr lang="fr-FR" b="0" i="1">
                              <a:solidFill>
                                <a:srgbClr val="00B050"/>
                              </a:solidFill>
                              <a:latin typeface="Cambria Math"/>
                              <a:ea typeface="Cambria Math"/>
                              <a:cs typeface="Cambria Math"/>
                            </a:rPr>
                          </m:ctrlPr>
                        </m:dPr>
                        <m:e>
                          <m:sSub>
                            <m:sSubPr>
                              <m:ctrlPr>
                                <a:rPr lang="fr-FR" b="0" i="1">
                                  <a:solidFill>
                                    <a:srgbClr val="00B050"/>
                                  </a:solidFill>
                                  <a:latin typeface="Cambria Math"/>
                                  <a:ea typeface="Cambria Math"/>
                                  <a:cs typeface="Cambria Math"/>
                                </a:rPr>
                              </m:ctrlPr>
                            </m:sSubPr>
                            <m:e>
                              <m:r>
                                <m:rPr/>
                                <a:rPr lang="fr-FR" b="0" i="1">
                                  <a:solidFill>
                                    <a:srgbClr val="00B050"/>
                                  </a:solidFill>
                                  <a:latin typeface="Cambria Math"/>
                                </a:rPr>
                                <m:t>𝑇</m:t>
                              </m:r>
                            </m:e>
                            <m:sub>
                              <m:r>
                                <m:rPr/>
                                <a:rPr lang="fr-FR" b="0" i="1">
                                  <a:solidFill>
                                    <a:srgbClr val="00B050"/>
                                  </a:solidFill>
                                  <a:latin typeface="Cambria Math"/>
                                </a:rPr>
                                <m:t>𝑖</m:t>
                              </m:r>
                            </m:sub>
                          </m:sSub>
                          <m:r>
                            <m:rPr/>
                            <a:rPr lang="fr-FR" b="0" i="1">
                              <a:solidFill>
                                <a:srgbClr val="00B050"/>
                              </a:solidFill>
                              <a:latin typeface="Cambria Math"/>
                            </a:rPr>
                            <m:t>−</m:t>
                          </m:r>
                          <m:sSub>
                            <m:sSubPr>
                              <m:ctrlPr>
                                <a:rPr lang="fr-FR" b="0" i="1">
                                  <a:solidFill>
                                    <a:srgbClr val="00B050"/>
                                  </a:solidFill>
                                  <a:latin typeface="Cambria Math"/>
                                  <a:ea typeface="Cambria Math"/>
                                  <a:cs typeface="Cambria Math"/>
                                </a:rPr>
                              </m:ctrlPr>
                            </m:sSubPr>
                            <m:e>
                              <m:r>
                                <m:rPr/>
                                <a:rPr lang="fr-FR" b="0" i="1">
                                  <a:solidFill>
                                    <a:srgbClr val="00B050"/>
                                  </a:solidFill>
                                  <a:latin typeface="Cambria Math"/>
                                </a:rPr>
                                <m:t>𝑇</m:t>
                              </m:r>
                            </m:e>
                            <m:sub>
                              <m:r>
                                <m:rPr/>
                                <a:rPr lang="fr-FR" b="0" i="1">
                                  <a:solidFill>
                                    <a:srgbClr val="00B050"/>
                                  </a:solidFill>
                                  <a:latin typeface="Cambria Math"/>
                                </a:rPr>
                                <m:t>𝑢</m:t>
                              </m:r>
                            </m:sub>
                          </m:sSub>
                        </m:e>
                      </m:d>
                      <m:r>
                        <m:rPr/>
                        <a:rPr lang="fr-FR" b="0" i="1">
                          <a:solidFill>
                            <a:srgbClr val="00B050"/>
                          </a:solidFill>
                          <a:latin typeface="Cambria Math"/>
                        </a:rPr>
                        <m:t>=</m:t>
                      </m:r>
                      <m:r>
                        <m:rPr/>
                        <a:rPr lang="fr-FR" i="1">
                          <a:solidFill>
                            <a:srgbClr val="00B050"/>
                          </a:solidFill>
                          <a:latin typeface="Cambria Math"/>
                        </a:rPr>
                        <m:t>𝑈</m:t>
                      </m:r>
                      <m:r>
                        <m:rPr/>
                        <a:rPr lang="fr-FR" i="1">
                          <a:solidFill>
                            <a:srgbClr val="00B050"/>
                          </a:solidFill>
                          <a:latin typeface="Cambria Math"/>
                        </a:rPr>
                        <m:t>.</m:t>
                      </m:r>
                      <m:r>
                        <m:rPr/>
                        <a:rPr lang="fr-FR" i="1">
                          <a:solidFill>
                            <a:srgbClr val="00B050"/>
                          </a:solidFill>
                          <a:latin typeface="Cambria Math"/>
                        </a:rPr>
                        <m:t>𝐴</m:t>
                      </m:r>
                      <m:r>
                        <m:rPr/>
                        <a:rPr lang="fr-FR" i="1">
                          <a:solidFill>
                            <a:srgbClr val="00B050"/>
                          </a:solidFill>
                          <a:latin typeface="Cambria Math"/>
                        </a:rPr>
                        <m:t>.</m:t>
                      </m:r>
                      <m:r>
                        <m:rPr/>
                        <a:rPr lang="fr-FR" i="1">
                          <a:solidFill>
                            <a:srgbClr val="00B050"/>
                          </a:solidFill>
                          <a:latin typeface="Cambria Math"/>
                        </a:rPr>
                        <m:t>𝑏</m:t>
                      </m:r>
                      <m:r>
                        <m:rPr/>
                        <a:rPr lang="fr-FR" i="1">
                          <a:solidFill>
                            <a:srgbClr val="00B050"/>
                          </a:solidFill>
                          <a:latin typeface="Cambria Math"/>
                        </a:rPr>
                        <m:t> </m:t>
                      </m:r>
                      <m:d>
                        <m:dPr>
                          <m:ctrlPr>
                            <a:rPr lang="fr-FR" i="1">
                              <a:solidFill>
                                <a:srgbClr val="00B050"/>
                              </a:solidFill>
                              <a:latin typeface="Cambria Math"/>
                              <a:ea typeface="Cambria Math"/>
                              <a:cs typeface="Cambria Math"/>
                            </a:rPr>
                          </m:ctrlPr>
                        </m:dPr>
                        <m:e>
                          <m:sSub>
                            <m:sSubPr>
                              <m:ctrlPr>
                                <a:rPr lang="fr-FR" i="1">
                                  <a:solidFill>
                                    <a:srgbClr val="00B050"/>
                                  </a:solidFill>
                                  <a:latin typeface="Cambria Math"/>
                                  <a:ea typeface="Cambria Math"/>
                                  <a:cs typeface="Cambria Math"/>
                                </a:rPr>
                              </m:ctrlPr>
                            </m:sSubPr>
                            <m:e>
                              <m:r>
                                <m:rPr/>
                                <a:rPr lang="fr-FR" i="1">
                                  <a:solidFill>
                                    <a:srgbClr val="00B050"/>
                                  </a:solidFill>
                                  <a:latin typeface="Cambria Math"/>
                                </a:rPr>
                                <m:t>𝑇</m:t>
                              </m:r>
                            </m:e>
                            <m:sub>
                              <m:r>
                                <m:rPr/>
                                <a:rPr lang="fr-FR" i="1">
                                  <a:solidFill>
                                    <a:srgbClr val="00B050"/>
                                  </a:solidFill>
                                  <a:latin typeface="Cambria Math"/>
                                </a:rPr>
                                <m:t>𝑖</m:t>
                              </m:r>
                            </m:sub>
                          </m:sSub>
                          <m:r>
                            <m:rPr/>
                            <a:rPr lang="fr-FR" i="1">
                              <a:solidFill>
                                <a:srgbClr val="00B050"/>
                              </a:solidFill>
                              <a:latin typeface="Cambria Math"/>
                            </a:rPr>
                            <m:t>−</m:t>
                          </m:r>
                          <m:sSub>
                            <m:sSubPr>
                              <m:ctrlPr>
                                <a:rPr lang="fr-FR" i="1">
                                  <a:solidFill>
                                    <a:srgbClr val="00B050"/>
                                  </a:solidFill>
                                  <a:latin typeface="Cambria Math"/>
                                  <a:ea typeface="Cambria Math"/>
                                  <a:cs typeface="Cambria Math"/>
                                </a:rPr>
                              </m:ctrlPr>
                            </m:sSubPr>
                            <m:e>
                              <m:r>
                                <m:rPr/>
                                <a:rPr lang="fr-FR" i="1">
                                  <a:solidFill>
                                    <a:srgbClr val="00B050"/>
                                  </a:solidFill>
                                  <a:latin typeface="Cambria Math"/>
                                </a:rPr>
                                <m:t>𝑇</m:t>
                              </m:r>
                            </m:e>
                            <m:sub>
                              <m:r>
                                <m:rPr/>
                                <a:rPr lang="fr-FR" i="1">
                                  <a:solidFill>
                                    <a:srgbClr val="00B050"/>
                                  </a:solidFill>
                                  <a:latin typeface="Cambria Math"/>
                                </a:rPr>
                                <m:t>𝑒</m:t>
                              </m:r>
                            </m:sub>
                          </m:sSub>
                        </m:e>
                      </m:d>
                    </m:oMath>
                  </m:oMathPara>
                </a14:m>
              </mc:Choice>
              <mc:Fallback/>
            </mc:AlternateContent>
            <a:endParaRPr lang="fr-FR">
              <a:solidFill>
                <a:srgbClr val="00B050"/>
              </a:solidFill>
            </a:endParaRPr>
          </a:p>
        </p:txBody>
      </p:sp>
      <p:sp>
        <p:nvSpPr>
          <p:cNvPr id="1250177110" name="Rectangle 29"/>
          <p:cNvSpPr/>
          <p:nvPr/>
        </p:nvSpPr>
        <p:spPr bwMode="auto">
          <a:xfrm>
            <a:off x="5474195" y="5964367"/>
            <a:ext cx="2901307" cy="415242"/>
          </a:xfrm>
          <a:prstGeom prst="rect">
            <a:avLst/>
          </a:prstGeom>
        </p:spPr>
        <p:txBody>
          <a:bodyPr wrap="non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00B050"/>
                              </a:solidFill>
                              <a:latin typeface="Cambria Math"/>
                              <a:ea typeface="Cambria Math"/>
                              <a:cs typeface="Cambria Math"/>
                            </a:rPr>
                          </m:ctrlPr>
                        </m:sSubPr>
                        <m:e>
                          <m:r>
                            <m:rPr>
                              <m:sty m:val="p"/>
                            </m:rPr>
                            <a:rPr lang="fr-FR" b="0" i="0">
                              <a:solidFill>
                                <a:srgbClr val="00B050"/>
                              </a:solidFill>
                              <a:latin typeface="Cambria Math"/>
                            </a:rPr>
                            <m:t>Φ</m:t>
                          </m:r>
                        </m:e>
                        <m:sub>
                          <m:r>
                            <m:rPr>
                              <m:sty m:val="p"/>
                            </m:rPr>
                            <a:rPr lang="fr-FR" b="0" i="0">
                              <a:solidFill>
                                <a:srgbClr val="00B050"/>
                              </a:solidFill>
                              <a:latin typeface="Cambria Math"/>
                            </a:rPr>
                            <m:t>ground</m:t>
                          </m:r>
                        </m:sub>
                      </m:sSub>
                      <m:r>
                        <m:rPr/>
                        <a:rPr lang="fr-FR" i="1">
                          <a:solidFill>
                            <a:srgbClr val="00B050"/>
                          </a:solidFill>
                          <a:latin typeface="Cambria Math"/>
                        </a:rPr>
                        <m:t>=</m:t>
                      </m:r>
                      <m:sSub>
                        <m:sSubPr>
                          <m:ctrlPr>
                            <a:rPr lang="fr-FR" b="0" i="1">
                              <a:solidFill>
                                <a:srgbClr val="00B050"/>
                              </a:solidFill>
                              <a:latin typeface="Cambria Math"/>
                              <a:ea typeface="Cambria Math"/>
                              <a:cs typeface="Cambria Math"/>
                            </a:rPr>
                          </m:ctrlPr>
                        </m:sSubPr>
                        <m:e>
                          <m:r>
                            <m:rPr/>
                            <a:rPr lang="fr-FR" i="1">
                              <a:solidFill>
                                <a:srgbClr val="00B050"/>
                              </a:solidFill>
                              <a:latin typeface="Cambria Math"/>
                            </a:rPr>
                            <m:t>𝑈</m:t>
                          </m:r>
                        </m:e>
                        <m:sub>
                          <m:r>
                            <m:rPr/>
                            <a:rPr lang="fr-FR" b="0" i="1">
                              <a:solidFill>
                                <a:srgbClr val="00B050"/>
                              </a:solidFill>
                              <a:latin typeface="Cambria Math"/>
                            </a:rPr>
                            <m:t>𝑔</m:t>
                          </m:r>
                        </m:sub>
                      </m:sSub>
                      <m:r>
                        <m:rPr/>
                        <a:rPr lang="fr-FR" i="1">
                          <a:solidFill>
                            <a:srgbClr val="00B050"/>
                          </a:solidFill>
                          <a:latin typeface="Cambria Math"/>
                        </a:rPr>
                        <m:t>.</m:t>
                      </m:r>
                      <m:sSub>
                        <m:sSubPr>
                          <m:ctrlPr>
                            <a:rPr lang="fr-FR" b="0" i="1">
                              <a:solidFill>
                                <a:srgbClr val="00B050"/>
                              </a:solidFill>
                              <a:latin typeface="Cambria Math"/>
                              <a:ea typeface="Cambria Math"/>
                              <a:cs typeface="Cambria Math"/>
                            </a:rPr>
                          </m:ctrlPr>
                        </m:sSubPr>
                        <m:e>
                          <m:r>
                            <m:rPr/>
                            <a:rPr lang="fr-FR" i="1">
                              <a:solidFill>
                                <a:srgbClr val="00B050"/>
                              </a:solidFill>
                              <a:latin typeface="Cambria Math"/>
                            </a:rPr>
                            <m:t>𝐴</m:t>
                          </m:r>
                        </m:e>
                        <m:sub>
                          <m:r>
                            <m:rPr/>
                            <a:rPr lang="fr-FR" b="0" i="1">
                              <a:solidFill>
                                <a:srgbClr val="00B050"/>
                              </a:solidFill>
                              <a:latin typeface="Cambria Math"/>
                            </a:rPr>
                            <m:t>𝑔</m:t>
                          </m:r>
                        </m:sub>
                      </m:sSub>
                      <m:r>
                        <m:rPr/>
                        <a:rPr lang="fr-FR" i="1">
                          <a:solidFill>
                            <a:srgbClr val="00B050"/>
                          </a:solidFill>
                          <a:latin typeface="Cambria Math"/>
                        </a:rPr>
                        <m:t>. </m:t>
                      </m:r>
                      <m:d>
                        <m:dPr>
                          <m:ctrlPr>
                            <a:rPr lang="fr-FR" i="1">
                              <a:solidFill>
                                <a:srgbClr val="00B050"/>
                              </a:solidFill>
                              <a:latin typeface="Cambria Math"/>
                              <a:ea typeface="Cambria Math"/>
                              <a:cs typeface="Cambria Math"/>
                            </a:rPr>
                          </m:ctrlPr>
                        </m:dPr>
                        <m:e>
                          <m:sSub>
                            <m:sSubPr>
                              <m:ctrlPr>
                                <a:rPr lang="fr-FR" i="1">
                                  <a:solidFill>
                                    <a:srgbClr val="00B050"/>
                                  </a:solidFill>
                                  <a:latin typeface="Cambria Math"/>
                                  <a:ea typeface="Cambria Math"/>
                                  <a:cs typeface="Cambria Math"/>
                                </a:rPr>
                              </m:ctrlPr>
                            </m:sSubPr>
                            <m:e>
                              <m:r>
                                <m:rPr/>
                                <a:rPr lang="fr-FR" i="1">
                                  <a:solidFill>
                                    <a:srgbClr val="00B050"/>
                                  </a:solidFill>
                                  <a:latin typeface="Cambria Math"/>
                                </a:rPr>
                                <m:t>𝑇</m:t>
                              </m:r>
                            </m:e>
                            <m:sub>
                              <m:r>
                                <m:rPr/>
                                <a:rPr lang="fr-FR" i="1">
                                  <a:solidFill>
                                    <a:srgbClr val="00B050"/>
                                  </a:solidFill>
                                  <a:latin typeface="Cambria Math"/>
                                </a:rPr>
                                <m:t>𝑖</m:t>
                              </m:r>
                            </m:sub>
                          </m:sSub>
                          <m:r>
                            <m:rPr/>
                            <a:rPr lang="fr-FR" i="1">
                              <a:solidFill>
                                <a:srgbClr val="00B050"/>
                              </a:solidFill>
                              <a:latin typeface="Cambria Math"/>
                            </a:rPr>
                            <m:t>−</m:t>
                          </m:r>
                          <m:sSub>
                            <m:sSubPr>
                              <m:ctrlPr>
                                <a:rPr lang="fr-FR" i="1">
                                  <a:solidFill>
                                    <a:srgbClr val="00B050"/>
                                  </a:solidFill>
                                  <a:latin typeface="Cambria Math"/>
                                  <a:ea typeface="Cambria Math"/>
                                  <a:cs typeface="Cambria Math"/>
                                </a:rPr>
                              </m:ctrlPr>
                            </m:sSubPr>
                            <m:e>
                              <m:r>
                                <m:rPr/>
                                <a:rPr lang="fr-FR" i="1">
                                  <a:solidFill>
                                    <a:srgbClr val="00B050"/>
                                  </a:solidFill>
                                  <a:latin typeface="Cambria Math"/>
                                </a:rPr>
                                <m:t>𝑇</m:t>
                              </m:r>
                            </m:e>
                            <m:sub>
                              <m:r>
                                <m:rPr/>
                                <a:rPr lang="fr-FR" b="0" i="1">
                                  <a:solidFill>
                                    <a:srgbClr val="00B050"/>
                                  </a:solidFill>
                                  <a:latin typeface="Cambria Math"/>
                                </a:rPr>
                                <m:t>𝑔</m:t>
                              </m:r>
                            </m:sub>
                          </m:sSub>
                        </m:e>
                      </m:d>
                    </m:oMath>
                  </m:oMathPara>
                </a14:m>
              </mc:Choice>
              <mc:Fallback/>
            </mc:AlternateContent>
            <a:endParaRPr lang="fr-FR">
              <a:solidFill>
                <a:srgbClr val="00B050"/>
              </a:solidFill>
            </a:endParaRPr>
          </a:p>
        </p:txBody>
      </p:sp>
      <p:sp>
        <p:nvSpPr>
          <p:cNvPr id="2128409515" name="Rectangle 32"/>
          <p:cNvSpPr/>
          <p:nvPr/>
        </p:nvSpPr>
        <p:spPr bwMode="auto">
          <a:xfrm>
            <a:off x="8619691" y="4024360"/>
            <a:ext cx="2372957" cy="369332"/>
          </a:xfrm>
          <a:prstGeom prst="rect">
            <a:avLst/>
          </a:prstGeom>
        </p:spPr>
        <p:txBody>
          <a:bodyPr wrap="non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00B050"/>
                              </a:solidFill>
                              <a:latin typeface="Cambria Math"/>
                              <a:ea typeface="Cambria Math"/>
                              <a:cs typeface="Cambria Math"/>
                            </a:rPr>
                          </m:ctrlPr>
                        </m:sSubPr>
                        <m:e>
                          <m:r>
                            <m:rPr>
                              <m:sty m:val="p"/>
                            </m:rPr>
                            <a:rPr lang="fr-FR" b="0" i="0">
                              <a:solidFill>
                                <a:srgbClr val="00B050"/>
                              </a:solidFill>
                              <a:latin typeface="Cambria Math"/>
                            </a:rPr>
                            <m:t>Φ</m:t>
                          </m:r>
                        </m:e>
                        <m:sub>
                          <m:r>
                            <m:rPr/>
                            <a:rPr lang="fr-FR" b="0" i="0">
                              <a:solidFill>
                                <a:srgbClr val="00B050"/>
                              </a:solidFill>
                              <a:latin typeface="Cambria Math"/>
                            </a:rPr>
                            <m:t>2</m:t>
                          </m:r>
                        </m:sub>
                      </m:sSub>
                      <m:r>
                        <m:rPr/>
                        <a:rPr lang="fr-FR" i="1">
                          <a:solidFill>
                            <a:srgbClr val="00B050"/>
                          </a:solidFill>
                          <a:latin typeface="Cambria Math"/>
                        </a:rPr>
                        <m:t>=</m:t>
                      </m:r>
                      <m:sSub>
                        <m:sSubPr>
                          <m:ctrlPr>
                            <a:rPr lang="fr-FR" b="0" i="1">
                              <a:solidFill>
                                <a:srgbClr val="00B050"/>
                              </a:solidFill>
                              <a:latin typeface="Cambria Math"/>
                              <a:ea typeface="Cambria Math"/>
                              <a:cs typeface="Cambria Math"/>
                            </a:rPr>
                          </m:ctrlPr>
                        </m:sSubPr>
                        <m:e>
                          <m:r>
                            <m:rPr/>
                            <a:rPr lang="fr-FR" i="1">
                              <a:solidFill>
                                <a:srgbClr val="00B050"/>
                              </a:solidFill>
                              <a:latin typeface="Cambria Math"/>
                            </a:rPr>
                            <m:t>𝑈</m:t>
                          </m:r>
                        </m:e>
                        <m:sub>
                          <m:r>
                            <m:rPr/>
                            <a:rPr lang="fr-FR" b="0" i="1">
                              <a:solidFill>
                                <a:srgbClr val="00B050"/>
                              </a:solidFill>
                              <a:latin typeface="Cambria Math"/>
                            </a:rPr>
                            <m:t>2</m:t>
                          </m:r>
                        </m:sub>
                      </m:sSub>
                      <m:r>
                        <m:rPr/>
                        <a:rPr lang="fr-FR" i="1">
                          <a:solidFill>
                            <a:srgbClr val="00B050"/>
                          </a:solidFill>
                          <a:latin typeface="Cambria Math"/>
                        </a:rPr>
                        <m:t>.</m:t>
                      </m:r>
                      <m:sSub>
                        <m:sSubPr>
                          <m:ctrlPr>
                            <a:rPr lang="fr-FR" b="0" i="1">
                              <a:solidFill>
                                <a:srgbClr val="00B050"/>
                              </a:solidFill>
                              <a:latin typeface="Cambria Math"/>
                              <a:ea typeface="Cambria Math"/>
                              <a:cs typeface="Cambria Math"/>
                            </a:rPr>
                          </m:ctrlPr>
                        </m:sSubPr>
                        <m:e>
                          <m:r>
                            <m:rPr/>
                            <a:rPr lang="fr-FR" i="1">
                              <a:solidFill>
                                <a:srgbClr val="00B050"/>
                              </a:solidFill>
                              <a:latin typeface="Cambria Math"/>
                            </a:rPr>
                            <m:t>𝐴</m:t>
                          </m:r>
                        </m:e>
                        <m:sub>
                          <m:r>
                            <m:rPr/>
                            <a:rPr lang="fr-FR" b="0" i="1">
                              <a:solidFill>
                                <a:srgbClr val="00B050"/>
                              </a:solidFill>
                              <a:latin typeface="Cambria Math"/>
                            </a:rPr>
                            <m:t>2</m:t>
                          </m:r>
                        </m:sub>
                      </m:sSub>
                      <m:r>
                        <m:rPr/>
                        <a:rPr lang="fr-FR" i="1">
                          <a:solidFill>
                            <a:srgbClr val="00B050"/>
                          </a:solidFill>
                          <a:latin typeface="Cambria Math"/>
                        </a:rPr>
                        <m:t>. </m:t>
                      </m:r>
                      <m:d>
                        <m:dPr>
                          <m:ctrlPr>
                            <a:rPr lang="fr-FR" i="1">
                              <a:solidFill>
                                <a:srgbClr val="00B050"/>
                              </a:solidFill>
                              <a:latin typeface="Cambria Math"/>
                              <a:ea typeface="Cambria Math"/>
                              <a:cs typeface="Cambria Math"/>
                            </a:rPr>
                          </m:ctrlPr>
                        </m:dPr>
                        <m:e>
                          <m:sSub>
                            <m:sSubPr>
                              <m:ctrlPr>
                                <a:rPr lang="fr-FR" i="1">
                                  <a:solidFill>
                                    <a:srgbClr val="00B050"/>
                                  </a:solidFill>
                                  <a:latin typeface="Cambria Math"/>
                                  <a:ea typeface="Cambria Math"/>
                                  <a:cs typeface="Cambria Math"/>
                                </a:rPr>
                              </m:ctrlPr>
                            </m:sSubPr>
                            <m:e>
                              <m:r>
                                <m:rPr/>
                                <a:rPr lang="fr-FR" i="1">
                                  <a:solidFill>
                                    <a:srgbClr val="00B050"/>
                                  </a:solidFill>
                                  <a:latin typeface="Cambria Math"/>
                                </a:rPr>
                                <m:t>𝑇</m:t>
                              </m:r>
                            </m:e>
                            <m:sub>
                              <m:r>
                                <m:rPr/>
                                <a:rPr lang="fr-FR" i="1">
                                  <a:solidFill>
                                    <a:srgbClr val="00B050"/>
                                  </a:solidFill>
                                  <a:latin typeface="Cambria Math"/>
                                </a:rPr>
                                <m:t>𝑖</m:t>
                              </m:r>
                            </m:sub>
                          </m:sSub>
                          <m:r>
                            <m:rPr/>
                            <a:rPr lang="fr-FR" i="1">
                              <a:solidFill>
                                <a:srgbClr val="00B050"/>
                              </a:solidFill>
                              <a:latin typeface="Cambria Math"/>
                            </a:rPr>
                            <m:t>−</m:t>
                          </m:r>
                          <m:sSub>
                            <m:sSubPr>
                              <m:ctrlPr>
                                <a:rPr lang="fr-FR" i="1">
                                  <a:solidFill>
                                    <a:srgbClr val="00B050"/>
                                  </a:solidFill>
                                  <a:latin typeface="Cambria Math"/>
                                  <a:ea typeface="Cambria Math"/>
                                  <a:cs typeface="Cambria Math"/>
                                </a:rPr>
                              </m:ctrlPr>
                            </m:sSubPr>
                            <m:e>
                              <m:r>
                                <m:rPr/>
                                <a:rPr lang="fr-FR" i="1">
                                  <a:solidFill>
                                    <a:srgbClr val="00B050"/>
                                  </a:solidFill>
                                  <a:latin typeface="Cambria Math"/>
                                </a:rPr>
                                <m:t>𝑇</m:t>
                              </m:r>
                            </m:e>
                            <m:sub>
                              <m:r>
                                <m:rPr/>
                                <a:rPr lang="fr-FR" b="0" i="1">
                                  <a:solidFill>
                                    <a:srgbClr val="00B050"/>
                                  </a:solidFill>
                                  <a:latin typeface="Cambria Math"/>
                                </a:rPr>
                                <m:t>𝑒</m:t>
                              </m:r>
                            </m:sub>
                          </m:sSub>
                        </m:e>
                      </m:d>
                    </m:oMath>
                  </m:oMathPara>
                </a14:m>
              </mc:Choice>
              <mc:Fallback/>
            </mc:AlternateContent>
            <a:endParaRPr lang="fr-FR">
              <a:solidFill>
                <a:srgbClr val="00B050"/>
              </a:solidFill>
            </a:endParaRPr>
          </a:p>
        </p:txBody>
      </p:sp>
      <p:sp>
        <p:nvSpPr>
          <p:cNvPr id="591181195" name="Rectangle 33"/>
          <p:cNvSpPr/>
          <p:nvPr/>
        </p:nvSpPr>
        <p:spPr bwMode="auto">
          <a:xfrm>
            <a:off x="2387586" y="4058188"/>
            <a:ext cx="2439449" cy="369332"/>
          </a:xfrm>
          <a:prstGeom prst="rect">
            <a:avLst/>
          </a:prstGeom>
        </p:spPr>
        <p:txBody>
          <a:bodyPr wrap="non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00B050"/>
                              </a:solidFill>
                              <a:latin typeface="Cambria Math"/>
                              <a:ea typeface="Cambria Math"/>
                              <a:cs typeface="Cambria Math"/>
                            </a:rPr>
                          </m:ctrlPr>
                        </m:sSubPr>
                        <m:e>
                          <m:r>
                            <m:rPr>
                              <m:sty m:val="p"/>
                            </m:rPr>
                            <a:rPr lang="fr-FR" b="0" i="0">
                              <a:solidFill>
                                <a:srgbClr val="00B050"/>
                              </a:solidFill>
                              <a:latin typeface="Cambria Math"/>
                            </a:rPr>
                            <m:t>Φ</m:t>
                          </m:r>
                        </m:e>
                        <m:sub>
                          <m:r>
                            <m:rPr/>
                            <a:rPr lang="fr-FR" b="0" i="0">
                              <a:solidFill>
                                <a:srgbClr val="00B050"/>
                              </a:solidFill>
                              <a:latin typeface="Cambria Math"/>
                            </a:rPr>
                            <m:t>1</m:t>
                          </m:r>
                        </m:sub>
                      </m:sSub>
                      <m:r>
                        <m:rPr/>
                        <a:rPr lang="fr-FR" i="1">
                          <a:solidFill>
                            <a:srgbClr val="00B050"/>
                          </a:solidFill>
                          <a:latin typeface="Cambria Math"/>
                        </a:rPr>
                        <m:t>=</m:t>
                      </m:r>
                      <m:sSub>
                        <m:sSubPr>
                          <m:ctrlPr>
                            <a:rPr lang="fr-FR" b="0" i="1">
                              <a:solidFill>
                                <a:srgbClr val="00B050"/>
                              </a:solidFill>
                              <a:latin typeface="Cambria Math"/>
                              <a:ea typeface="Cambria Math"/>
                              <a:cs typeface="Cambria Math"/>
                            </a:rPr>
                          </m:ctrlPr>
                        </m:sSubPr>
                        <m:e>
                          <m:r>
                            <m:rPr/>
                            <a:rPr lang="fr-FR" i="1">
                              <a:solidFill>
                                <a:srgbClr val="00B050"/>
                              </a:solidFill>
                              <a:latin typeface="Cambria Math"/>
                            </a:rPr>
                            <m:t>𝑈</m:t>
                          </m:r>
                        </m:e>
                        <m:sub>
                          <m:r>
                            <m:rPr/>
                            <a:rPr lang="fr-FR" b="0" i="1">
                              <a:solidFill>
                                <a:srgbClr val="00B050"/>
                              </a:solidFill>
                              <a:latin typeface="Cambria Math"/>
                            </a:rPr>
                            <m:t>1</m:t>
                          </m:r>
                        </m:sub>
                      </m:sSub>
                      <m:r>
                        <m:rPr/>
                        <a:rPr lang="fr-FR" i="1">
                          <a:solidFill>
                            <a:srgbClr val="00B050"/>
                          </a:solidFill>
                          <a:latin typeface="Cambria Math"/>
                        </a:rPr>
                        <m:t>.</m:t>
                      </m:r>
                      <m:sSub>
                        <m:sSubPr>
                          <m:ctrlPr>
                            <a:rPr lang="fr-FR" b="0" i="1">
                              <a:solidFill>
                                <a:srgbClr val="00B050"/>
                              </a:solidFill>
                              <a:latin typeface="Cambria Math"/>
                              <a:ea typeface="Cambria Math"/>
                              <a:cs typeface="Cambria Math"/>
                            </a:rPr>
                          </m:ctrlPr>
                        </m:sSubPr>
                        <m:e>
                          <m:r>
                            <m:rPr/>
                            <a:rPr lang="fr-FR" i="1">
                              <a:solidFill>
                                <a:srgbClr val="00B050"/>
                              </a:solidFill>
                              <a:latin typeface="Cambria Math"/>
                            </a:rPr>
                            <m:t>𝐴</m:t>
                          </m:r>
                        </m:e>
                        <m:sub>
                          <m:r>
                            <m:rPr/>
                            <a:rPr lang="fr-FR" b="0" i="1">
                              <a:solidFill>
                                <a:srgbClr val="00B050"/>
                              </a:solidFill>
                              <a:latin typeface="Cambria Math"/>
                            </a:rPr>
                            <m:t>1</m:t>
                          </m:r>
                        </m:sub>
                      </m:sSub>
                      <m:r>
                        <m:rPr/>
                        <a:rPr lang="fr-FR" i="1">
                          <a:solidFill>
                            <a:srgbClr val="00B050"/>
                          </a:solidFill>
                          <a:latin typeface="Cambria Math"/>
                        </a:rPr>
                        <m:t>. </m:t>
                      </m:r>
                      <m:d>
                        <m:dPr>
                          <m:ctrlPr>
                            <a:rPr lang="fr-FR" i="1">
                              <a:solidFill>
                                <a:srgbClr val="00B050"/>
                              </a:solidFill>
                              <a:latin typeface="Cambria Math"/>
                              <a:ea typeface="Cambria Math"/>
                              <a:cs typeface="Cambria Math"/>
                            </a:rPr>
                          </m:ctrlPr>
                        </m:dPr>
                        <m:e>
                          <m:sSub>
                            <m:sSubPr>
                              <m:ctrlPr>
                                <a:rPr lang="fr-FR" i="1">
                                  <a:solidFill>
                                    <a:srgbClr val="00B050"/>
                                  </a:solidFill>
                                  <a:latin typeface="Cambria Math"/>
                                  <a:ea typeface="Cambria Math"/>
                                  <a:cs typeface="Cambria Math"/>
                                </a:rPr>
                              </m:ctrlPr>
                            </m:sSubPr>
                            <m:e>
                              <m:r>
                                <m:rPr/>
                                <a:rPr lang="fr-FR" i="1">
                                  <a:solidFill>
                                    <a:srgbClr val="00B050"/>
                                  </a:solidFill>
                                  <a:latin typeface="Cambria Math"/>
                                </a:rPr>
                                <m:t>𝑇</m:t>
                              </m:r>
                            </m:e>
                            <m:sub>
                              <m:r>
                                <m:rPr/>
                                <a:rPr lang="fr-FR" i="1">
                                  <a:solidFill>
                                    <a:srgbClr val="00B050"/>
                                  </a:solidFill>
                                  <a:latin typeface="Cambria Math"/>
                                </a:rPr>
                                <m:t>𝑖</m:t>
                              </m:r>
                            </m:sub>
                          </m:sSub>
                          <m:r>
                            <m:rPr/>
                            <a:rPr lang="fr-FR" i="1">
                              <a:solidFill>
                                <a:srgbClr val="00B050"/>
                              </a:solidFill>
                              <a:latin typeface="Cambria Math"/>
                            </a:rPr>
                            <m:t>−</m:t>
                          </m:r>
                          <m:sSub>
                            <m:sSubPr>
                              <m:ctrlPr>
                                <a:rPr lang="fr-FR" i="1">
                                  <a:solidFill>
                                    <a:srgbClr val="00B050"/>
                                  </a:solidFill>
                                  <a:latin typeface="Cambria Math"/>
                                  <a:ea typeface="Cambria Math"/>
                                  <a:cs typeface="Cambria Math"/>
                                </a:rPr>
                              </m:ctrlPr>
                            </m:sSubPr>
                            <m:e>
                              <m:r>
                                <m:rPr/>
                                <a:rPr lang="fr-FR" i="1">
                                  <a:solidFill>
                                    <a:srgbClr val="00B050"/>
                                  </a:solidFill>
                                  <a:latin typeface="Cambria Math"/>
                                </a:rPr>
                                <m:t>𝑇</m:t>
                              </m:r>
                            </m:e>
                            <m:sub>
                              <m:r>
                                <m:rPr/>
                                <a:rPr lang="fr-FR" b="0" i="1">
                                  <a:solidFill>
                                    <a:srgbClr val="00B050"/>
                                  </a:solidFill>
                                  <a:latin typeface="Cambria Math"/>
                                </a:rPr>
                                <m:t>𝑒</m:t>
                              </m:r>
                            </m:sub>
                          </m:sSub>
                        </m:e>
                      </m:d>
                    </m:oMath>
                  </m:oMathPara>
                </a14:m>
              </mc:Choice>
              <mc:Fallback/>
            </mc:AlternateContent>
            <a:endParaRPr lang="fr-FR">
              <a:solidFill>
                <a:srgbClr val="00B050"/>
              </a:solidFill>
            </a:endParaRPr>
          </a:p>
        </p:txBody>
      </p:sp>
      <p:cxnSp>
        <p:nvCxnSpPr>
          <p:cNvPr id="377861626" name="Connecteur droit avec flèche 37"/>
          <p:cNvCxnSpPr/>
          <p:nvPr/>
        </p:nvCxnSpPr>
        <p:spPr bwMode="auto">
          <a:xfrm flipV="1">
            <a:off x="8073146" y="2835254"/>
            <a:ext cx="288032" cy="343602"/>
          </a:xfrm>
          <a:prstGeom prst="straightConnector1">
            <a:avLst/>
          </a:prstGeom>
          <a:ln w="19050">
            <a:solidFill>
              <a:srgbClr val="FF66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21265346" name="ZoneTexte 10"/>
          <p:cNvSpPr txBox="1"/>
          <p:nvPr/>
        </p:nvSpPr>
        <p:spPr bwMode="auto">
          <a:xfrm>
            <a:off x="8353971" y="2486127"/>
            <a:ext cx="1938800"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solidFill>
                                <a:srgbClr val="FF6600"/>
                              </a:solidFill>
                              <a:latin typeface="Cambria Math"/>
                              <a:ea typeface="Cambria Math"/>
                              <a:cs typeface="Cambria Math"/>
                            </a:rPr>
                          </m:ctrlPr>
                        </m:sSubPr>
                        <m:e>
                          <m:r>
                            <m:rPr>
                              <m:sty m:val="p"/>
                            </m:rPr>
                            <a:rPr lang="fr-FR" b="0" i="0">
                              <a:solidFill>
                                <a:srgbClr val="FF6600"/>
                              </a:solidFill>
                              <a:latin typeface="Cambria Math"/>
                            </a:rPr>
                            <m:t>Φ</m:t>
                          </m:r>
                        </m:e>
                        <m:sub>
                          <m:r>
                            <m:rPr/>
                            <a:rPr lang="fr-FR" b="0" i="1">
                              <a:solidFill>
                                <a:srgbClr val="FF6600"/>
                              </a:solidFill>
                              <a:latin typeface="Cambria Math"/>
                            </a:rPr>
                            <m:t>𝑡𝑏</m:t>
                          </m:r>
                        </m:sub>
                      </m:sSub>
                      <m:r>
                        <m:rPr/>
                        <a:rPr lang="fr-FR" b="0" i="1">
                          <a:solidFill>
                            <a:srgbClr val="FF6600"/>
                          </a:solidFill>
                          <a:latin typeface="Cambria Math"/>
                        </a:rPr>
                        <m:t>=</m:t>
                      </m:r>
                      <m:r>
                        <m:rPr/>
                        <a:rPr lang="fr-FR" b="0" i="1">
                          <a:solidFill>
                            <a:srgbClr val="FF6600"/>
                          </a:solidFill>
                          <a:latin typeface="Cambria Math"/>
                        </a:rPr>
                        <m:t>𝜓</m:t>
                      </m:r>
                      <m:r>
                        <m:rPr/>
                        <a:rPr lang="fr-FR" b="0" i="1">
                          <a:solidFill>
                            <a:srgbClr val="FF6600"/>
                          </a:solidFill>
                          <a:latin typeface="Cambria Math"/>
                        </a:rPr>
                        <m:t> </m:t>
                      </m:r>
                      <m:r>
                        <m:rPr/>
                        <a:rPr lang="fr-FR" b="0" i="1">
                          <a:solidFill>
                            <a:srgbClr val="FF6600"/>
                          </a:solidFill>
                          <a:latin typeface="Cambria Math"/>
                        </a:rPr>
                        <m:t>𝑙</m:t>
                      </m:r>
                      <m:r>
                        <m:rPr/>
                        <a:rPr lang="fr-FR" b="0" i="1">
                          <a:solidFill>
                            <a:srgbClr val="FF6600"/>
                          </a:solidFill>
                          <a:latin typeface="Cambria Math"/>
                        </a:rPr>
                        <m:t> </m:t>
                      </m:r>
                      <m:d>
                        <m:dPr>
                          <m:ctrlPr>
                            <a:rPr lang="fr-FR" b="0" i="1">
                              <a:solidFill>
                                <a:srgbClr val="FF6600"/>
                              </a:solidFill>
                              <a:latin typeface="Cambria Math"/>
                              <a:ea typeface="Cambria Math"/>
                              <a:cs typeface="Cambria Math"/>
                            </a:rPr>
                          </m:ctrlPr>
                        </m:dPr>
                        <m:e>
                          <m:sSub>
                            <m:sSubPr>
                              <m:ctrlPr>
                                <a:rPr lang="fr-FR" b="0" i="1">
                                  <a:solidFill>
                                    <a:srgbClr val="FF6600"/>
                                  </a:solidFill>
                                  <a:latin typeface="Cambria Math"/>
                                  <a:ea typeface="Cambria Math"/>
                                  <a:cs typeface="Cambria Math"/>
                                </a:rPr>
                              </m:ctrlPr>
                            </m:sSubPr>
                            <m:e>
                              <m:r>
                                <m:rPr/>
                                <a:rPr lang="fr-FR" b="0" i="1">
                                  <a:solidFill>
                                    <a:srgbClr val="FF6600"/>
                                  </a:solidFill>
                                  <a:latin typeface="Cambria Math"/>
                                </a:rPr>
                                <m:t>𝑇</m:t>
                              </m:r>
                            </m:e>
                            <m:sub>
                              <m:r>
                                <m:rPr/>
                                <a:rPr lang="fr-FR" b="0" i="1">
                                  <a:solidFill>
                                    <a:srgbClr val="FF6600"/>
                                  </a:solidFill>
                                  <a:latin typeface="Cambria Math"/>
                                </a:rPr>
                                <m:t>𝑖</m:t>
                              </m:r>
                            </m:sub>
                          </m:sSub>
                          <m:r>
                            <m:rPr/>
                            <a:rPr lang="fr-FR" b="0" i="1">
                              <a:solidFill>
                                <a:srgbClr val="FF6600"/>
                              </a:solidFill>
                              <a:latin typeface="Cambria Math"/>
                            </a:rPr>
                            <m:t>−</m:t>
                          </m:r>
                          <m:sSub>
                            <m:sSubPr>
                              <m:ctrlPr>
                                <a:rPr lang="fr-FR" b="0" i="1">
                                  <a:solidFill>
                                    <a:srgbClr val="FF6600"/>
                                  </a:solidFill>
                                  <a:latin typeface="Cambria Math"/>
                                  <a:ea typeface="Cambria Math"/>
                                  <a:cs typeface="Cambria Math"/>
                                </a:rPr>
                              </m:ctrlPr>
                            </m:sSubPr>
                            <m:e>
                              <m:r>
                                <m:rPr/>
                                <a:rPr lang="fr-FR" b="0" i="1">
                                  <a:solidFill>
                                    <a:srgbClr val="FF6600"/>
                                  </a:solidFill>
                                  <a:latin typeface="Cambria Math"/>
                                </a:rPr>
                                <m:t>𝑇</m:t>
                              </m:r>
                            </m:e>
                            <m:sub>
                              <m:r>
                                <m:rPr/>
                                <a:rPr lang="fr-FR" b="0" i="1">
                                  <a:solidFill>
                                    <a:srgbClr val="FF6600"/>
                                  </a:solidFill>
                                  <a:latin typeface="Cambria Math"/>
                                </a:rPr>
                                <m:t>𝑒</m:t>
                              </m:r>
                            </m:sub>
                          </m:sSub>
                        </m:e>
                      </m:d>
                    </m:oMath>
                  </m:oMathPara>
                </a14:m>
              </mc:Choice>
              <mc:Fallback/>
            </mc:AlternateContent>
            <a:endParaRPr lang="fr-FR">
              <a:solidFill>
                <a:srgbClr val="FF6600"/>
              </a:solidFill>
            </a:endParaRPr>
          </a:p>
        </p:txBody>
      </p:sp>
      <p:pic>
        <p:nvPicPr>
          <p:cNvPr id="1880141004" name="Image 11"/>
          <p:cNvPicPr>
            <a:picLocks noChangeAspect="1"/>
          </p:cNvPicPr>
          <p:nvPr/>
        </p:nvPicPr>
        <p:blipFill>
          <a:blip r:embed="rId4"/>
          <a:stretch/>
        </p:blipFill>
        <p:spPr bwMode="auto">
          <a:xfrm>
            <a:off x="625977" y="6048928"/>
            <a:ext cx="485363" cy="485363"/>
          </a:xfrm>
          <a:prstGeom prst="rect">
            <a:avLst/>
          </a:prstGeom>
        </p:spPr>
      </p:pic>
      <p:sp>
        <p:nvSpPr>
          <p:cNvPr id="309308767" name="ZoneTexte 14"/>
          <p:cNvSpPr txBox="1"/>
          <p:nvPr/>
        </p:nvSpPr>
        <p:spPr bwMode="auto">
          <a:xfrm>
            <a:off x="1127448" y="6081985"/>
            <a:ext cx="4630307" cy="584775"/>
          </a:xfrm>
          <a:prstGeom prst="rect">
            <a:avLst/>
          </a:prstGeom>
          <a:noFill/>
        </p:spPr>
        <p:txBody>
          <a:bodyPr wrap="none" rtlCol="0">
            <a:spAutoFit/>
          </a:bodyPr>
          <a:lstStyle/>
          <a:p>
            <a:pPr>
              <a:defRPr/>
            </a:pPr>
            <a:r>
              <a:rPr lang="fr-FR" sz="1600"/>
              <a:t>Be </a:t>
            </a:r>
            <a:r>
              <a:rPr lang="fr-FR" sz="1600"/>
              <a:t>careful</a:t>
            </a:r>
            <a:r>
              <a:rPr lang="fr-FR" sz="1600"/>
              <a:t> </a:t>
            </a:r>
            <a:r>
              <a:rPr lang="fr-FR" sz="1600"/>
              <a:t>with</a:t>
            </a:r>
            <a:r>
              <a:rPr lang="fr-FR" sz="1600"/>
              <a:t> the </a:t>
            </a:r>
            <a:r>
              <a:rPr lang="fr-FR" sz="1600"/>
              <a:t>sign</a:t>
            </a:r>
            <a:r>
              <a:rPr lang="fr-FR" sz="1600"/>
              <a:t> of expressions</a:t>
            </a:r>
            <a:endParaRPr/>
          </a:p>
          <a:p>
            <a:pPr>
              <a:defRPr/>
            </a:pPr>
            <a:r>
              <a:rPr lang="fr-FR" sz="1600"/>
              <a:t>All </a:t>
            </a:r>
            <a:r>
              <a:rPr lang="fr-FR" sz="1600"/>
              <a:t>heat</a:t>
            </a:r>
            <a:r>
              <a:rPr lang="fr-FR" sz="1600"/>
              <a:t> </a:t>
            </a:r>
            <a:r>
              <a:rPr lang="fr-FR" sz="1600"/>
              <a:t>flows</a:t>
            </a:r>
            <a:r>
              <a:rPr lang="fr-FR" sz="1600"/>
              <a:t> </a:t>
            </a:r>
            <a:r>
              <a:rPr lang="fr-FR" sz="1600"/>
              <a:t>should</a:t>
            </a:r>
            <a:r>
              <a:rPr lang="fr-FR" sz="1600"/>
              <a:t> </a:t>
            </a:r>
            <a:r>
              <a:rPr lang="fr-FR" sz="1600"/>
              <a:t>be</a:t>
            </a:r>
            <a:r>
              <a:rPr lang="fr-FR" sz="1600"/>
              <a:t> </a:t>
            </a:r>
            <a:r>
              <a:rPr lang="fr-FR" sz="1600"/>
              <a:t>written</a:t>
            </a:r>
            <a:r>
              <a:rPr lang="fr-FR" sz="1600"/>
              <a:t> in the </a:t>
            </a:r>
            <a:r>
              <a:rPr lang="fr-FR" sz="1600"/>
              <a:t>same</a:t>
            </a:r>
            <a:r>
              <a:rPr lang="fr-FR" sz="1600"/>
              <a:t> direction</a:t>
            </a:r>
            <a:endParaRPr lang="fr-FR" sz="1600"/>
          </a:p>
        </p:txBody>
      </p:sp>
      <p:sp>
        <p:nvSpPr>
          <p:cNvPr id="1787542294" name="ZoneTexte 16"/>
          <p:cNvSpPr txBox="1"/>
          <p:nvPr/>
        </p:nvSpPr>
        <p:spPr bwMode="auto">
          <a:xfrm>
            <a:off x="6538940" y="3914122"/>
            <a:ext cx="240579"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oMath>
                  </m:oMathPara>
                </a14:m>
              </mc:Choice>
              <mc:Fallback/>
            </mc:AlternateContent>
            <a:endParaRPr lang="fr-FR"/>
          </a:p>
        </p:txBody>
      </p:sp>
      <p:sp>
        <p:nvSpPr>
          <p:cNvPr id="13014558" name="ZoneTexte 43"/>
          <p:cNvSpPr txBox="1"/>
          <p:nvPr/>
        </p:nvSpPr>
        <p:spPr bwMode="auto">
          <a:xfrm>
            <a:off x="6207660" y="2618915"/>
            <a:ext cx="280654"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𝑢</m:t>
                          </m:r>
                        </m:sub>
                      </m:sSub>
                    </m:oMath>
                  </m:oMathPara>
                </a14:m>
              </mc:Choice>
              <mc:Fallback/>
            </mc:AlternateContent>
            <a:endParaRPr lang="fr-FR"/>
          </a:p>
        </p:txBody>
      </p:sp>
      <p:sp>
        <p:nvSpPr>
          <p:cNvPr id="2083098047" name="ZoneTexte 44"/>
          <p:cNvSpPr txBox="1"/>
          <p:nvPr/>
        </p:nvSpPr>
        <p:spPr bwMode="auto">
          <a:xfrm>
            <a:off x="8544272" y="3431823"/>
            <a:ext cx="265201" cy="27699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𝑒</m:t>
                          </m:r>
                        </m:sub>
                      </m:sSub>
                    </m:oMath>
                  </m:oMathPara>
                </a14:m>
              </mc:Choice>
              <mc:Fallback/>
            </mc:AlternateContent>
            <a:endParaRPr lang="fr-FR"/>
          </a:p>
        </p:txBody>
      </p:sp>
      <p:sp>
        <p:nvSpPr>
          <p:cNvPr id="1893769592" name="ZoneTexte 46"/>
          <p:cNvSpPr txBox="1"/>
          <p:nvPr/>
        </p:nvSpPr>
        <p:spPr bwMode="auto">
          <a:xfrm>
            <a:off x="335360" y="1311163"/>
            <a:ext cx="2915413" cy="369332"/>
          </a:xfrm>
          <a:prstGeom prst="rect">
            <a:avLst/>
          </a:prstGeom>
          <a:noFill/>
        </p:spPr>
        <p:txBody>
          <a:bodyPr wrap="none" rtlCol="0">
            <a:spAutoFit/>
          </a:bodyPr>
          <a:lstStyle/>
          <a:p>
            <a:pPr>
              <a:defRPr/>
            </a:pPr>
            <a:r>
              <a:rPr lang="fr-FR"/>
              <a:t>Heat balance of a single zone</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441815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59078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917947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1411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6444890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7861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01054052" name="ZoneTexte 3"/>
          <p:cNvSpPr txBox="1"/>
          <p:nvPr/>
        </p:nvSpPr>
        <p:spPr bwMode="auto">
          <a:xfrm>
            <a:off x="849667" y="3604962"/>
            <a:ext cx="4489355" cy="2012039"/>
          </a:xfrm>
          <a:prstGeom prst="rect">
            <a:avLst/>
          </a:prstGeom>
          <a:noFill/>
        </p:spPr>
        <p:txBody>
          <a:bodyPr wrap="none" rtlCol="0">
            <a:spAutoFit/>
          </a:bodyPr>
          <a:lstStyle/>
          <a:p>
            <a:pPr>
              <a:defRPr/>
            </a:pPr>
            <a:r>
              <a:rPr lang="fr-FR"/>
              <a:t>Contents</a:t>
            </a:r>
            <a:endParaRPr lang="fr-FR"/>
          </a:p>
          <a:p>
            <a:pPr>
              <a:defRPr/>
            </a:pPr>
            <a:endParaRPr lang="fr-FR"/>
          </a:p>
          <a:p>
            <a:pPr marL="283878" indent="-283878">
              <a:buFont typeface="Arial"/>
              <a:buChar char="•"/>
              <a:defRPr/>
            </a:pPr>
            <a:r>
              <a:rPr lang="fr-FR">
                <a:solidFill>
                  <a:schemeClr val="tx1"/>
                </a:solidFill>
              </a:rPr>
              <a:t>Heating and cooling loads</a:t>
            </a:r>
            <a:endParaRPr lang="fr-FR"/>
          </a:p>
          <a:p>
            <a:pPr marL="283878" indent="-283878">
              <a:buFont typeface="Arial"/>
              <a:buChar char="•"/>
              <a:defRPr/>
            </a:pPr>
            <a:r>
              <a:rPr lang="fr-FR">
                <a:solidFill>
                  <a:schemeClr val="tx1"/>
                </a:solidFill>
              </a:rPr>
              <a:t>Heat transmission in envelope components</a:t>
            </a:r>
            <a:endParaRPr lang="fr-FR"/>
          </a:p>
          <a:p>
            <a:pPr marL="283878" indent="-283878">
              <a:buFont typeface="Arial"/>
              <a:buChar char="•"/>
              <a:defRPr/>
            </a:pPr>
            <a:r>
              <a:rPr lang="fr-FR">
                <a:solidFill>
                  <a:srgbClr val="4778A3"/>
                </a:solidFill>
              </a:rPr>
              <a:t>Ventilation</a:t>
            </a:r>
            <a:endParaRPr lang="fr-FR"/>
          </a:p>
          <a:p>
            <a:pPr marL="283878" indent="-283878">
              <a:buFont typeface="Arial"/>
              <a:buChar char="•"/>
              <a:defRPr/>
            </a:pPr>
            <a:r>
              <a:rPr lang="fr-FR"/>
              <a:t>Radiative heat transfer</a:t>
            </a:r>
            <a:endParaRPr lang="fr-FR"/>
          </a:p>
          <a:p>
            <a:pPr marL="283878" indent="-283878">
              <a:buFont typeface="Arial"/>
              <a:buChar char="•"/>
              <a:defRPr/>
            </a:pPr>
            <a:r>
              <a:rPr lang="fr-FR"/>
              <a:t>Thermal inertia</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46556578" name="ZoneTexte 7"/>
          <p:cNvSpPr txBox="1"/>
          <p:nvPr/>
        </p:nvSpPr>
        <p:spPr bwMode="auto">
          <a:xfrm>
            <a:off x="5905513" y="5386209"/>
            <a:ext cx="1173525" cy="369331"/>
          </a:xfrm>
          <a:prstGeom prst="rect">
            <a:avLst/>
          </a:prstGeom>
          <a:noFill/>
        </p:spPr>
        <p:txBody>
          <a:bodyPr wrap="none" rtlCol="0">
            <a:spAutoFit/>
          </a:bodyPr>
          <a:lstStyle/>
          <a:p>
            <a:pPr>
              <a:defRPr/>
            </a:pPr>
            <a:r>
              <a:rPr lang="fr-FR"/>
              <a:t>Infiltration</a:t>
            </a:r>
            <a:endParaRPr lang="fr-FR"/>
          </a:p>
        </p:txBody>
      </p:sp>
      <p:pic>
        <p:nvPicPr>
          <p:cNvPr id="677348485" name="Image 8"/>
          <p:cNvPicPr>
            <a:picLocks noChangeAspect="1"/>
          </p:cNvPicPr>
          <p:nvPr/>
        </p:nvPicPr>
        <p:blipFill>
          <a:blip r:embed="rId3"/>
          <a:stretch/>
        </p:blipFill>
        <p:spPr bwMode="auto">
          <a:xfrm>
            <a:off x="551383" y="476671"/>
            <a:ext cx="3168351" cy="2418475"/>
          </a:xfrm>
          <a:prstGeom prst="rect">
            <a:avLst/>
          </a:prstGeom>
        </p:spPr>
      </p:pic>
      <p:sp>
        <p:nvSpPr>
          <p:cNvPr id="180042722" name="ZoneTexte 9"/>
          <p:cNvSpPr txBox="1"/>
          <p:nvPr/>
        </p:nvSpPr>
        <p:spPr bwMode="auto">
          <a:xfrm>
            <a:off x="1321317" y="5386209"/>
            <a:ext cx="2316274" cy="369331"/>
          </a:xfrm>
          <a:prstGeom prst="rect">
            <a:avLst/>
          </a:prstGeom>
          <a:noFill/>
        </p:spPr>
        <p:txBody>
          <a:bodyPr wrap="none" rtlCol="0">
            <a:spAutoFit/>
          </a:bodyPr>
          <a:lstStyle/>
          <a:p>
            <a:pPr>
              <a:defRPr/>
            </a:pPr>
            <a:r>
              <a:rPr lang="fr-FR"/>
              <a:t>Mechanical</a:t>
            </a:r>
            <a:r>
              <a:rPr lang="fr-FR"/>
              <a:t> </a:t>
            </a:r>
            <a:r>
              <a:rPr lang="fr-FR"/>
              <a:t>ventilation</a:t>
            </a:r>
            <a:endParaRPr lang="fr-FR"/>
          </a:p>
        </p:txBody>
      </p:sp>
      <p:sp>
        <p:nvSpPr>
          <p:cNvPr id="1981365170" name="ZoneTexte 11"/>
          <p:cNvSpPr txBox="1"/>
          <p:nvPr/>
        </p:nvSpPr>
        <p:spPr bwMode="auto">
          <a:xfrm>
            <a:off x="9408368" y="5391338"/>
            <a:ext cx="1934631" cy="369331"/>
          </a:xfrm>
          <a:prstGeom prst="rect">
            <a:avLst/>
          </a:prstGeom>
          <a:noFill/>
        </p:spPr>
        <p:txBody>
          <a:bodyPr wrap="none" rtlCol="0">
            <a:spAutoFit/>
          </a:bodyPr>
          <a:lstStyle/>
          <a:p>
            <a:pPr>
              <a:defRPr/>
            </a:pPr>
            <a:r>
              <a:rPr lang="fr-FR"/>
              <a:t>Natural ventilation</a:t>
            </a:r>
            <a:endParaRPr lang="fr-FR"/>
          </a:p>
        </p:txBody>
      </p:sp>
      <p:pic>
        <p:nvPicPr>
          <p:cNvPr id="109304225" name="Image 4"/>
          <p:cNvPicPr>
            <a:picLocks noChangeAspect="1"/>
          </p:cNvPicPr>
          <p:nvPr/>
        </p:nvPicPr>
        <p:blipFill>
          <a:blip r:embed="rId4"/>
          <a:stretch/>
        </p:blipFill>
        <p:spPr bwMode="auto">
          <a:xfrm>
            <a:off x="19669" y="2825762"/>
            <a:ext cx="4047122" cy="2245171"/>
          </a:xfrm>
          <a:prstGeom prst="rect">
            <a:avLst/>
          </a:prstGeom>
        </p:spPr>
      </p:pic>
      <p:pic>
        <p:nvPicPr>
          <p:cNvPr id="240391233" name="Image 5"/>
          <p:cNvPicPr>
            <a:picLocks noChangeAspect="1"/>
          </p:cNvPicPr>
          <p:nvPr/>
        </p:nvPicPr>
        <p:blipFill>
          <a:blip r:embed="rId5"/>
          <a:stretch/>
        </p:blipFill>
        <p:spPr bwMode="auto">
          <a:xfrm>
            <a:off x="4066792" y="2348879"/>
            <a:ext cx="3985052" cy="2936353"/>
          </a:xfrm>
          <a:prstGeom prst="rect">
            <a:avLst/>
          </a:prstGeom>
        </p:spPr>
      </p:pic>
      <p:pic>
        <p:nvPicPr>
          <p:cNvPr id="1476221185" name="Image 12"/>
          <p:cNvPicPr>
            <a:picLocks noChangeAspect="1"/>
          </p:cNvPicPr>
          <p:nvPr/>
        </p:nvPicPr>
        <p:blipFill>
          <a:blip r:embed="rId6"/>
          <a:stretch/>
        </p:blipFill>
        <p:spPr bwMode="auto">
          <a:xfrm>
            <a:off x="8101748" y="2281999"/>
            <a:ext cx="4090250" cy="300323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531971563" name="Image 1"/>
          <p:cNvPicPr>
            <a:picLocks noChangeAspect="1"/>
          </p:cNvPicPr>
          <p:nvPr/>
        </p:nvPicPr>
        <p:blipFill>
          <a:blip r:embed="rId3"/>
          <a:stretch/>
        </p:blipFill>
        <p:spPr bwMode="auto">
          <a:xfrm>
            <a:off x="4223791" y="2276871"/>
            <a:ext cx="3791481" cy="2602686"/>
          </a:xfrm>
          <a:prstGeom prst="rect">
            <a:avLst/>
          </a:prstGeom>
        </p:spPr>
      </p:pic>
      <p:pic>
        <p:nvPicPr>
          <p:cNvPr id="1943644058" name="Image 2"/>
          <p:cNvPicPr>
            <a:picLocks noChangeAspect="1"/>
          </p:cNvPicPr>
          <p:nvPr/>
        </p:nvPicPr>
        <p:blipFill>
          <a:blip r:embed="rId4"/>
          <a:stretch/>
        </p:blipFill>
        <p:spPr bwMode="auto">
          <a:xfrm>
            <a:off x="5303912" y="5085183"/>
            <a:ext cx="1952624" cy="552449"/>
          </a:xfrm>
          <a:prstGeom prst="rect">
            <a:avLst/>
          </a:prstGeom>
        </p:spPr>
      </p:pic>
      <p:sp>
        <p:nvSpPr>
          <p:cNvPr id="1252217141" name="ZoneTexte 3"/>
          <p:cNvSpPr txBox="1"/>
          <p:nvPr/>
        </p:nvSpPr>
        <p:spPr bwMode="auto">
          <a:xfrm>
            <a:off x="2783157" y="5949279"/>
            <a:ext cx="5175903" cy="298414"/>
          </a:xfrm>
          <a:prstGeom prst="rect">
            <a:avLst/>
          </a:prstGeom>
          <a:noFill/>
        </p:spPr>
        <p:txBody>
          <a:bodyPr wrap="none" lIns="0" tIns="0" rIns="0" bIns="0" rtlCol="0">
            <a:spAutoFit/>
          </a:bodyPr>
          <a:lstStyle/>
          <a:p>
            <a:pPr>
              <a:defRPr/>
            </a:pPr>
            <a:r>
              <a:rPr lang="fr-FR"/>
              <a:t>Heat </a:t>
            </a:r>
            <a:r>
              <a:rPr lang="fr-FR"/>
              <a:t>loss</a:t>
            </a:r>
            <a:r>
              <a:rPr lang="fr-FR"/>
              <a:t> </a:t>
            </a:r>
            <a:r>
              <a:rPr lang="fr-FR"/>
              <a:t>from</a:t>
            </a:r>
            <a:r>
              <a:rPr lang="fr-FR"/>
              <a:t> ventilation	</a:t>
            </a: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b="0" i="1">
                              <a:latin typeface="Cambria Math"/>
                              <a:ea typeface="Cambria Math"/>
                              <a:cs typeface="Cambria Math"/>
                            </a:rPr>
                          </m:ctrlPr>
                        </m:sSubPr>
                        <m:e>
                          <m:r>
                            <m:rPr>
                              <m:sty m:val="p"/>
                            </m:rPr>
                            <a:rPr lang="fr-FR" b="0" i="0">
                              <a:latin typeface="Cambria Math"/>
                            </a:rPr>
                            <m:t>Φ</m:t>
                          </m:r>
                        </m:e>
                        <m:sub>
                          <m:r>
                            <m:rPr/>
                            <a:rPr lang="fr-FR" b="0" i="1">
                              <a:latin typeface="Cambria Math"/>
                            </a:rPr>
                            <m:t>𝑣</m:t>
                          </m:r>
                        </m:sub>
                      </m:sSub>
                      <m:r>
                        <m:rPr/>
                        <a:rPr lang="fr-FR" b="0" i="1">
                          <a:latin typeface="Cambria Math"/>
                        </a:rPr>
                        <m:t>=</m:t>
                      </m:r>
                      <m:r>
                        <m:rPr/>
                        <a:rPr lang="fr-FR" b="0" i="1">
                          <a:latin typeface="Cambria Math"/>
                        </a:rPr>
                        <m:t>𝜌</m:t>
                      </m:r>
                      <m:sSub>
                        <m:sSubPr>
                          <m:ctrlPr>
                            <a:rPr lang="fr-FR" b="0" i="1">
                              <a:latin typeface="Cambria Math"/>
                              <a:ea typeface="Cambria Math"/>
                              <a:cs typeface="Cambria Math"/>
                            </a:rPr>
                          </m:ctrlPr>
                        </m:sSubPr>
                        <m:e>
                          <m:r>
                            <m:rPr/>
                            <a:rPr lang="fr-FR" b="0" i="1">
                              <a:latin typeface="Cambria Math"/>
                            </a:rPr>
                            <m:t>𝑐</m:t>
                          </m:r>
                        </m:e>
                        <m:sub>
                          <m:r>
                            <m:rPr/>
                            <a:rPr lang="fr-FR" b="0" i="1">
                              <a:latin typeface="Cambria Math"/>
                            </a:rPr>
                            <m:t>𝑝</m:t>
                          </m:r>
                        </m:sub>
                      </m:sSub>
                      <m:nary>
                        <m:naryPr>
                          <m:chr m:val="∑"/>
                          <m:grow m:val="off"/>
                          <m:subHide m:val="on"/>
                          <m:supHide m:val="on"/>
                          <m:ctrlPr>
                            <a:rPr lang="fr-FR" b="0" i="1">
                              <a:latin typeface="Cambria Math"/>
                              <a:ea typeface="Cambria Math"/>
                              <a:cs typeface="Cambria Math"/>
                            </a:rPr>
                          </m:ctrlPr>
                        </m:naryPr>
                        <m:sub/>
                        <m:sup/>
                        <m:e>
                          <m:sSub>
                            <m:sSubPr>
                              <m:ctrlPr>
                                <a:rPr lang="fr-FR" i="1">
                                  <a:latin typeface="Cambria Math"/>
                                  <a:ea typeface="Cambria Math"/>
                                  <a:cs typeface="Cambria Math"/>
                                </a:rPr>
                              </m:ctrlPr>
                            </m:sSubPr>
                            <m:e>
                              <m:r>
                                <m:rPr/>
                                <a:rPr lang="fr-FR" i="1">
                                  <a:latin typeface="Cambria Math"/>
                                </a:rPr>
                                <m:t>𝑄</m:t>
                              </m:r>
                            </m:e>
                            <m:sub>
                              <m:r>
                                <m:rPr/>
                                <a:rPr lang="fr-FR" i="1">
                                  <a:latin typeface="Cambria Math"/>
                                </a:rPr>
                                <m:t>𝑣</m:t>
                              </m:r>
                              <m:r>
                                <m:rPr/>
                                <a:rPr lang="fr-FR" i="1">
                                  <a:latin typeface="Cambria Math"/>
                                </a:rPr>
                                <m:t>,</m:t>
                              </m:r>
                              <m:r>
                                <m:rPr/>
                                <a:rPr lang="fr-FR" i="1">
                                  <a:latin typeface="Cambria Math"/>
                                </a:rPr>
                                <m:t>𝑖</m:t>
                              </m:r>
                            </m:sub>
                          </m:sSub>
                          <m:d>
                            <m:dPr>
                              <m:ctrlPr>
                                <a:rPr lang="fr-FR" i="1">
                                  <a:latin typeface="Cambria Math"/>
                                  <a:ea typeface="Cambria Math"/>
                                  <a:cs typeface="Cambria Math"/>
                                </a:rPr>
                              </m:ctrlPr>
                            </m:dPr>
                            <m:e>
                              <m:sSub>
                                <m:sSubPr>
                                  <m:ctrlPr>
                                    <a:rPr lang="fr-FR" i="1">
                                      <a:latin typeface="Cambria Math"/>
                                      <a:ea typeface="Cambria Math"/>
                                      <a:cs typeface="Cambria Math"/>
                                    </a:rPr>
                                  </m:ctrlPr>
                                </m:sSubPr>
                                <m:e>
                                  <m:r>
                                    <m:rPr/>
                                    <a:rPr lang="fr-FR" i="1">
                                      <a:latin typeface="Cambria Math"/>
                                    </a:rPr>
                                    <m:t>𝑇</m:t>
                                  </m:r>
                                </m:e>
                                <m:sub>
                                  <m:r>
                                    <m:rPr/>
                                    <a:rPr lang="fr-FR" i="1">
                                      <a:latin typeface="Cambria Math"/>
                                    </a:rPr>
                                    <m:t>𝑖</m:t>
                                  </m:r>
                                </m:sub>
                              </m:sSub>
                              <m:r>
                                <m:rPr/>
                                <a:rPr lang="fr-FR" i="1">
                                  <a:latin typeface="Cambria Math"/>
                                </a:rPr>
                                <m:t>−</m:t>
                              </m:r>
                              <m:sSub>
                                <m:sSubPr>
                                  <m:ctrlPr>
                                    <a:rPr lang="fr-FR" i="1">
                                      <a:latin typeface="Cambria Math"/>
                                      <a:ea typeface="Cambria Math"/>
                                      <a:cs typeface="Cambria Math"/>
                                    </a:rPr>
                                  </m:ctrlPr>
                                </m:sSubPr>
                                <m:e>
                                  <m:r>
                                    <m:rPr/>
                                    <a:rPr lang="fr-FR" i="1">
                                      <a:latin typeface="Cambria Math"/>
                                    </a:rPr>
                                    <m:t>𝑇</m:t>
                                  </m:r>
                                </m:e>
                                <m:sub>
                                  <m:r>
                                    <m:rPr/>
                                    <a:rPr lang="fr-FR" i="1">
                                      <a:latin typeface="Cambria Math"/>
                                    </a:rPr>
                                    <m:t>𝑒</m:t>
                                  </m:r>
                                </m:sub>
                              </m:sSub>
                            </m:e>
                          </m:d>
                        </m:e>
                      </m:nary>
                    </m:oMath>
                  </m:oMathPara>
                </a14:m>
              </mc:Choice>
              <mc:Fallback/>
            </mc:AlternateContent>
            <a:endParaRPr lang="fr-FR"/>
          </a:p>
        </p:txBody>
      </p:sp>
      <p:sp>
        <p:nvSpPr>
          <p:cNvPr id="799159798" name="ZoneTexte 4"/>
          <p:cNvSpPr txBox="1"/>
          <p:nvPr/>
        </p:nvSpPr>
        <p:spPr bwMode="auto">
          <a:xfrm>
            <a:off x="1127448" y="1772815"/>
            <a:ext cx="4423582" cy="369331"/>
          </a:xfrm>
          <a:prstGeom prst="rect">
            <a:avLst/>
          </a:prstGeom>
          <a:noFill/>
        </p:spPr>
        <p:txBody>
          <a:bodyPr wrap="none" rtlCol="0">
            <a:spAutoFit/>
          </a:bodyPr>
          <a:lstStyle/>
          <a:p>
            <a:pPr>
              <a:defRPr/>
            </a:pPr>
            <a:r>
              <a:rPr lang="fr-FR"/>
              <a:t>Mass balance and </a:t>
            </a:r>
            <a:r>
              <a:rPr lang="fr-FR"/>
              <a:t>heat</a:t>
            </a:r>
            <a:r>
              <a:rPr lang="fr-FR"/>
              <a:t> balance of </a:t>
            </a:r>
            <a:r>
              <a:rPr lang="fr-FR"/>
              <a:t>each</a:t>
            </a:r>
            <a:r>
              <a:rPr lang="fr-FR"/>
              <a:t> room</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664365263" name="Image 1"/>
          <p:cNvPicPr>
            <a:picLocks noChangeAspect="1"/>
          </p:cNvPicPr>
          <p:nvPr/>
        </p:nvPicPr>
        <p:blipFill>
          <a:blip r:embed="rId3"/>
          <a:stretch/>
        </p:blipFill>
        <p:spPr bwMode="auto">
          <a:xfrm>
            <a:off x="48331" y="3505427"/>
            <a:ext cx="5616624" cy="2730079"/>
          </a:xfrm>
          <a:prstGeom prst="rect">
            <a:avLst/>
          </a:prstGeom>
        </p:spPr>
      </p:pic>
      <p:pic>
        <p:nvPicPr>
          <p:cNvPr id="1885087300" name="Image 2"/>
          <p:cNvPicPr>
            <a:picLocks noChangeAspect="1"/>
          </p:cNvPicPr>
          <p:nvPr/>
        </p:nvPicPr>
        <p:blipFill>
          <a:blip r:embed="rId4"/>
          <a:stretch/>
        </p:blipFill>
        <p:spPr bwMode="auto">
          <a:xfrm>
            <a:off x="5752406" y="3140968"/>
            <a:ext cx="6417895" cy="3458995"/>
          </a:xfrm>
          <a:prstGeom prst="rect">
            <a:avLst/>
          </a:prstGeom>
        </p:spPr>
      </p:pic>
      <p:sp>
        <p:nvSpPr>
          <p:cNvPr id="889677470" name="Rectangle 3"/>
          <p:cNvSpPr/>
          <p:nvPr/>
        </p:nvSpPr>
        <p:spPr bwMode="auto">
          <a:xfrm>
            <a:off x="263352" y="1337033"/>
            <a:ext cx="11737304" cy="369332"/>
          </a:xfrm>
          <a:prstGeom prst="rect">
            <a:avLst/>
          </a:prstGeom>
        </p:spPr>
        <p:txBody>
          <a:bodyPr wrap="square">
            <a:spAutoFit/>
          </a:bodyPr>
          <a:lstStyle/>
          <a:p>
            <a:pPr>
              <a:defRPr/>
            </a:pPr>
            <a:r>
              <a:rPr lang="fr-FR">
                <a:latin typeface="ArialMT"/>
              </a:rPr>
              <a:t>Le calcul de la performance énergétique et environnementale est décomposé en deux </a:t>
            </a:r>
            <a:r>
              <a:rPr lang="fr-FR">
                <a:latin typeface="ArialMT"/>
              </a:rPr>
              <a:t>étapes complémentaires</a:t>
            </a:r>
            <a:endParaRPr lang="fr-FR">
              <a:latin typeface="ArialMT"/>
            </a:endParaRPr>
          </a:p>
        </p:txBody>
      </p:sp>
      <p:sp>
        <p:nvSpPr>
          <p:cNvPr id="157201027" name="Rectangle 4"/>
          <p:cNvSpPr/>
          <p:nvPr/>
        </p:nvSpPr>
        <p:spPr bwMode="auto">
          <a:xfrm>
            <a:off x="552387" y="2179023"/>
            <a:ext cx="4608512" cy="646331"/>
          </a:xfrm>
          <a:prstGeom prst="rect">
            <a:avLst/>
          </a:prstGeom>
        </p:spPr>
        <p:txBody>
          <a:bodyPr wrap="square">
            <a:spAutoFit/>
          </a:bodyPr>
          <a:lstStyle/>
          <a:p>
            <a:pPr>
              <a:defRPr/>
            </a:pPr>
            <a:r>
              <a:rPr lang="fr-FR">
                <a:latin typeface="ArialMT"/>
              </a:rPr>
              <a:t>Etape 1 : simulation énergétique et calcul des indicateurs énergétiques</a:t>
            </a:r>
            <a:endParaRPr lang="fr-FR"/>
          </a:p>
        </p:txBody>
      </p:sp>
      <p:sp>
        <p:nvSpPr>
          <p:cNvPr id="1323925715" name="Rectangle 5"/>
          <p:cNvSpPr/>
          <p:nvPr/>
        </p:nvSpPr>
        <p:spPr bwMode="auto">
          <a:xfrm>
            <a:off x="6240016" y="2179023"/>
            <a:ext cx="6096000" cy="923330"/>
          </a:xfrm>
          <a:prstGeom prst="rect">
            <a:avLst/>
          </a:prstGeom>
        </p:spPr>
        <p:txBody>
          <a:bodyPr>
            <a:spAutoFit/>
          </a:bodyPr>
          <a:lstStyle/>
          <a:p>
            <a:pPr>
              <a:defRPr/>
            </a:pPr>
            <a:r>
              <a:rPr lang="fr-FR">
                <a:latin typeface="ArialMT"/>
              </a:rPr>
              <a:t>Etape 2 : calcul de l’ACV et des indicateurs environnementaux en utilisant certaines données</a:t>
            </a:r>
            <a:endParaRPr/>
          </a:p>
          <a:p>
            <a:pPr>
              <a:defRPr/>
            </a:pPr>
            <a:r>
              <a:rPr lang="fr-FR">
                <a:latin typeface="ArialMT"/>
              </a:rPr>
              <a:t>de sortie de la simulation énergétique.</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83514960" name="Image 1"/>
          <p:cNvPicPr>
            <a:picLocks noChangeAspect="1"/>
          </p:cNvPicPr>
          <p:nvPr/>
        </p:nvPicPr>
        <p:blipFill>
          <a:blip r:embed="rId3"/>
          <a:stretch/>
        </p:blipFill>
        <p:spPr bwMode="auto">
          <a:xfrm>
            <a:off x="4871863" y="1377241"/>
            <a:ext cx="6268609" cy="3497652"/>
          </a:xfrm>
          <a:prstGeom prst="rect">
            <a:avLst/>
          </a:prstGeom>
        </p:spPr>
      </p:pic>
      <p:pic>
        <p:nvPicPr>
          <p:cNvPr id="1658924706" name="Image 2"/>
          <p:cNvPicPr>
            <a:picLocks noChangeAspect="1"/>
          </p:cNvPicPr>
          <p:nvPr/>
        </p:nvPicPr>
        <p:blipFill>
          <a:blip r:embed="rId4"/>
          <a:stretch/>
        </p:blipFill>
        <p:spPr bwMode="auto">
          <a:xfrm>
            <a:off x="1415478" y="1916831"/>
            <a:ext cx="3168351" cy="2418475"/>
          </a:xfrm>
          <a:prstGeom prst="rect">
            <a:avLst/>
          </a:prstGeom>
        </p:spPr>
      </p:pic>
      <p:sp>
        <p:nvSpPr>
          <p:cNvPr id="778137870" name="ZoneTexte 3"/>
          <p:cNvSpPr txBox="1"/>
          <p:nvPr/>
        </p:nvSpPr>
        <p:spPr bwMode="auto">
          <a:xfrm>
            <a:off x="479376" y="620687"/>
            <a:ext cx="2316274" cy="369331"/>
          </a:xfrm>
          <a:prstGeom prst="rect">
            <a:avLst/>
          </a:prstGeom>
          <a:noFill/>
        </p:spPr>
        <p:txBody>
          <a:bodyPr wrap="none" rtlCol="0">
            <a:spAutoFit/>
          </a:bodyPr>
          <a:lstStyle/>
          <a:p>
            <a:pPr>
              <a:defRPr/>
            </a:pPr>
            <a:r>
              <a:rPr lang="fr-FR"/>
              <a:t>Mechanical</a:t>
            </a:r>
            <a:r>
              <a:rPr lang="fr-FR"/>
              <a:t> ventilation</a:t>
            </a:r>
            <a:endParaRPr lang="fr-FR"/>
          </a:p>
        </p:txBody>
      </p:sp>
      <p:pic>
        <p:nvPicPr>
          <p:cNvPr id="1512422618" name="Image 5"/>
          <p:cNvPicPr>
            <a:picLocks noChangeAspect="1"/>
          </p:cNvPicPr>
          <p:nvPr/>
        </p:nvPicPr>
        <p:blipFill>
          <a:blip r:embed="rId5"/>
          <a:stretch/>
        </p:blipFill>
        <p:spPr bwMode="auto">
          <a:xfrm>
            <a:off x="2351583" y="5053994"/>
            <a:ext cx="7486650" cy="149542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728868479" name=""/>
          <p:cNvPicPr>
            <a:picLocks noChangeAspect="1"/>
          </p:cNvPicPr>
          <p:nvPr/>
        </p:nvPicPr>
        <p:blipFill>
          <a:blip r:embed="rId3"/>
          <a:stretch/>
        </p:blipFill>
        <p:spPr bwMode="auto">
          <a:xfrm flipH="0" flipV="0">
            <a:off x="4397374" y="142875"/>
            <a:ext cx="7829019" cy="6239610"/>
          </a:xfrm>
          <a:prstGeom prst="rect">
            <a:avLst/>
          </a:prstGeom>
        </p:spPr>
      </p:pic>
      <p:pic>
        <p:nvPicPr>
          <p:cNvPr id="505248433" name="Image 1"/>
          <p:cNvPicPr>
            <a:picLocks noChangeAspect="1"/>
          </p:cNvPicPr>
          <p:nvPr/>
        </p:nvPicPr>
        <p:blipFill>
          <a:blip r:embed="rId4"/>
          <a:stretch/>
        </p:blipFill>
        <p:spPr bwMode="auto">
          <a:xfrm flipH="0" flipV="0">
            <a:off x="77613" y="3552116"/>
            <a:ext cx="5270523" cy="2940757"/>
          </a:xfrm>
          <a:prstGeom prst="rect">
            <a:avLst/>
          </a:prstGeom>
        </p:spPr>
      </p:pic>
      <p:sp>
        <p:nvSpPr>
          <p:cNvPr id="879037441" name=""/>
          <p:cNvSpPr txBox="1"/>
          <p:nvPr/>
        </p:nvSpPr>
        <p:spPr bwMode="auto">
          <a:xfrm rot="0" flipH="0" flipV="0">
            <a:off x="144499" y="1428750"/>
            <a:ext cx="4382219" cy="146340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Exercise:</a:t>
            </a:r>
            <a:endParaRPr/>
          </a:p>
          <a:p>
            <a:pPr marL="283879" indent="-283879">
              <a:buFont typeface="Arial"/>
              <a:buChar char="•"/>
              <a:defRPr/>
            </a:pPr>
            <a:r>
              <a:rPr/>
              <a:t>estimate the air change rate of this house</a:t>
            </a:r>
            <a:endParaRPr/>
          </a:p>
          <a:p>
            <a:pPr marL="283879" indent="-283879">
              <a:buFont typeface="Arial"/>
              <a:buChar char="•"/>
              <a:defRPr/>
            </a:pPr>
            <a:r>
              <a:rPr/>
              <a:t>estimate the air change rate of each room</a:t>
            </a:r>
            <a:endParaRPr/>
          </a:p>
          <a:p>
            <a:pPr marL="283879" indent="-283879">
              <a:buFont typeface="Arial"/>
              <a:buChar char="•"/>
              <a:defRPr/>
            </a:pPr>
            <a:r>
              <a:rPr/>
              <a:t>estimate the heat loss coefficient from ventilation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33212210" name="ZoneTexte 1"/>
          <p:cNvSpPr txBox="1"/>
          <p:nvPr/>
        </p:nvSpPr>
        <p:spPr bwMode="auto">
          <a:xfrm>
            <a:off x="335360" y="1311163"/>
            <a:ext cx="5954707" cy="369332"/>
          </a:xfrm>
          <a:prstGeom prst="rect">
            <a:avLst/>
          </a:prstGeom>
          <a:noFill/>
        </p:spPr>
        <p:txBody>
          <a:bodyPr wrap="none" rtlCol="0">
            <a:spAutoFit/>
          </a:bodyPr>
          <a:lstStyle/>
          <a:p>
            <a:pPr>
              <a:defRPr/>
            </a:pPr>
            <a:r>
              <a:rPr lang="fr-FR"/>
              <a:t>Air infiltration </a:t>
            </a:r>
            <a:r>
              <a:rPr lang="fr-FR"/>
              <a:t>occurs</a:t>
            </a:r>
            <a:r>
              <a:rPr lang="fr-FR"/>
              <a:t> in </a:t>
            </a:r>
            <a:r>
              <a:rPr lang="fr-FR"/>
              <a:t>several</a:t>
            </a:r>
            <a:r>
              <a:rPr lang="fr-FR"/>
              <a:t> parts of the building </a:t>
            </a:r>
            <a:r>
              <a:rPr lang="fr-FR"/>
              <a:t>envelope</a:t>
            </a:r>
            <a:endParaRPr lang="fr-FR"/>
          </a:p>
        </p:txBody>
      </p:sp>
      <p:sp>
        <p:nvSpPr>
          <p:cNvPr id="658107325" name="ZoneTexte 2"/>
          <p:cNvSpPr txBox="1"/>
          <p:nvPr/>
        </p:nvSpPr>
        <p:spPr bwMode="auto">
          <a:xfrm>
            <a:off x="119336" y="284303"/>
            <a:ext cx="3390672" cy="584775"/>
          </a:xfrm>
          <a:prstGeom prst="rect">
            <a:avLst/>
          </a:prstGeom>
          <a:noFill/>
        </p:spPr>
        <p:txBody>
          <a:bodyPr wrap="none" rtlCol="0">
            <a:spAutoFit/>
          </a:bodyPr>
          <a:lstStyle/>
          <a:p>
            <a:pPr>
              <a:defRPr/>
            </a:pPr>
            <a:r>
              <a:rPr lang="fr-FR" sz="1600">
                <a:solidFill>
                  <a:schemeClr val="tx1">
                    <a:lumMod val="50000"/>
                    <a:lumOff val="50000"/>
                  </a:schemeClr>
                </a:solidFill>
                <a:latin typeface="Arial"/>
                <a:cs typeface="Arial"/>
              </a:rPr>
              <a:t>Building </a:t>
            </a:r>
            <a:r>
              <a:rPr lang="fr-FR" sz="1600">
                <a:solidFill>
                  <a:schemeClr val="tx1">
                    <a:lumMod val="50000"/>
                    <a:lumOff val="50000"/>
                  </a:schemeClr>
                </a:solidFill>
                <a:latin typeface="Arial"/>
                <a:cs typeface="Arial"/>
              </a:rPr>
              <a:t>energy</a:t>
            </a:r>
            <a:r>
              <a:rPr lang="fr-FR" sz="1600">
                <a:solidFill>
                  <a:schemeClr val="tx1">
                    <a:lumMod val="50000"/>
                    <a:lumOff val="50000"/>
                  </a:schemeClr>
                </a:solidFill>
                <a:latin typeface="Arial"/>
                <a:cs typeface="Arial"/>
              </a:rPr>
              <a:t> performance</a:t>
            </a:r>
            <a:endParaRPr/>
          </a:p>
          <a:p>
            <a:pPr>
              <a:defRPr/>
            </a:pPr>
            <a:r>
              <a:rPr lang="fr-FR" sz="1600">
                <a:solidFill>
                  <a:schemeClr val="tx1">
                    <a:lumMod val="50000"/>
                    <a:lumOff val="50000"/>
                  </a:schemeClr>
                </a:solidFill>
                <a:latin typeface="Arial"/>
                <a:cs typeface="Arial"/>
              </a:rPr>
              <a:t>Lecture 1: </a:t>
            </a:r>
            <a:r>
              <a:rPr lang="fr-FR" sz="1600">
                <a:solidFill>
                  <a:schemeClr val="tx1">
                    <a:lumMod val="50000"/>
                    <a:lumOff val="50000"/>
                  </a:schemeClr>
                </a:solidFill>
                <a:latin typeface="Arial"/>
                <a:cs typeface="Arial"/>
              </a:rPr>
              <a:t>heat</a:t>
            </a:r>
            <a:r>
              <a:rPr lang="fr-FR" sz="1600">
                <a:solidFill>
                  <a:schemeClr val="tx1">
                    <a:lumMod val="50000"/>
                    <a:lumOff val="50000"/>
                  </a:schemeClr>
                </a:solidFill>
                <a:latin typeface="Arial"/>
                <a:cs typeface="Arial"/>
              </a:rPr>
              <a:t> </a:t>
            </a:r>
            <a:r>
              <a:rPr lang="fr-FR" sz="1600">
                <a:solidFill>
                  <a:schemeClr val="tx1">
                    <a:lumMod val="50000"/>
                    <a:lumOff val="50000"/>
                  </a:schemeClr>
                </a:solidFill>
                <a:latin typeface="Arial"/>
                <a:cs typeface="Arial"/>
              </a:rPr>
              <a:t>transfer</a:t>
            </a:r>
            <a:r>
              <a:rPr lang="fr-FR" sz="1600">
                <a:solidFill>
                  <a:schemeClr val="tx1">
                    <a:lumMod val="50000"/>
                    <a:lumOff val="50000"/>
                  </a:schemeClr>
                </a:solidFill>
                <a:latin typeface="Arial"/>
                <a:cs typeface="Arial"/>
              </a:rPr>
              <a:t> in buildings</a:t>
            </a:r>
            <a:endParaRPr lang="fr-FR" sz="1600">
              <a:solidFill>
                <a:schemeClr val="tx1">
                  <a:lumMod val="50000"/>
                  <a:lumOff val="50000"/>
                </a:schemeClr>
              </a:solidFill>
              <a:latin typeface="Arial"/>
              <a:cs typeface="Arial"/>
            </a:endParaRPr>
          </a:p>
        </p:txBody>
      </p:sp>
      <p:graphicFrame>
        <p:nvGraphicFramePr>
          <p:cNvPr id="1228688175" name="Object 17"/>
          <p:cNvGraphicFramePr>
            <a:graphicFrameLocks xmlns:a="http://schemas.openxmlformats.org/drawingml/2006/main" noChangeAspect="1"/>
          </p:cNvGraphicFramePr>
          <p:nvPr/>
        </p:nvGraphicFramePr>
        <p:xfrm>
          <a:off x="6960096" y="3068960"/>
          <a:ext cx="3762020" cy="2650933"/>
        </p:xfrm>
        <a:graphic>
          <a:graphicData uri="http://schemas.openxmlformats.org/presentationml/2006/ole">
            <p:oleObj name="oleObj" r:id="rId4" imgW="4610735" imgH="3247390" progId="">
              <p:embed/>
              <p:pic>
                <p:nvPicPr>
                  <p:cNvPr id="1228688175" name="Object 17"/>
                  <p:cNvPicPr/>
                  <p:nvPr/>
                </p:nvPicPr>
                <p:blipFill>
                  <a:blip r:embed="rId3"/>
                  <a:stretch/>
                </p:blipFill>
                <p:spPr bwMode="auto">
                  <a:xfrm>
                    <a:off x="6960096" y="3068960"/>
                    <a:ext cx="3762020" cy="2650933"/>
                  </a:xfrm>
                  <a:prstGeom prst="rect">
                    <a:avLst/>
                  </a:prstGeom>
                </p:spPr>
              </p:pic>
            </p:oleObj>
          </a:graphicData>
        </a:graphic>
      </p:graphicFrame>
      <p:pic>
        <p:nvPicPr>
          <p:cNvPr id="775610008" name="Picture 15"/>
          <p:cNvPicPr>
            <a:picLocks noChangeAspect="1" noChangeArrowheads="1"/>
          </p:cNvPicPr>
          <p:nvPr/>
        </p:nvPicPr>
        <p:blipFill>
          <a:blip r:embed="rId5"/>
          <a:stretch/>
        </p:blipFill>
        <p:spPr bwMode="auto">
          <a:xfrm>
            <a:off x="335360" y="1680495"/>
            <a:ext cx="5307727" cy="3587074"/>
          </a:xfrm>
          <a:prstGeom prst="rect">
            <a:avLst/>
          </a:prstGeom>
          <a:noFill/>
          <a:ln>
            <a:noFill/>
          </a:ln>
          <a:effectLst/>
        </p:spPr>
      </p:pic>
      <p:sp>
        <p:nvSpPr>
          <p:cNvPr id="1880154601" name="ZoneTexte 5"/>
          <p:cNvSpPr txBox="1"/>
          <p:nvPr/>
        </p:nvSpPr>
        <p:spPr bwMode="auto">
          <a:xfrm>
            <a:off x="6168008" y="1988840"/>
            <a:ext cx="5760640" cy="923330"/>
          </a:xfrm>
          <a:prstGeom prst="rect">
            <a:avLst/>
          </a:prstGeom>
          <a:noFill/>
        </p:spPr>
        <p:txBody>
          <a:bodyPr wrap="square" rtlCol="0">
            <a:spAutoFit/>
          </a:bodyPr>
          <a:lstStyle/>
          <a:p>
            <a:pPr>
              <a:defRPr/>
            </a:pPr>
            <a:r>
              <a:rPr lang="fr-FR"/>
              <a:t>The air </a:t>
            </a:r>
            <a:r>
              <a:rPr lang="fr-FR"/>
              <a:t>tightness</a:t>
            </a:r>
            <a:r>
              <a:rPr lang="fr-FR"/>
              <a:t> </a:t>
            </a:r>
            <a:r>
              <a:rPr lang="fr-FR"/>
              <a:t>can</a:t>
            </a:r>
            <a:r>
              <a:rPr lang="fr-FR"/>
              <a:t> </a:t>
            </a:r>
            <a:r>
              <a:rPr lang="fr-FR"/>
              <a:t>be</a:t>
            </a:r>
            <a:r>
              <a:rPr lang="fr-FR"/>
              <a:t> </a:t>
            </a:r>
            <a:r>
              <a:rPr lang="fr-FR"/>
              <a:t>measured</a:t>
            </a:r>
            <a:r>
              <a:rPr lang="fr-FR"/>
              <a:t> by a </a:t>
            </a:r>
            <a:r>
              <a:rPr lang="fr-FR"/>
              <a:t>blower</a:t>
            </a:r>
            <a:r>
              <a:rPr lang="fr-FR"/>
              <a:t> </a:t>
            </a:r>
            <a:r>
              <a:rPr lang="fr-FR"/>
              <a:t>door</a:t>
            </a:r>
            <a:r>
              <a:rPr lang="fr-FR"/>
              <a:t> test: </a:t>
            </a:r>
            <a:r>
              <a:rPr lang="fr-FR"/>
              <a:t>measurement</a:t>
            </a:r>
            <a:r>
              <a:rPr lang="fr-FR"/>
              <a:t> of the air flow rate </a:t>
            </a:r>
            <a:r>
              <a:rPr lang="fr-FR"/>
              <a:t>when</a:t>
            </a:r>
            <a:r>
              <a:rPr lang="fr-FR"/>
              <a:t> a pressure </a:t>
            </a:r>
            <a:r>
              <a:rPr lang="fr-FR"/>
              <a:t>difference</a:t>
            </a:r>
            <a:r>
              <a:rPr lang="fr-FR"/>
              <a:t> of 50 Pa </a:t>
            </a:r>
            <a:r>
              <a:rPr lang="fr-FR"/>
              <a:t>is</a:t>
            </a:r>
            <a:r>
              <a:rPr lang="fr-FR"/>
              <a:t> </a:t>
            </a:r>
            <a:r>
              <a:rPr lang="fr-FR"/>
              <a:t>maintained</a:t>
            </a:r>
            <a:r>
              <a:rPr lang="fr-FR"/>
              <a:t>.</a:t>
            </a:r>
            <a:endParaRPr/>
          </a:p>
        </p:txBody>
      </p:sp>
      <p:sp>
        <p:nvSpPr>
          <p:cNvPr id="1156084874" name="ZoneTexte 6"/>
          <p:cNvSpPr txBox="1"/>
          <p:nvPr/>
        </p:nvSpPr>
        <p:spPr bwMode="auto">
          <a:xfrm>
            <a:off x="5977262" y="5907750"/>
            <a:ext cx="6142130" cy="369332"/>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b="0" i="1">
                              <a:latin typeface="Cambria Math"/>
                              <a:ea typeface="Cambria Math"/>
                              <a:cs typeface="Cambria Math"/>
                            </a:rPr>
                          </m:ctrlPr>
                        </m:sSubPr>
                        <m:e>
                          <m:r>
                            <m:rPr/>
                            <a:rPr lang="fr-FR" b="0" i="1">
                              <a:latin typeface="Cambria Math"/>
                            </a:rPr>
                            <m:t>𝑛</m:t>
                          </m:r>
                        </m:e>
                        <m:sub>
                          <m:r>
                            <m:rPr/>
                            <a:rPr lang="fr-FR" b="0" i="1">
                              <a:latin typeface="Cambria Math"/>
                            </a:rPr>
                            <m:t>50</m:t>
                          </m:r>
                        </m:sub>
                      </m:sSub>
                    </m:oMath>
                  </m:oMathPara>
                </a14:m>
              </mc:Choice>
              <mc:Fallback/>
            </mc:AlternateContent>
            <a:r>
              <a:rPr lang="fr-FR"/>
              <a:t> (h</a:t>
            </a:r>
            <a:r>
              <a:rPr lang="fr-FR" baseline="30000"/>
              <a:t>-1</a:t>
            </a:r>
            <a:r>
              <a:rPr lang="fr-FR"/>
              <a:t>) : </a:t>
            </a:r>
            <a:r>
              <a:rPr lang="fr-FR"/>
              <a:t>number</a:t>
            </a:r>
            <a:r>
              <a:rPr lang="fr-FR"/>
              <a:t> of air changes of the indoor volume per </a:t>
            </a:r>
            <a:r>
              <a:rPr lang="fr-FR"/>
              <a:t>hour</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372754365" name="Image 1"/>
          <p:cNvPicPr>
            <a:picLocks noChangeAspect="1"/>
          </p:cNvPicPr>
          <p:nvPr/>
        </p:nvPicPr>
        <p:blipFill>
          <a:blip r:embed="rId3"/>
          <a:stretch/>
        </p:blipFill>
        <p:spPr bwMode="auto">
          <a:xfrm>
            <a:off x="4511823" y="688077"/>
            <a:ext cx="4894648" cy="2952327"/>
          </a:xfrm>
          <a:prstGeom prst="rect">
            <a:avLst/>
          </a:prstGeom>
        </p:spPr>
      </p:pic>
      <p:sp>
        <p:nvSpPr>
          <p:cNvPr id="1531421736" name="ZoneTexte 2"/>
          <p:cNvSpPr txBox="1"/>
          <p:nvPr/>
        </p:nvSpPr>
        <p:spPr bwMode="auto">
          <a:xfrm>
            <a:off x="479376" y="620687"/>
            <a:ext cx="2722219" cy="369331"/>
          </a:xfrm>
          <a:prstGeom prst="rect">
            <a:avLst/>
          </a:prstGeom>
          <a:noFill/>
        </p:spPr>
        <p:txBody>
          <a:bodyPr wrap="none" rtlCol="0">
            <a:spAutoFit/>
          </a:bodyPr>
          <a:lstStyle/>
          <a:p>
            <a:pPr>
              <a:defRPr/>
            </a:pPr>
            <a:r>
              <a:rPr lang="fr-FR"/>
              <a:t>Measuring</a:t>
            </a:r>
            <a:r>
              <a:rPr lang="fr-FR"/>
              <a:t> air </a:t>
            </a:r>
            <a:r>
              <a:rPr lang="fr-FR"/>
              <a:t>permeability</a:t>
            </a:r>
            <a:endParaRPr lang="fr-FR"/>
          </a:p>
        </p:txBody>
      </p:sp>
      <p:sp>
        <p:nvSpPr>
          <p:cNvPr id="124515427" name="ZoneTexte 3"/>
          <p:cNvSpPr txBox="1"/>
          <p:nvPr/>
        </p:nvSpPr>
        <p:spPr bwMode="auto">
          <a:xfrm>
            <a:off x="2361129" y="2348879"/>
            <a:ext cx="1223667" cy="276998"/>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b="0" i="1">
                              <a:latin typeface="Cambria Math"/>
                              <a:ea typeface="Cambria Math"/>
                              <a:cs typeface="Cambria Math"/>
                            </a:rPr>
                          </m:ctrlPr>
                        </m:sSubPr>
                        <m:e>
                          <m:r>
                            <m:rPr/>
                            <a:rPr lang="fr-FR" b="0" i="1">
                              <a:latin typeface="Cambria Math"/>
                            </a:rPr>
                            <m:t>𝑄</m:t>
                          </m:r>
                        </m:e>
                        <m:sub>
                          <m:r>
                            <m:rPr/>
                            <a:rPr lang="fr-FR" b="0" i="1">
                              <a:latin typeface="Cambria Math"/>
                            </a:rPr>
                            <m:t>𝑣</m:t>
                          </m:r>
                        </m:sub>
                      </m:sSub>
                      <m:r>
                        <m:rPr/>
                        <a:rPr lang="fr-FR" b="0" i="1">
                          <a:latin typeface="Cambria Math"/>
                        </a:rPr>
                        <m:t>=</m:t>
                      </m:r>
                      <m:r>
                        <m:rPr/>
                        <a:rPr lang="fr-FR" b="0" i="1">
                          <a:latin typeface="Cambria Math"/>
                        </a:rPr>
                        <m:t>𝐾</m:t>
                      </m:r>
                      <m:r>
                        <m:rPr/>
                        <a:rPr lang="fr-FR" b="0" i="1">
                          <a:latin typeface="Cambria Math"/>
                        </a:rPr>
                        <m:t> </m:t>
                      </m:r>
                      <m:r>
                        <m:rPr>
                          <m:sty m:val="p"/>
                        </m:rPr>
                        <a:rPr lang="fr-FR" b="0" i="0">
                          <a:latin typeface="Cambria Math"/>
                        </a:rPr>
                        <m:t>Δ</m:t>
                      </m:r>
                      <m:sSup>
                        <m:sSupPr>
                          <m:ctrlPr>
                            <a:rPr lang="fr-FR" b="0" i="1">
                              <a:latin typeface="Cambria Math"/>
                              <a:ea typeface="Cambria Math"/>
                              <a:cs typeface="Cambria Math"/>
                            </a:rPr>
                          </m:ctrlPr>
                        </m:sSupPr>
                        <m:e>
                          <m:r>
                            <m:rPr/>
                            <a:rPr lang="fr-FR" b="0" i="1">
                              <a:latin typeface="Cambria Math"/>
                            </a:rPr>
                            <m:t>𝑝</m:t>
                          </m:r>
                        </m:e>
                        <m:sup>
                          <m:r>
                            <m:rPr/>
                            <a:rPr lang="fr-FR" b="0" i="1">
                              <a:latin typeface="Cambria Math"/>
                            </a:rPr>
                            <m:t>𝑛</m:t>
                          </m:r>
                        </m:sup>
                      </m:sSup>
                    </m:oMath>
                  </m:oMathPara>
                </a14:m>
              </mc:Choice>
              <mc:Fallback/>
            </mc:AlternateContent>
            <a:endParaRPr lang="fr-FR"/>
          </a:p>
        </p:txBody>
      </p:sp>
      <p:pic>
        <p:nvPicPr>
          <p:cNvPr id="369944308" name="Image 4"/>
          <p:cNvPicPr>
            <a:picLocks noChangeAspect="1"/>
          </p:cNvPicPr>
          <p:nvPr/>
        </p:nvPicPr>
        <p:blipFill>
          <a:blip r:embed="rId4"/>
          <a:stretch/>
        </p:blipFill>
        <p:spPr bwMode="auto">
          <a:xfrm>
            <a:off x="3287687" y="3789038"/>
            <a:ext cx="5440276" cy="270285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14246458" name="ZoneTexte 1"/>
          <p:cNvSpPr txBox="1"/>
          <p:nvPr/>
        </p:nvSpPr>
        <p:spPr bwMode="auto">
          <a:xfrm>
            <a:off x="452203" y="1484784"/>
            <a:ext cx="1934631" cy="369331"/>
          </a:xfrm>
          <a:prstGeom prst="rect">
            <a:avLst/>
          </a:prstGeom>
          <a:noFill/>
        </p:spPr>
        <p:txBody>
          <a:bodyPr wrap="none" rtlCol="0">
            <a:spAutoFit/>
          </a:bodyPr>
          <a:lstStyle/>
          <a:p>
            <a:pPr>
              <a:defRPr/>
            </a:pPr>
            <a:r>
              <a:rPr lang="fr-FR"/>
              <a:t>Natura</a:t>
            </a:r>
            <a:r>
              <a:rPr lang="fr-FR"/>
              <a:t>l ventilation</a:t>
            </a:r>
            <a:endParaRPr lang="fr-FR"/>
          </a:p>
        </p:txBody>
      </p:sp>
      <p:pic>
        <p:nvPicPr>
          <p:cNvPr id="1280997425" name="Picture 2"/>
          <p:cNvPicPr>
            <a:picLocks noChangeAspect="1" noChangeArrowheads="1"/>
          </p:cNvPicPr>
          <p:nvPr/>
        </p:nvPicPr>
        <p:blipFill>
          <a:blip r:embed="rId3"/>
          <a:stretch/>
        </p:blipFill>
        <p:spPr bwMode="auto">
          <a:xfrm>
            <a:off x="8184232" y="2132856"/>
            <a:ext cx="3185168" cy="2091593"/>
          </a:xfrm>
          <a:prstGeom prst="rect">
            <a:avLst/>
          </a:prstGeom>
          <a:noFill/>
          <a:ln>
            <a:noFill/>
          </a:ln>
          <a:effectLst/>
        </p:spPr>
      </p:pic>
      <p:pic>
        <p:nvPicPr>
          <p:cNvPr id="1975992418" name="Image 3"/>
          <p:cNvPicPr>
            <a:picLocks noChangeAspect="1"/>
          </p:cNvPicPr>
          <p:nvPr/>
        </p:nvPicPr>
        <p:blipFill>
          <a:blip r:embed="rId4"/>
          <a:stretch/>
        </p:blipFill>
        <p:spPr bwMode="auto">
          <a:xfrm>
            <a:off x="4124611" y="2492895"/>
            <a:ext cx="3456383" cy="1584174"/>
          </a:xfrm>
          <a:prstGeom prst="rect">
            <a:avLst/>
          </a:prstGeom>
        </p:spPr>
      </p:pic>
      <p:pic>
        <p:nvPicPr>
          <p:cNvPr id="1295737088" name="Image 4"/>
          <p:cNvPicPr>
            <a:picLocks noChangeAspect="1"/>
          </p:cNvPicPr>
          <p:nvPr/>
        </p:nvPicPr>
        <p:blipFill>
          <a:blip r:embed="rId5"/>
          <a:stretch/>
        </p:blipFill>
        <p:spPr bwMode="auto">
          <a:xfrm>
            <a:off x="452203" y="2480892"/>
            <a:ext cx="3528392" cy="1596177"/>
          </a:xfrm>
          <a:prstGeom prst="rect">
            <a:avLst/>
          </a:prstGeom>
        </p:spPr>
      </p:pic>
      <p:sp>
        <p:nvSpPr>
          <p:cNvPr id="317363081" name="ZoneTexte 5"/>
          <p:cNvSpPr txBox="1"/>
          <p:nvPr/>
        </p:nvSpPr>
        <p:spPr bwMode="auto">
          <a:xfrm>
            <a:off x="983431" y="4581127"/>
            <a:ext cx="1748170" cy="369331"/>
          </a:xfrm>
          <a:prstGeom prst="rect">
            <a:avLst/>
          </a:prstGeom>
          <a:noFill/>
        </p:spPr>
        <p:txBody>
          <a:bodyPr wrap="none" rtlCol="0">
            <a:spAutoFit/>
          </a:bodyPr>
          <a:lstStyle/>
          <a:p>
            <a:pPr>
              <a:defRPr/>
            </a:pPr>
            <a:r>
              <a:rPr lang="fr-FR"/>
              <a:t>Air flow network</a:t>
            </a:r>
            <a:endParaRPr lang="fr-FR"/>
          </a:p>
        </p:txBody>
      </p:sp>
      <p:sp>
        <p:nvSpPr>
          <p:cNvPr id="244633982" name="ZoneTexte 6"/>
          <p:cNvSpPr txBox="1"/>
          <p:nvPr/>
        </p:nvSpPr>
        <p:spPr bwMode="auto">
          <a:xfrm>
            <a:off x="4943871" y="4581127"/>
            <a:ext cx="1631601" cy="369331"/>
          </a:xfrm>
          <a:prstGeom prst="rect">
            <a:avLst/>
          </a:prstGeom>
          <a:noFill/>
        </p:spPr>
        <p:txBody>
          <a:bodyPr wrap="none" rtlCol="0">
            <a:spAutoFit/>
          </a:bodyPr>
          <a:lstStyle/>
          <a:p>
            <a:pPr>
              <a:defRPr/>
            </a:pPr>
            <a:r>
              <a:rPr lang="fr-FR"/>
              <a:t>Zonal </a:t>
            </a:r>
            <a:r>
              <a:rPr lang="fr-FR"/>
              <a:t>approach</a:t>
            </a:r>
            <a:endParaRPr lang="fr-FR"/>
          </a:p>
        </p:txBody>
      </p:sp>
      <p:sp>
        <p:nvSpPr>
          <p:cNvPr id="1656417698" name="ZoneTexte 7"/>
          <p:cNvSpPr txBox="1"/>
          <p:nvPr/>
        </p:nvSpPr>
        <p:spPr bwMode="auto">
          <a:xfrm>
            <a:off x="8283521" y="4589544"/>
            <a:ext cx="2986587" cy="369331"/>
          </a:xfrm>
          <a:prstGeom prst="rect">
            <a:avLst/>
          </a:prstGeom>
          <a:noFill/>
        </p:spPr>
        <p:txBody>
          <a:bodyPr wrap="none" rtlCol="0">
            <a:spAutoFit/>
          </a:bodyPr>
          <a:lstStyle/>
          <a:p>
            <a:pPr>
              <a:defRPr/>
            </a:pPr>
            <a:r>
              <a:rPr lang="fr-FR"/>
              <a:t>Computational</a:t>
            </a:r>
            <a:r>
              <a:rPr lang="fr-FR"/>
              <a:t> </a:t>
            </a:r>
            <a:r>
              <a:rPr lang="fr-FR"/>
              <a:t>fluid</a:t>
            </a:r>
            <a:r>
              <a:rPr lang="fr-FR"/>
              <a:t> </a:t>
            </a:r>
            <a:r>
              <a:rPr lang="fr-FR"/>
              <a:t>dynamics</a:t>
            </a:r>
            <a:endParaRPr lang="fr-FR"/>
          </a:p>
        </p:txBody>
      </p:sp>
      <p:sp>
        <p:nvSpPr>
          <p:cNvPr id="1347949447" name="ZoneTexte 8"/>
          <p:cNvSpPr txBox="1"/>
          <p:nvPr/>
        </p:nvSpPr>
        <p:spPr bwMode="auto">
          <a:xfrm>
            <a:off x="8040215" y="5045126"/>
            <a:ext cx="3632085" cy="640559"/>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m:nor m:val="on"/>
                        </m:rPr>
                        <a:rPr lang="fr-FR" sz="1400" b="0" i="0">
                          <a:latin typeface="Cambria Math"/>
                        </a:rPr>
                        <m:t>div</m:t>
                      </m:r>
                      <m:d>
                        <m:dPr>
                          <m:ctrlPr>
                            <a:rPr lang="fr-FR" sz="1400" b="0" i="1">
                              <a:latin typeface="Cambria Math"/>
                              <a:ea typeface="Cambria Math"/>
                              <a:cs typeface="Cambria Math"/>
                            </a:rPr>
                          </m:ctrlPr>
                        </m:dPr>
                        <m:e>
                          <m:acc>
                            <m:accPr>
                              <m:chr m:val="⃗"/>
                              <m:ctrlPr>
                                <a:rPr lang="fr-FR" sz="1400" b="0" i="1">
                                  <a:latin typeface="Cambria Math"/>
                                  <a:ea typeface="Cambria Math"/>
                                  <a:cs typeface="Cambria Math"/>
                                </a:rPr>
                              </m:ctrlPr>
                            </m:accPr>
                            <m:e>
                              <m:r>
                                <m:rPr/>
                                <a:rPr lang="fr-FR" sz="1400" b="0" i="1">
                                  <a:latin typeface="Cambria Math"/>
                                </a:rPr>
                                <m:t>𝑣</m:t>
                              </m:r>
                            </m:e>
                          </m:acc>
                        </m:e>
                      </m:d>
                      <m:r>
                        <m:rPr/>
                        <a:rPr lang="fr-FR" sz="1400" b="0" i="1">
                          <a:latin typeface="Cambria Math"/>
                        </a:rPr>
                        <m:t>=0</m:t>
                      </m:r>
                    </m:oMath>
                  </m:oMathPara>
                </a14:m>
              </mc:Choice>
              <mc:Fallback/>
            </mc:AlternateContent>
            <a:endParaRPr lang="fr-FR" sz="1400"/>
          </a:p>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1400" b="0" i="1">
                          <a:latin typeface="Cambria Math"/>
                        </a:rPr>
                        <m:t>𝜌</m:t>
                      </m:r>
                      <m:f>
                        <m:fPr>
                          <m:ctrlPr>
                            <a:rPr lang="fr-FR" sz="1400" b="0" i="1">
                              <a:latin typeface="Cambria Math"/>
                              <a:ea typeface="Cambria Math"/>
                              <a:cs typeface="Cambria Math"/>
                            </a:rPr>
                          </m:ctrlPr>
                        </m:fPr>
                        <m:num>
                          <m:r>
                            <m:rPr/>
                            <a:rPr lang="fr-FR" sz="1400" b="0" i="1">
                              <a:latin typeface="Cambria Math"/>
                            </a:rPr>
                            <m:t>𝜕</m:t>
                          </m:r>
                          <m:acc>
                            <m:accPr>
                              <m:chr m:val="⃗"/>
                              <m:ctrlPr>
                                <a:rPr lang="fr-FR" sz="1400" b="0" i="1">
                                  <a:latin typeface="Cambria Math"/>
                                  <a:ea typeface="Cambria Math"/>
                                  <a:cs typeface="Cambria Math"/>
                                </a:rPr>
                              </m:ctrlPr>
                            </m:accPr>
                            <m:e>
                              <m:r>
                                <m:rPr/>
                                <a:rPr lang="fr-FR" sz="1400" b="0" i="1">
                                  <a:latin typeface="Cambria Math"/>
                                </a:rPr>
                                <m:t>𝑣</m:t>
                              </m:r>
                            </m:e>
                          </m:acc>
                        </m:num>
                        <m:den>
                          <m:r>
                            <m:rPr/>
                            <a:rPr lang="fr-FR" sz="1400" b="0" i="1">
                              <a:latin typeface="Cambria Math"/>
                            </a:rPr>
                            <m:t>𝜕</m:t>
                          </m:r>
                          <m:r>
                            <m:rPr/>
                            <a:rPr lang="fr-FR" sz="1400" b="0" i="1">
                              <a:latin typeface="Cambria Math"/>
                            </a:rPr>
                            <m:t>𝑡</m:t>
                          </m:r>
                          <m:r>
                            <m:rPr/>
                            <a:rPr lang="fr-FR" sz="1400" b="0" i="1">
                              <a:latin typeface="Cambria Math"/>
                            </a:rPr>
                            <m:t> </m:t>
                          </m:r>
                        </m:den>
                      </m:f>
                      <m:r>
                        <m:rPr/>
                        <a:rPr lang="fr-FR" sz="1400" b="0" i="1">
                          <a:latin typeface="Cambria Math"/>
                        </a:rPr>
                        <m:t>+</m:t>
                      </m:r>
                      <m:r>
                        <m:rPr/>
                        <a:rPr lang="fr-FR" sz="1400" b="0" i="1">
                          <a:latin typeface="Cambria Math"/>
                        </a:rPr>
                        <m:t>𝜌</m:t>
                      </m:r>
                      <m:r>
                        <m:rPr/>
                        <a:rPr lang="fr-FR" sz="1400" b="0" i="1">
                          <a:latin typeface="Cambria Math"/>
                        </a:rPr>
                        <m:t>⋅</m:t>
                      </m:r>
                      <m:d>
                        <m:dPr>
                          <m:ctrlPr>
                            <a:rPr lang="fr-FR" sz="1400" b="0" i="1">
                              <a:latin typeface="Cambria Math"/>
                              <a:ea typeface="Cambria Math"/>
                              <a:cs typeface="Cambria Math"/>
                            </a:rPr>
                          </m:ctrlPr>
                        </m:dPr>
                        <m:e>
                          <m:acc>
                            <m:accPr>
                              <m:chr m:val="⃗"/>
                              <m:ctrlPr>
                                <a:rPr lang="fr-FR" sz="1400" b="0" i="1">
                                  <a:latin typeface="Cambria Math"/>
                                  <a:ea typeface="Cambria Math"/>
                                  <a:cs typeface="Cambria Math"/>
                                </a:rPr>
                              </m:ctrlPr>
                            </m:accPr>
                            <m:e>
                              <m:r>
                                <m:rPr/>
                                <a:rPr lang="fr-FR" sz="1400" b="0" i="1">
                                  <a:latin typeface="Cambria Math"/>
                                </a:rPr>
                                <m:t>𝑣</m:t>
                              </m:r>
                            </m:e>
                          </m:acc>
                          <m:r>
                            <m:rPr/>
                            <a:rPr lang="fr-FR" sz="1400" b="0" i="1">
                              <a:latin typeface="Cambria Math"/>
                            </a:rPr>
                            <m:t>⋅</m:t>
                          </m:r>
                          <m:acc>
                            <m:accPr>
                              <m:chr m:val="⃗"/>
                              <m:ctrlPr>
                                <a:rPr lang="fr-FR" sz="1400" b="0" i="1">
                                  <a:latin typeface="Cambria Math"/>
                                  <a:ea typeface="Cambria Math"/>
                                  <a:cs typeface="Cambria Math"/>
                                </a:rPr>
                              </m:ctrlPr>
                            </m:accPr>
                            <m:e>
                              <m:r>
                                <m:rPr>
                                  <m:nor m:val="on"/>
                                </m:rPr>
                                <a:rPr lang="fr-FR" sz="1400" b="0" i="0">
                                  <a:latin typeface="Cambria Math"/>
                                </a:rPr>
                                <m:t>grad</m:t>
                              </m:r>
                            </m:e>
                          </m:acc>
                        </m:e>
                      </m:d>
                      <m:acc>
                        <m:accPr>
                          <m:chr m:val="⃗"/>
                          <m:ctrlPr>
                            <a:rPr lang="fr-FR" sz="1400" b="0" i="1">
                              <a:latin typeface="Cambria Math"/>
                              <a:ea typeface="Cambria Math"/>
                              <a:cs typeface="Cambria Math"/>
                            </a:rPr>
                          </m:ctrlPr>
                        </m:accPr>
                        <m:e>
                          <m:r>
                            <m:rPr/>
                            <a:rPr lang="fr-FR" sz="1400" b="0" i="1">
                              <a:latin typeface="Cambria Math"/>
                            </a:rPr>
                            <m:t>𝑣</m:t>
                          </m:r>
                        </m:e>
                      </m:acc>
                      <m:r>
                        <m:rPr/>
                        <a:rPr lang="fr-FR" sz="1400" b="0" i="1">
                          <a:latin typeface="Cambria Math"/>
                        </a:rPr>
                        <m:t>=</m:t>
                      </m:r>
                      <m:r>
                        <m:rPr/>
                        <a:rPr lang="fr-FR" sz="1400" b="0" i="1">
                          <a:latin typeface="Cambria Math"/>
                        </a:rPr>
                        <m:t>𝜌</m:t>
                      </m:r>
                      <m:r>
                        <m:rPr/>
                        <a:rPr lang="fr-FR" sz="1400" b="0" i="1">
                          <a:latin typeface="Cambria Math"/>
                        </a:rPr>
                        <m:t>⋅</m:t>
                      </m:r>
                      <m:acc>
                        <m:accPr>
                          <m:chr m:val="⃗"/>
                          <m:ctrlPr>
                            <a:rPr lang="fr-FR" sz="1400" b="0" i="1">
                              <a:latin typeface="Cambria Math"/>
                              <a:ea typeface="Cambria Math"/>
                              <a:cs typeface="Cambria Math"/>
                            </a:rPr>
                          </m:ctrlPr>
                        </m:accPr>
                        <m:e>
                          <m:r>
                            <m:rPr/>
                            <a:rPr lang="fr-FR" sz="1400" b="0" i="1">
                              <a:latin typeface="Cambria Math"/>
                            </a:rPr>
                            <m:t>𝑓</m:t>
                          </m:r>
                        </m:e>
                      </m:acc>
                      <m:r>
                        <m:rPr/>
                        <a:rPr lang="fr-FR" sz="1400" b="0" i="1">
                          <a:latin typeface="Cambria Math"/>
                        </a:rPr>
                        <m:t>−</m:t>
                      </m:r>
                      <m:acc>
                        <m:accPr>
                          <m:chr m:val="⃗"/>
                          <m:ctrlPr>
                            <a:rPr lang="fr-FR" sz="1400" b="0" i="1">
                              <a:latin typeface="Cambria Math"/>
                              <a:ea typeface="Cambria Math"/>
                              <a:cs typeface="Cambria Math"/>
                            </a:rPr>
                          </m:ctrlPr>
                        </m:accPr>
                        <m:e>
                          <m:r>
                            <m:rPr>
                              <m:nor m:val="on"/>
                            </m:rPr>
                            <a:rPr lang="fr-FR" sz="1400" b="0" i="0">
                              <a:latin typeface="Cambria Math"/>
                            </a:rPr>
                            <m:t>grad</m:t>
                          </m:r>
                          <m:r>
                            <m:rPr/>
                            <a:rPr lang="fr-FR" sz="1400" b="0" i="1">
                              <a:latin typeface="Cambria Math"/>
                            </a:rPr>
                            <m:t> </m:t>
                          </m:r>
                        </m:e>
                      </m:acc>
                      <m:r>
                        <m:rPr/>
                        <a:rPr lang="fr-FR" sz="1400" b="0" i="1">
                          <a:latin typeface="Cambria Math"/>
                        </a:rPr>
                        <m:t>𝑃</m:t>
                      </m:r>
                      <m:r>
                        <m:rPr/>
                        <a:rPr lang="fr-FR" sz="1400" b="0" i="1">
                          <a:latin typeface="Cambria Math"/>
                        </a:rPr>
                        <m:t>+</m:t>
                      </m:r>
                      <m:r>
                        <m:rPr/>
                        <a:rPr lang="fr-FR" sz="1400" b="0" i="1">
                          <a:latin typeface="Cambria Math"/>
                        </a:rPr>
                        <m:t>𝜂</m:t>
                      </m:r>
                      <m:r>
                        <m:rPr/>
                        <a:rPr lang="fr-FR" sz="1400" b="0" i="1">
                          <a:latin typeface="Cambria Math"/>
                        </a:rPr>
                        <m:t>⋅</m:t>
                      </m:r>
                      <m:r>
                        <m:rPr>
                          <m:sty m:val="p"/>
                        </m:rPr>
                        <a:rPr lang="fr-FR" sz="1400" b="0" i="0">
                          <a:latin typeface="Cambria Math"/>
                        </a:rPr>
                        <m:t>Δ</m:t>
                      </m:r>
                      <m:acc>
                        <m:accPr>
                          <m:chr m:val="⃗"/>
                          <m:ctrlPr>
                            <a:rPr lang="fr-FR" sz="1400" b="0" i="1">
                              <a:latin typeface="Cambria Math"/>
                              <a:ea typeface="Cambria Math"/>
                              <a:cs typeface="Cambria Math"/>
                            </a:rPr>
                          </m:ctrlPr>
                        </m:accPr>
                        <m:e>
                          <m:r>
                            <m:rPr/>
                            <a:rPr lang="fr-FR" sz="1400" b="0" i="1">
                              <a:latin typeface="Cambria Math"/>
                            </a:rPr>
                            <m:t>𝑣</m:t>
                          </m:r>
                        </m:e>
                      </m:acc>
                    </m:oMath>
                  </m:oMathPara>
                </a14:m>
              </mc:Choice>
              <mc:Fallback/>
            </mc:AlternateContent>
            <a:endParaRPr lang="fr-FR" sz="1400"/>
          </a:p>
        </p:txBody>
      </p:sp>
      <p:sp>
        <p:nvSpPr>
          <p:cNvPr id="1703067279" name="ZoneTexte 9"/>
          <p:cNvSpPr txBox="1"/>
          <p:nvPr/>
        </p:nvSpPr>
        <p:spPr bwMode="auto">
          <a:xfrm>
            <a:off x="4192860" y="4958875"/>
            <a:ext cx="3319882" cy="523219"/>
          </a:xfrm>
          <a:prstGeom prst="rect">
            <a:avLst/>
          </a:prstGeom>
          <a:noFill/>
        </p:spPr>
        <p:txBody>
          <a:bodyPr wrap="none" rtlCol="0">
            <a:spAutoFit/>
          </a:bodyPr>
          <a:lstStyle/>
          <a:p>
            <a:pPr>
              <a:defRPr/>
            </a:pPr>
            <a:r>
              <a:rPr lang="en-US" sz="1400"/>
              <a:t>Zones are discretized in smaller “cells”.</a:t>
            </a:r>
            <a:endParaRPr/>
          </a:p>
          <a:p>
            <a:pPr>
              <a:defRPr/>
            </a:pPr>
            <a:r>
              <a:rPr lang="en-US" sz="1400"/>
              <a:t>The mass balance of each cell is calculated.</a:t>
            </a:r>
            <a:endParaRPr lang="en-US" sz="1400"/>
          </a:p>
        </p:txBody>
      </p:sp>
      <p:sp>
        <p:nvSpPr>
          <p:cNvPr id="900612594" name="ZoneTexte 11"/>
          <p:cNvSpPr txBox="1"/>
          <p:nvPr/>
        </p:nvSpPr>
        <p:spPr bwMode="auto">
          <a:xfrm>
            <a:off x="644514" y="4958875"/>
            <a:ext cx="3019262" cy="523219"/>
          </a:xfrm>
          <a:prstGeom prst="rect">
            <a:avLst/>
          </a:prstGeom>
          <a:noFill/>
        </p:spPr>
        <p:txBody>
          <a:bodyPr wrap="square" rtlCol="0">
            <a:spAutoFit/>
          </a:bodyPr>
          <a:lstStyle/>
          <a:p>
            <a:pPr>
              <a:defRPr/>
            </a:pPr>
            <a:r>
              <a:rPr lang="en-US" sz="1400"/>
              <a:t>Each zone has uniform state variables (temperature, pressure, density…)</a:t>
            </a:r>
            <a:endParaRPr lang="en-US" sz="1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030738707" name="Image 2"/>
          <p:cNvPicPr>
            <a:picLocks noChangeAspect="1"/>
          </p:cNvPicPr>
          <p:nvPr/>
        </p:nvPicPr>
        <p:blipFill>
          <a:blip r:embed="rId3"/>
          <a:stretch/>
        </p:blipFill>
        <p:spPr bwMode="auto">
          <a:xfrm>
            <a:off x="3647727" y="1196751"/>
            <a:ext cx="5902052" cy="4643526"/>
          </a:xfrm>
          <a:prstGeom prst="rect">
            <a:avLst/>
          </a:prstGeom>
        </p:spPr>
      </p:pic>
      <p:sp>
        <p:nvSpPr>
          <p:cNvPr id="817765211" name="ZoneTexte 3"/>
          <p:cNvSpPr txBox="1"/>
          <p:nvPr/>
        </p:nvSpPr>
        <p:spPr bwMode="auto">
          <a:xfrm>
            <a:off x="452203" y="1484784"/>
            <a:ext cx="2051651" cy="369331"/>
          </a:xfrm>
          <a:prstGeom prst="rect">
            <a:avLst/>
          </a:prstGeom>
          <a:noFill/>
        </p:spPr>
        <p:txBody>
          <a:bodyPr wrap="none" rtlCol="0">
            <a:spAutoFit/>
          </a:bodyPr>
          <a:lstStyle/>
          <a:p>
            <a:pPr>
              <a:defRPr/>
            </a:pPr>
            <a:r>
              <a:rPr lang="fr-FR"/>
              <a:t>The nodal </a:t>
            </a:r>
            <a:r>
              <a:rPr lang="fr-FR"/>
              <a:t>approach</a:t>
            </a:r>
            <a:endParaRPr lang="fr-FR"/>
          </a:p>
        </p:txBody>
      </p:sp>
      <p:sp>
        <p:nvSpPr>
          <p:cNvPr id="1984035043" name="ZoneTexte 1"/>
          <p:cNvSpPr txBox="1"/>
          <p:nvPr/>
        </p:nvSpPr>
        <p:spPr bwMode="auto">
          <a:xfrm>
            <a:off x="911423" y="6021288"/>
            <a:ext cx="6908558" cy="646330"/>
          </a:xfrm>
          <a:prstGeom prst="rect">
            <a:avLst/>
          </a:prstGeom>
          <a:noFill/>
        </p:spPr>
        <p:txBody>
          <a:bodyPr wrap="none" rtlCol="0">
            <a:spAutoFit/>
          </a:bodyPr>
          <a:lstStyle/>
          <a:p>
            <a:pPr marL="285750" indent="-285750">
              <a:buFontTx/>
              <a:buChar char="-"/>
              <a:defRPr/>
            </a:pPr>
            <a:r>
              <a:rPr lang="fr-FR"/>
              <a:t>The pressure </a:t>
            </a:r>
            <a:r>
              <a:rPr lang="fr-FR"/>
              <a:t>differences</a:t>
            </a:r>
            <a:r>
              <a:rPr lang="fr-FR"/>
              <a:t> </a:t>
            </a:r>
            <mc:AlternateContent xmlns:mc="http://schemas.openxmlformats.org/markup-compatibility/2006" xmlns:m="http://schemas.openxmlformats.org/officeDocument/2006/math">
              <mc:Choice xmlns:a14="http://schemas.microsoft.com/office/drawing/2010/main" Requires="a14">
                <a14:m>
                  <m:oMathPara>
                    <m:oMathParaPr/>
                    <m:oMath>
                      <m:r>
                        <m:rPr>
                          <m:sty m:val="p"/>
                        </m:rPr>
                        <a:rPr lang="fr-FR" b="0" i="0">
                          <a:latin typeface="Cambria Math"/>
                        </a:rPr>
                        <m:t>Δ</m:t>
                      </m:r>
                      <m:r>
                        <m:rPr/>
                        <a:rPr lang="fr-FR" b="0" i="1">
                          <a:latin typeface="Cambria Math"/>
                        </a:rPr>
                        <m:t>𝑃</m:t>
                      </m:r>
                    </m:oMath>
                  </m:oMathPara>
                </a14:m>
              </mc:Choice>
              <mc:Fallback/>
            </mc:AlternateContent>
            <a:r>
              <a:rPr lang="fr-FR"/>
              <a:t> are </a:t>
            </a:r>
            <a:r>
              <a:rPr lang="fr-FR"/>
              <a:t>expressed</a:t>
            </a:r>
            <a:r>
              <a:rPr lang="fr-FR"/>
              <a:t> </a:t>
            </a:r>
            <a:r>
              <a:rPr lang="fr-FR"/>
              <a:t>from</a:t>
            </a:r>
            <a:r>
              <a:rPr lang="fr-FR"/>
              <a:t> the state variables</a:t>
            </a:r>
            <a:endParaRPr/>
          </a:p>
          <a:p>
            <a:pPr marL="285750" indent="-285750">
              <a:buFontTx/>
              <a:buChar char="-"/>
              <a:defRPr/>
            </a:pPr>
            <a:r>
              <a:rPr lang="fr-FR"/>
              <a:t>The air flow rates </a:t>
            </a:r>
            <mc:AlternateContent xmlns:mc="http://schemas.openxmlformats.org/markup-compatibility/2006" xmlns:m="http://schemas.openxmlformats.org/officeDocument/2006/math">
              <mc:Choice xmlns:a14="http://schemas.microsoft.com/office/drawing/2010/main" Requires="a14">
                <a14:m>
                  <m:oMathPara>
                    <m:oMathParaPr/>
                    <m:oMath>
                      <m:r>
                        <m:rPr/>
                        <a:rPr lang="fr-FR" b="0" i="1">
                          <a:latin typeface="Cambria Math"/>
                        </a:rPr>
                        <m:t>𝑄</m:t>
                      </m:r>
                    </m:oMath>
                  </m:oMathPara>
                </a14:m>
              </mc:Choice>
              <mc:Fallback/>
            </mc:AlternateContent>
            <a:r>
              <a:rPr lang="fr-FR"/>
              <a:t> are </a:t>
            </a:r>
            <a:r>
              <a:rPr lang="fr-FR"/>
              <a:t>expressed</a:t>
            </a:r>
            <a:r>
              <a:rPr lang="fr-FR"/>
              <a:t> </a:t>
            </a:r>
            <a:r>
              <a:rPr lang="fr-FR"/>
              <a:t>from</a:t>
            </a:r>
            <a:r>
              <a:rPr lang="fr-FR"/>
              <a:t> the </a:t>
            </a:r>
            <mc:AlternateContent xmlns:mc="http://schemas.openxmlformats.org/markup-compatibility/2006" xmlns:m="http://schemas.openxmlformats.org/officeDocument/2006/math">
              <mc:Choice xmlns:a14="http://schemas.microsoft.com/office/drawing/2010/main" Requires="a14">
                <a14:m>
                  <m:oMathPara>
                    <m:oMathParaPr/>
                    <m:oMath>
                      <m:r>
                        <m:rPr>
                          <m:sty m:val="p"/>
                        </m:rPr>
                        <a:rPr lang="fr-FR" b="0" i="0">
                          <a:latin typeface="Cambria Math"/>
                        </a:rPr>
                        <m:t>Δ</m:t>
                      </m:r>
                      <m:r>
                        <m:rPr/>
                        <a:rPr lang="fr-FR" b="0" i="1">
                          <a:latin typeface="Cambria Math"/>
                        </a:rPr>
                        <m:t>𝑃</m:t>
                      </m:r>
                    </m:oMath>
                  </m:oMathPara>
                </a14:m>
              </mc:Choice>
              <mc:Fallback/>
            </mc:AlternateContent>
            <a:r>
              <a:rPr lang="fr-FR"/>
              <a:t> </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88656773" name="Rectangle 2"/>
          <p:cNvSpPr/>
          <p:nvPr/>
        </p:nvSpPr>
        <p:spPr bwMode="auto">
          <a:xfrm>
            <a:off x="5879975" y="1294767"/>
            <a:ext cx="216023" cy="68568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936897410" name="Rectangle 3"/>
          <p:cNvSpPr/>
          <p:nvPr/>
        </p:nvSpPr>
        <p:spPr bwMode="auto">
          <a:xfrm>
            <a:off x="5879975" y="2132856"/>
            <a:ext cx="216023" cy="68568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629256047" name="Connecteur droit avec flèche 4"/>
          <p:cNvCxnSpPr/>
          <p:nvPr/>
        </p:nvCxnSpPr>
        <p:spPr bwMode="auto">
          <a:xfrm>
            <a:off x="5663952" y="2039067"/>
            <a:ext cx="648072" cy="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79973925" name="ZoneTexte 5"/>
          <p:cNvSpPr txBox="1"/>
          <p:nvPr/>
        </p:nvSpPr>
        <p:spPr bwMode="auto">
          <a:xfrm>
            <a:off x="5198914" y="2279263"/>
            <a:ext cx="546751" cy="46166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latin typeface="Cambria Math"/>
                              <a:ea typeface="Cambria Math"/>
                              <a:cs typeface="Cambria Math"/>
                            </a:rPr>
                          </m:ctrlPr>
                        </m:sSubPr>
                        <m:e>
                          <m:r>
                            <m:rPr/>
                            <a:rPr lang="fr-FR" sz="2400" i="1">
                              <a:latin typeface="Cambria Math"/>
                            </a:rPr>
                            <m:t>𝑃</m:t>
                          </m:r>
                        </m:e>
                        <m:sub>
                          <m:r>
                            <m:rPr/>
                            <a:rPr lang="fr-FR" sz="2400" i="1">
                              <a:latin typeface="Cambria Math"/>
                            </a:rPr>
                            <m:t>1</m:t>
                          </m:r>
                        </m:sub>
                      </m:sSub>
                    </m:oMath>
                  </m:oMathPara>
                </a14:m>
              </mc:Choice>
              <mc:Fallback/>
            </mc:AlternateContent>
            <a:endParaRPr lang="fr-FR" sz="2400"/>
          </a:p>
        </p:txBody>
      </p:sp>
      <p:sp>
        <p:nvSpPr>
          <p:cNvPr id="1211739061" name="ZoneTexte 6"/>
          <p:cNvSpPr txBox="1"/>
          <p:nvPr/>
        </p:nvSpPr>
        <p:spPr bwMode="auto">
          <a:xfrm>
            <a:off x="6312024" y="2294938"/>
            <a:ext cx="553869" cy="46166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latin typeface="Cambria Math"/>
                              <a:ea typeface="Cambria Math"/>
                              <a:cs typeface="Cambria Math"/>
                            </a:rPr>
                          </m:ctrlPr>
                        </m:sSubPr>
                        <m:e>
                          <m:r>
                            <m:rPr/>
                            <a:rPr lang="fr-FR" sz="2400" i="1">
                              <a:latin typeface="Cambria Math"/>
                            </a:rPr>
                            <m:t>𝑃</m:t>
                          </m:r>
                        </m:e>
                        <m:sub>
                          <m:r>
                            <m:rPr/>
                            <a:rPr lang="fr-FR" sz="2400" i="1">
                              <a:latin typeface="Cambria Math"/>
                            </a:rPr>
                            <m:t>2</m:t>
                          </m:r>
                        </m:sub>
                      </m:sSub>
                    </m:oMath>
                  </m:oMathPara>
                </a14:m>
              </mc:Choice>
              <mc:Fallback/>
            </mc:AlternateContent>
            <a:endParaRPr lang="fr-FR" sz="2400"/>
          </a:p>
        </p:txBody>
      </p:sp>
      <p:sp>
        <p:nvSpPr>
          <p:cNvPr id="898112458" name="ZoneTexte 7"/>
          <p:cNvSpPr txBox="1"/>
          <p:nvPr/>
        </p:nvSpPr>
        <p:spPr bwMode="auto">
          <a:xfrm>
            <a:off x="6051819" y="1406779"/>
            <a:ext cx="477694" cy="46166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400" b="0" i="1">
                          <a:solidFill>
                            <a:schemeClr val="accent6">
                              <a:lumMod val="75000"/>
                            </a:schemeClr>
                          </a:solidFill>
                          <a:latin typeface="Cambria Math"/>
                        </a:rPr>
                        <m:t>𝐾</m:t>
                      </m:r>
                    </m:oMath>
                  </m:oMathPara>
                </a14:m>
              </mc:Choice>
              <mc:Fallback/>
            </mc:AlternateContent>
            <a:endParaRPr lang="fr-FR" sz="2400"/>
          </a:p>
        </p:txBody>
      </p:sp>
      <p:sp>
        <p:nvSpPr>
          <p:cNvPr id="1871538268" name="ZoneTexte 8"/>
          <p:cNvSpPr txBox="1"/>
          <p:nvPr/>
        </p:nvSpPr>
        <p:spPr bwMode="auto">
          <a:xfrm>
            <a:off x="4375405" y="1795789"/>
            <a:ext cx="1067342" cy="400109"/>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000" b="0" i="1">
                          <a:solidFill>
                            <a:srgbClr val="0070C0"/>
                          </a:solidFill>
                          <a:latin typeface="Cambria Math"/>
                        </a:rPr>
                        <m:t>𝑄</m:t>
                      </m:r>
                    </m:oMath>
                  </m:oMathPara>
                </a14:m>
              </mc:Choice>
              <mc:Fallback/>
            </mc:AlternateContent>
            <a:r>
              <a:rPr lang="fr-FR" sz="2000">
                <a:solidFill>
                  <a:srgbClr val="0070C0"/>
                </a:solidFill>
              </a:rPr>
              <a:t> [m</a:t>
            </a:r>
            <a:r>
              <a:rPr lang="fr-FR" sz="2000" baseline="30000">
                <a:solidFill>
                  <a:srgbClr val="0070C0"/>
                </a:solidFill>
              </a:rPr>
              <a:t>3</a:t>
            </a:r>
            <a:r>
              <a:rPr lang="fr-FR" sz="2000">
                <a:solidFill>
                  <a:srgbClr val="0070C0"/>
                </a:solidFill>
              </a:rPr>
              <a:t>/s]</a:t>
            </a:r>
            <a:endParaRPr/>
          </a:p>
        </p:txBody>
      </p:sp>
      <p:sp>
        <p:nvSpPr>
          <p:cNvPr id="1447192581" name="ZoneTexte 10"/>
          <p:cNvSpPr txBox="1"/>
          <p:nvPr/>
        </p:nvSpPr>
        <p:spPr bwMode="auto">
          <a:xfrm>
            <a:off x="407367" y="3198082"/>
            <a:ext cx="3219084" cy="369331"/>
          </a:xfrm>
          <a:prstGeom prst="rect">
            <a:avLst/>
          </a:prstGeom>
          <a:noFill/>
        </p:spPr>
        <p:txBody>
          <a:bodyPr wrap="none" rtlCol="0">
            <a:spAutoFit/>
          </a:bodyPr>
          <a:lstStyle/>
          <a:p>
            <a:pPr>
              <a:defRPr/>
            </a:pPr>
            <a:r>
              <a:rPr lang="fr-FR"/>
              <a:t>Air flow </a:t>
            </a:r>
            <a:r>
              <a:rPr lang="fr-FR"/>
              <a:t>through</a:t>
            </a:r>
            <a:r>
              <a:rPr lang="fr-FR"/>
              <a:t> </a:t>
            </a:r>
            <a:r>
              <a:rPr lang="fr-FR"/>
              <a:t>larger</a:t>
            </a:r>
            <a:r>
              <a:rPr lang="fr-FR"/>
              <a:t> </a:t>
            </a:r>
            <a:r>
              <a:rPr lang="fr-FR"/>
              <a:t>openings</a:t>
            </a:r>
            <a:endParaRPr lang="fr-FR"/>
          </a:p>
        </p:txBody>
      </p:sp>
      <p:sp>
        <p:nvSpPr>
          <p:cNvPr id="447079450" name="ZoneTexte 11"/>
          <p:cNvSpPr txBox="1"/>
          <p:nvPr/>
        </p:nvSpPr>
        <p:spPr bwMode="auto">
          <a:xfrm>
            <a:off x="1412793" y="3736154"/>
            <a:ext cx="1574982" cy="818365"/>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b="0" i="1">
                          <a:latin typeface="Cambria Math"/>
                        </a:rPr>
                        <m:t>𝑄</m:t>
                      </m:r>
                      <m:r>
                        <m:rPr/>
                        <a:rPr lang="fr-FR" b="0" i="1">
                          <a:latin typeface="Cambria Math"/>
                        </a:rPr>
                        <m:t>=</m:t>
                      </m:r>
                      <m:sSup>
                        <m:sSupPr>
                          <m:ctrlPr>
                            <a:rPr lang="fr-FR" b="0" i="1">
                              <a:latin typeface="Cambria Math"/>
                              <a:ea typeface="Cambria Math"/>
                              <a:cs typeface="Cambria Math"/>
                            </a:rPr>
                          </m:ctrlPr>
                        </m:sSupPr>
                        <m:e>
                          <m:r>
                            <m:rPr/>
                            <a:rPr lang="fr-FR" b="0" i="1">
                              <a:latin typeface="Cambria Math"/>
                            </a:rPr>
                            <m:t>𝐴</m:t>
                          </m:r>
                        </m:e>
                        <m:sup>
                          <m:r>
                            <m:rPr/>
                            <a:rPr lang="fr-FR" b="0" i="1">
                              <a:latin typeface="Cambria Math"/>
                            </a:rPr>
                            <m:t>∗</m:t>
                          </m:r>
                        </m:sup>
                      </m:sSup>
                      <m:rad>
                        <m:radPr>
                          <m:degHide m:val="on"/>
                          <m:ctrlPr>
                            <a:rPr lang="fr-FR" b="0" i="1">
                              <a:latin typeface="Cambria Math"/>
                              <a:ea typeface="Cambria Math"/>
                              <a:cs typeface="Cambria Math"/>
                            </a:rPr>
                          </m:ctrlPr>
                        </m:radPr>
                        <m:deg>
                          <m:r>
                            <m:rPr/>
                            <a:rPr>
                              <a:latin typeface="Cambria Math"/>
                              <a:ea typeface="Cambria Math"/>
                              <a:cs typeface="Cambria Math"/>
                            </a:rPr>
                            <m:t/>
                          </m:r>
                        </m:deg>
                        <m:e>
                          <m:f>
                            <m:fPr>
                              <m:ctrlPr>
                                <a:rPr lang="fr-FR" b="0" i="1">
                                  <a:latin typeface="Cambria Math"/>
                                  <a:ea typeface="Cambria Math"/>
                                  <a:cs typeface="Cambria Math"/>
                                </a:rPr>
                              </m:ctrlPr>
                            </m:fPr>
                            <m:num>
                              <m:r>
                                <m:rPr/>
                                <a:rPr lang="fr-FR" b="0" i="1">
                                  <a:latin typeface="Cambria Math"/>
                                </a:rPr>
                                <m:t>2.</m:t>
                              </m:r>
                              <m:d>
                                <m:dPr>
                                  <m:begChr m:val="|"/>
                                  <m:endChr m:val="|"/>
                                  <m:ctrlPr>
                                    <a:rPr lang="fr-FR" b="0" i="1">
                                      <a:latin typeface="Cambria Math"/>
                                      <a:ea typeface="Cambria Math"/>
                                      <a:cs typeface="Cambria Math"/>
                                    </a:rPr>
                                  </m:ctrlPr>
                                </m:dPr>
                                <m:e>
                                  <m:r>
                                    <m:rPr>
                                      <m:sty m:val="p"/>
                                    </m:rPr>
                                    <a:rPr lang="fr-FR" b="0" i="0">
                                      <a:latin typeface="Cambria Math"/>
                                    </a:rPr>
                                    <m:t>Δ</m:t>
                                  </m:r>
                                  <m:r>
                                    <m:rPr/>
                                    <a:rPr lang="fr-FR" b="0" i="1">
                                      <a:latin typeface="Cambria Math"/>
                                    </a:rPr>
                                    <m:t>𝑃</m:t>
                                  </m:r>
                                </m:e>
                              </m:d>
                            </m:num>
                            <m:den>
                              <m:r>
                                <m:rPr/>
                                <a:rPr lang="fr-FR" b="0" i="1">
                                  <a:latin typeface="Cambria Math"/>
                                </a:rPr>
                                <m:t>𝜌</m:t>
                              </m:r>
                            </m:den>
                          </m:f>
                        </m:e>
                      </m:rad>
                    </m:oMath>
                  </m:oMathPara>
                </a14:m>
              </mc:Choice>
              <mc:Fallback/>
            </mc:AlternateContent>
            <a:endParaRPr lang="fr-FR"/>
          </a:p>
        </p:txBody>
      </p:sp>
      <p:sp>
        <p:nvSpPr>
          <p:cNvPr id="1126015580" name="ZoneTexte 13"/>
          <p:cNvSpPr txBox="1"/>
          <p:nvPr/>
        </p:nvSpPr>
        <p:spPr bwMode="auto">
          <a:xfrm>
            <a:off x="407367" y="1628799"/>
            <a:ext cx="3544817" cy="369331"/>
          </a:xfrm>
          <a:prstGeom prst="rect">
            <a:avLst/>
          </a:prstGeom>
          <a:noFill/>
        </p:spPr>
        <p:txBody>
          <a:bodyPr wrap="none" rtlCol="0">
            <a:spAutoFit/>
          </a:bodyPr>
          <a:lstStyle/>
          <a:p>
            <a:pPr>
              <a:defRPr/>
            </a:pPr>
            <a:r>
              <a:rPr lang="fr-FR"/>
              <a:t>Air flow </a:t>
            </a:r>
            <a:r>
              <a:rPr lang="fr-FR"/>
              <a:t>through</a:t>
            </a:r>
            <a:r>
              <a:rPr lang="fr-FR"/>
              <a:t> cracks (air </a:t>
            </a:r>
            <a:r>
              <a:rPr lang="fr-FR"/>
              <a:t>leakage</a:t>
            </a:r>
            <a:r>
              <a:rPr lang="fr-FR"/>
              <a:t>)</a:t>
            </a:r>
            <a:endParaRPr lang="fr-FR"/>
          </a:p>
        </p:txBody>
      </p:sp>
      <p:sp>
        <p:nvSpPr>
          <p:cNvPr id="1667076066" name="ZoneTexte 14"/>
          <p:cNvSpPr txBox="1"/>
          <p:nvPr/>
        </p:nvSpPr>
        <p:spPr bwMode="auto">
          <a:xfrm>
            <a:off x="1412793" y="2083476"/>
            <a:ext cx="1325619" cy="276998"/>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b="0" i="1">
                          <a:latin typeface="Cambria Math"/>
                        </a:rPr>
                        <m:t>𝑄</m:t>
                      </m:r>
                      <m:r>
                        <m:rPr/>
                        <a:rPr lang="fr-FR" b="0" i="1">
                          <a:latin typeface="Cambria Math"/>
                        </a:rPr>
                        <m:t>=</m:t>
                      </m:r>
                      <m:r>
                        <m:rPr/>
                        <a:rPr lang="fr-FR" b="0" i="1">
                          <a:latin typeface="Cambria Math"/>
                        </a:rPr>
                        <m:t>𝐾</m:t>
                      </m:r>
                      <m:r>
                        <m:rPr/>
                        <a:rPr lang="fr-FR" b="0" i="1">
                          <a:latin typeface="Cambria Math"/>
                        </a:rPr>
                        <m:t>.</m:t>
                      </m:r>
                      <m:sSup>
                        <m:sSupPr>
                          <m:ctrlPr>
                            <a:rPr lang="fr-FR" b="0" i="1">
                              <a:latin typeface="Cambria Math"/>
                              <a:ea typeface="Cambria Math"/>
                              <a:cs typeface="Cambria Math"/>
                            </a:rPr>
                          </m:ctrlPr>
                        </m:sSupPr>
                        <m:e>
                          <m:d>
                            <m:dPr>
                              <m:begChr m:val="|"/>
                              <m:endChr m:val="|"/>
                              <m:ctrlPr>
                                <a:rPr lang="fr-FR" b="0" i="1">
                                  <a:latin typeface="Cambria Math"/>
                                  <a:ea typeface="Cambria Math"/>
                                  <a:cs typeface="Cambria Math"/>
                                </a:rPr>
                              </m:ctrlPr>
                            </m:dPr>
                            <m:e>
                              <m:r>
                                <m:rPr>
                                  <m:sty m:val="p"/>
                                </m:rPr>
                                <a:rPr lang="fr-FR" b="0" i="0">
                                  <a:latin typeface="Cambria Math"/>
                                </a:rPr>
                                <m:t>Δ</m:t>
                              </m:r>
                              <m:r>
                                <m:rPr/>
                                <a:rPr lang="fr-FR" b="0" i="1">
                                  <a:latin typeface="Cambria Math"/>
                                </a:rPr>
                                <m:t>𝑃</m:t>
                              </m:r>
                            </m:e>
                          </m:d>
                        </m:e>
                        <m:sup>
                          <m:r>
                            <m:rPr/>
                            <a:rPr lang="fr-FR" b="0" i="1">
                              <a:latin typeface="Cambria Math"/>
                            </a:rPr>
                            <m:t>𝑛</m:t>
                          </m:r>
                        </m:sup>
                      </m:sSup>
                    </m:oMath>
                  </m:oMathPara>
                </a14:m>
              </mc:Choice>
              <mc:Fallback/>
            </mc:AlternateContent>
            <a:endParaRPr lang="fr-FR"/>
          </a:p>
        </p:txBody>
      </p:sp>
      <p:pic>
        <p:nvPicPr>
          <p:cNvPr id="155506278" name="Picture 2"/>
          <p:cNvPicPr>
            <a:picLocks noChangeAspect="1" noChangeArrowheads="1"/>
          </p:cNvPicPr>
          <p:nvPr/>
        </p:nvPicPr>
        <p:blipFill>
          <a:blip r:embed="rId3"/>
          <a:stretch/>
        </p:blipFill>
        <p:spPr bwMode="auto">
          <a:xfrm>
            <a:off x="4799855" y="4365103"/>
            <a:ext cx="3615392" cy="1946749"/>
          </a:xfrm>
          <a:prstGeom prst="rect">
            <a:avLst/>
          </a:prstGeom>
          <a:noFill/>
          <a:ln>
            <a:noFill/>
          </a:ln>
          <a:effectLst/>
        </p:spPr>
      </p:pic>
      <p:sp>
        <p:nvSpPr>
          <p:cNvPr id="1005294443" name="ZoneTexte 16"/>
          <p:cNvSpPr txBox="1"/>
          <p:nvPr/>
        </p:nvSpPr>
        <p:spPr bwMode="auto">
          <a:xfrm>
            <a:off x="1841481" y="5013174"/>
            <a:ext cx="2567881" cy="995271"/>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p>
                        <m:sSupPr>
                          <m:ctrlPr>
                            <a:rPr lang="fr-FR" sz="1600" b="0" i="1">
                              <a:latin typeface="Cambria Math"/>
                              <a:ea typeface="Cambria Math"/>
                              <a:cs typeface="Cambria Math"/>
                            </a:rPr>
                          </m:ctrlPr>
                        </m:sSupPr>
                        <m:e>
                          <m:r>
                            <m:rPr/>
                            <a:rPr lang="fr-FR" sz="1600" b="0" i="1">
                              <a:latin typeface="Cambria Math"/>
                            </a:rPr>
                            <m:t>𝐴</m:t>
                          </m:r>
                        </m:e>
                        <m:sup>
                          <m:r>
                            <m:rPr/>
                            <a:rPr lang="fr-FR" sz="1600" b="0" i="1">
                              <a:latin typeface="Cambria Math"/>
                            </a:rPr>
                            <m:t>∗</m:t>
                          </m:r>
                        </m:sup>
                      </m:sSup>
                      <m:r>
                        <m:rPr/>
                        <a:rPr lang="fr-FR" sz="1600" b="0" i="1">
                          <a:latin typeface="Cambria Math"/>
                        </a:rPr>
                        <m:t>=</m:t>
                      </m:r>
                      <m:f>
                        <m:fPr>
                          <m:ctrlPr>
                            <a:rPr lang="fr-FR" sz="1600" b="0" i="1">
                              <a:latin typeface="Cambria Math"/>
                              <a:ea typeface="Cambria Math"/>
                              <a:cs typeface="Cambria Math"/>
                            </a:rPr>
                          </m:ctrlPr>
                        </m:fPr>
                        <m:num>
                          <m:r>
                            <m:rPr/>
                            <a:rPr lang="fr-FR" sz="1600" b="0" i="1">
                              <a:latin typeface="Cambria Math"/>
                            </a:rPr>
                            <m:t>1</m:t>
                          </m:r>
                        </m:num>
                        <m:den>
                          <m:rad>
                            <m:radPr>
                              <m:degHide m:val="on"/>
                              <m:ctrlPr>
                                <a:rPr lang="fr-FR" sz="1600" b="0" i="1">
                                  <a:latin typeface="Cambria Math"/>
                                  <a:ea typeface="Cambria Math"/>
                                  <a:cs typeface="Cambria Math"/>
                                </a:rPr>
                              </m:ctrlPr>
                            </m:radPr>
                            <m:deg>
                              <m:r>
                                <m:rPr/>
                                <a:rPr>
                                  <a:latin typeface="Cambria Math"/>
                                  <a:ea typeface="Cambria Math"/>
                                  <a:cs typeface="Cambria Math"/>
                                </a:rPr>
                                <m:t/>
                              </m:r>
                            </m:deg>
                            <m:e>
                              <m:sSup>
                                <m:sSupPr>
                                  <m:ctrlPr>
                                    <a:rPr lang="fr-FR" sz="1600" b="0" i="1">
                                      <a:latin typeface="Cambria Math"/>
                                      <a:ea typeface="Cambria Math"/>
                                      <a:cs typeface="Cambria Math"/>
                                    </a:rPr>
                                  </m:ctrlPr>
                                </m:sSupPr>
                                <m:e>
                                  <m:d>
                                    <m:dPr>
                                      <m:ctrlPr>
                                        <a:rPr lang="fr-FR" sz="1600" b="0" i="1">
                                          <a:latin typeface="Cambria Math"/>
                                          <a:ea typeface="Cambria Math"/>
                                          <a:cs typeface="Cambria Math"/>
                                        </a:rPr>
                                      </m:ctrlPr>
                                    </m:dPr>
                                    <m:e>
                                      <m:f>
                                        <m:fPr>
                                          <m:ctrlPr>
                                            <a:rPr lang="fr-FR" sz="1600" b="0" i="1">
                                              <a:latin typeface="Cambria Math"/>
                                              <a:ea typeface="Cambria Math"/>
                                              <a:cs typeface="Cambria Math"/>
                                            </a:rPr>
                                          </m:ctrlPr>
                                        </m:fPr>
                                        <m:num>
                                          <m:r>
                                            <m:rPr/>
                                            <a:rPr lang="fr-FR" sz="1600" b="0" i="1">
                                              <a:latin typeface="Cambria Math"/>
                                            </a:rPr>
                                            <m:t>1</m:t>
                                          </m:r>
                                        </m:num>
                                        <m:den>
                                          <m:sSub>
                                            <m:sSubPr>
                                              <m:ctrlPr>
                                                <a:rPr lang="fr-FR" sz="1600" b="0" i="1">
                                                  <a:latin typeface="Cambria Math"/>
                                                  <a:ea typeface="Cambria Math"/>
                                                  <a:cs typeface="Cambria Math"/>
                                                </a:rPr>
                                              </m:ctrlPr>
                                            </m:sSubPr>
                                            <m:e>
                                              <m:r>
                                                <m:rPr/>
                                                <a:rPr lang="fr-FR" sz="1600" b="0" i="1">
                                                  <a:latin typeface="Cambria Math"/>
                                                </a:rPr>
                                                <m:t>𝐶</m:t>
                                              </m:r>
                                            </m:e>
                                            <m:sub>
                                              <m:r>
                                                <m:rPr/>
                                                <a:rPr lang="fr-FR" sz="1600" b="0" i="1">
                                                  <a:latin typeface="Cambria Math"/>
                                                </a:rPr>
                                                <m:t>𝑑</m:t>
                                              </m:r>
                                              <m:r>
                                                <m:rPr/>
                                                <a:rPr lang="fr-FR" sz="1600" b="0" i="1">
                                                  <a:latin typeface="Cambria Math"/>
                                                </a:rPr>
                                                <m:t>1</m:t>
                                              </m:r>
                                            </m:sub>
                                          </m:sSub>
                                          <m:sSub>
                                            <m:sSubPr>
                                              <m:ctrlPr>
                                                <a:rPr lang="fr-FR" sz="1600" b="0" i="1">
                                                  <a:latin typeface="Cambria Math"/>
                                                  <a:ea typeface="Cambria Math"/>
                                                  <a:cs typeface="Cambria Math"/>
                                                </a:rPr>
                                              </m:ctrlPr>
                                            </m:sSubPr>
                                            <m:e>
                                              <m:r>
                                                <m:rPr/>
                                                <a:rPr lang="fr-FR" sz="1600" b="0" i="1">
                                                  <a:latin typeface="Cambria Math"/>
                                                </a:rPr>
                                                <m:t>𝐴</m:t>
                                              </m:r>
                                            </m:e>
                                            <m:sub>
                                              <m:r>
                                                <m:rPr/>
                                                <a:rPr lang="fr-FR" sz="1600" b="0" i="1">
                                                  <a:latin typeface="Cambria Math"/>
                                                </a:rPr>
                                                <m:t>1</m:t>
                                              </m:r>
                                            </m:sub>
                                          </m:sSub>
                                        </m:den>
                                      </m:f>
                                    </m:e>
                                  </m:d>
                                </m:e>
                                <m:sup>
                                  <m:r>
                                    <m:rPr/>
                                    <a:rPr lang="fr-FR" sz="1600" b="0" i="1">
                                      <a:latin typeface="Cambria Math"/>
                                    </a:rPr>
                                    <m:t>2</m:t>
                                  </m:r>
                                </m:sup>
                              </m:sSup>
                              <m:r>
                                <m:rPr/>
                                <a:rPr lang="fr-FR" sz="1600" b="0" i="1">
                                  <a:latin typeface="Cambria Math"/>
                                </a:rPr>
                                <m:t>+</m:t>
                              </m:r>
                              <m:sSup>
                                <m:sSupPr>
                                  <m:ctrlPr>
                                    <a:rPr lang="fr-FR" sz="1600" b="0" i="1">
                                      <a:latin typeface="Cambria Math"/>
                                      <a:ea typeface="Cambria Math"/>
                                      <a:cs typeface="Cambria Math"/>
                                    </a:rPr>
                                  </m:ctrlPr>
                                </m:sSupPr>
                                <m:e>
                                  <m:d>
                                    <m:dPr>
                                      <m:ctrlPr>
                                        <a:rPr lang="fr-FR" sz="1600" b="0" i="1">
                                          <a:latin typeface="Cambria Math"/>
                                          <a:ea typeface="Cambria Math"/>
                                          <a:cs typeface="Cambria Math"/>
                                        </a:rPr>
                                      </m:ctrlPr>
                                    </m:dPr>
                                    <m:e>
                                      <m:f>
                                        <m:fPr>
                                          <m:ctrlPr>
                                            <a:rPr lang="fr-FR" sz="1600" b="0" i="1">
                                              <a:latin typeface="Cambria Math"/>
                                              <a:ea typeface="Cambria Math"/>
                                              <a:cs typeface="Cambria Math"/>
                                            </a:rPr>
                                          </m:ctrlPr>
                                        </m:fPr>
                                        <m:num>
                                          <m:r>
                                            <m:rPr/>
                                            <a:rPr lang="fr-FR" sz="1600" b="0" i="1">
                                              <a:latin typeface="Cambria Math"/>
                                            </a:rPr>
                                            <m:t>1</m:t>
                                          </m:r>
                                        </m:num>
                                        <m:den>
                                          <m:sSub>
                                            <m:sSubPr>
                                              <m:ctrlPr>
                                                <a:rPr lang="fr-FR" sz="1600" b="0" i="1">
                                                  <a:latin typeface="Cambria Math"/>
                                                  <a:ea typeface="Cambria Math"/>
                                                  <a:cs typeface="Cambria Math"/>
                                                </a:rPr>
                                              </m:ctrlPr>
                                            </m:sSubPr>
                                            <m:e>
                                              <m:r>
                                                <m:rPr/>
                                                <a:rPr lang="fr-FR" sz="1600" b="0" i="1">
                                                  <a:latin typeface="Cambria Math"/>
                                                </a:rPr>
                                                <m:t>𝐶</m:t>
                                              </m:r>
                                            </m:e>
                                            <m:sub>
                                              <m:r>
                                                <m:rPr/>
                                                <a:rPr lang="fr-FR" sz="1600" b="0" i="1">
                                                  <a:latin typeface="Cambria Math"/>
                                                </a:rPr>
                                                <m:t>𝑑</m:t>
                                              </m:r>
                                              <m:r>
                                                <m:rPr/>
                                                <a:rPr lang="fr-FR" sz="1600" b="0" i="1">
                                                  <a:latin typeface="Cambria Math"/>
                                                </a:rPr>
                                                <m:t>2</m:t>
                                              </m:r>
                                            </m:sub>
                                          </m:sSub>
                                          <m:sSub>
                                            <m:sSubPr>
                                              <m:ctrlPr>
                                                <a:rPr lang="fr-FR" sz="1600" b="0" i="1">
                                                  <a:latin typeface="Cambria Math"/>
                                                  <a:ea typeface="Cambria Math"/>
                                                  <a:cs typeface="Cambria Math"/>
                                                </a:rPr>
                                              </m:ctrlPr>
                                            </m:sSubPr>
                                            <m:e>
                                              <m:r>
                                                <m:rPr/>
                                                <a:rPr lang="fr-FR" sz="1600" b="0" i="1">
                                                  <a:latin typeface="Cambria Math"/>
                                                </a:rPr>
                                                <m:t>𝐴</m:t>
                                              </m:r>
                                            </m:e>
                                            <m:sub>
                                              <m:r>
                                                <m:rPr/>
                                                <a:rPr lang="fr-FR" sz="1600" b="0" i="1">
                                                  <a:latin typeface="Cambria Math"/>
                                                </a:rPr>
                                                <m:t>2</m:t>
                                              </m:r>
                                            </m:sub>
                                          </m:sSub>
                                        </m:den>
                                      </m:f>
                                    </m:e>
                                  </m:d>
                                </m:e>
                                <m:sup>
                                  <m:r>
                                    <m:rPr/>
                                    <a:rPr lang="fr-FR" sz="1600" b="0" i="1">
                                      <a:latin typeface="Cambria Math"/>
                                    </a:rPr>
                                    <m:t>2</m:t>
                                  </m:r>
                                </m:sup>
                              </m:sSup>
                            </m:e>
                          </m:rad>
                        </m:den>
                      </m:f>
                    </m:oMath>
                  </m:oMathPara>
                </a14:m>
              </mc:Choice>
              <mc:Fallback/>
            </mc:AlternateContent>
            <a:endParaRPr lang="fr-FR" sz="1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887604056" name="Picture 4" descr="Afficher l'image d'origine"/>
          <p:cNvPicPr>
            <a:picLocks noChangeAspect="1" noChangeArrowheads="1"/>
          </p:cNvPicPr>
          <p:nvPr/>
        </p:nvPicPr>
        <p:blipFill>
          <a:blip r:embed="rId3"/>
          <a:srcRect l="50000" t="0" r="0" b="0"/>
          <a:stretch/>
        </p:blipFill>
        <p:spPr bwMode="auto">
          <a:xfrm>
            <a:off x="5951984" y="4509119"/>
            <a:ext cx="2742906" cy="1920033"/>
          </a:xfrm>
          <a:prstGeom prst="rect">
            <a:avLst/>
          </a:prstGeom>
          <a:noFill/>
        </p:spPr>
      </p:pic>
      <p:sp>
        <p:nvSpPr>
          <p:cNvPr id="1990718911" name="ZoneTexte 1"/>
          <p:cNvSpPr txBox="1"/>
          <p:nvPr/>
        </p:nvSpPr>
        <p:spPr bwMode="auto">
          <a:xfrm>
            <a:off x="2711624" y="5213083"/>
            <a:ext cx="1927705" cy="518603"/>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m:sty m:val="p"/>
                        </m:rPr>
                        <a:rPr lang="fr-FR" b="0" i="0">
                          <a:latin typeface="Cambria Math"/>
                        </a:rPr>
                        <m:t>Δ</m:t>
                      </m:r>
                      <m:r>
                        <m:rPr/>
                        <a:rPr lang="fr-FR" b="0" i="1">
                          <a:latin typeface="Cambria Math"/>
                        </a:rPr>
                        <m:t>𝑃</m:t>
                      </m:r>
                      <m:r>
                        <m:rPr/>
                        <a:rPr lang="fr-FR" b="0" i="1">
                          <a:latin typeface="Cambria Math"/>
                        </a:rPr>
                        <m:t>=</m:t>
                      </m:r>
                      <m:f>
                        <m:fPr>
                          <m:ctrlPr>
                            <a:rPr lang="fr-FR" b="0" i="1">
                              <a:latin typeface="Cambria Math"/>
                              <a:ea typeface="Cambria Math"/>
                              <a:cs typeface="Cambria Math"/>
                            </a:rPr>
                          </m:ctrlPr>
                        </m:fPr>
                        <m:num>
                          <m:r>
                            <m:rPr/>
                            <a:rPr lang="fr-FR" b="0" i="1">
                              <a:latin typeface="Cambria Math"/>
                            </a:rPr>
                            <m:t>1</m:t>
                          </m:r>
                        </m:num>
                        <m:den>
                          <m:r>
                            <m:rPr/>
                            <a:rPr lang="fr-FR" b="0" i="1">
                              <a:latin typeface="Cambria Math"/>
                            </a:rPr>
                            <m:t>2</m:t>
                          </m:r>
                        </m:den>
                      </m:f>
                      <m:r>
                        <m:rPr/>
                        <a:rPr lang="fr-FR" b="0" i="1">
                          <a:latin typeface="Cambria Math"/>
                        </a:rPr>
                        <m:t>𝜌</m:t>
                      </m:r>
                      <m:r>
                        <m:rPr/>
                        <a:rPr lang="fr-FR" b="0" i="0">
                          <a:latin typeface="Cambria Math"/>
                        </a:rPr>
                        <m:t>.</m:t>
                      </m:r>
                      <m:sSub>
                        <m:sSubPr>
                          <m:ctrlPr>
                            <a:rPr lang="fr-FR" b="0" i="1">
                              <a:latin typeface="Cambria Math"/>
                              <a:ea typeface="Cambria Math"/>
                              <a:cs typeface="Cambria Math"/>
                            </a:rPr>
                          </m:ctrlPr>
                        </m:sSubPr>
                        <m:e>
                          <m:r>
                            <m:rPr/>
                            <a:rPr lang="fr-FR" b="0" i="1">
                              <a:latin typeface="Cambria Math"/>
                            </a:rPr>
                            <m:t>𝐶</m:t>
                          </m:r>
                        </m:e>
                        <m:sub>
                          <m:r>
                            <m:rPr/>
                            <a:rPr lang="fr-FR" b="0" i="1">
                              <a:latin typeface="Cambria Math"/>
                            </a:rPr>
                            <m:t>𝑝</m:t>
                          </m:r>
                        </m:sub>
                      </m:sSub>
                      <m:r>
                        <m:rPr/>
                        <a:rPr lang="fr-FR" b="0" i="1">
                          <a:latin typeface="Cambria Math"/>
                        </a:rPr>
                        <m:t>.</m:t>
                      </m:r>
                      <m:sSubSup>
                        <m:sSubSupPr>
                          <m:alnScr m:val="off"/>
                          <m:ctrlPr>
                            <a:rPr lang="fr-FR" b="0" i="1">
                              <a:latin typeface="Cambria Math"/>
                              <a:ea typeface="Cambria Math"/>
                              <a:cs typeface="Cambria Math"/>
                            </a:rPr>
                          </m:ctrlPr>
                        </m:sSubSupPr>
                        <m:e>
                          <m:r>
                            <m:rPr/>
                            <a:rPr lang="fr-FR" b="0" i="1">
                              <a:latin typeface="Cambria Math"/>
                            </a:rPr>
                            <m:t>𝑈</m:t>
                          </m:r>
                        </m:e>
                        <m:sub>
                          <m:r>
                            <m:rPr/>
                            <a:rPr lang="fr-FR" b="0" i="1">
                              <a:latin typeface="Cambria Math"/>
                            </a:rPr>
                            <m:t>𝑤𝑖𝑛𝑑</m:t>
                          </m:r>
                        </m:sub>
                        <m:sup>
                          <m:r>
                            <m:rPr/>
                            <a:rPr lang="fr-FR" b="0" i="1">
                              <a:latin typeface="Cambria Math"/>
                            </a:rPr>
                            <m:t>2</m:t>
                          </m:r>
                        </m:sup>
                      </m:sSubSup>
                    </m:oMath>
                  </m:oMathPara>
                </a14:m>
              </mc:Choice>
              <mc:Fallback/>
            </mc:AlternateContent>
            <a:endParaRPr lang="fr-FR"/>
          </a:p>
        </p:txBody>
      </p:sp>
      <p:sp>
        <p:nvSpPr>
          <p:cNvPr id="1064414968" name="ZoneTexte 2"/>
          <p:cNvSpPr txBox="1"/>
          <p:nvPr/>
        </p:nvSpPr>
        <p:spPr bwMode="auto">
          <a:xfrm>
            <a:off x="869365" y="2469852"/>
            <a:ext cx="3930489" cy="646330"/>
          </a:xfrm>
          <a:prstGeom prst="rect">
            <a:avLst/>
          </a:prstGeom>
          <a:noFill/>
        </p:spPr>
        <p:txBody>
          <a:bodyPr wrap="square" rtlCol="0">
            <a:spAutoFit/>
          </a:bodyPr>
          <a:lstStyle/>
          <a:p>
            <a:pPr>
              <a:defRPr/>
            </a:pPr>
            <a:r>
              <a:rPr lang="fr-FR"/>
              <a:t>The </a:t>
            </a:r>
            <a:r>
              <a:rPr lang="fr-FR"/>
              <a:t>wind</a:t>
            </a:r>
            <a:r>
              <a:rPr lang="fr-FR"/>
              <a:t> speed </a:t>
            </a:r>
            <a:r>
              <a:rPr lang="fr-FR"/>
              <a:t>depends</a:t>
            </a:r>
            <a:r>
              <a:rPr lang="fr-FR"/>
              <a:t> on the </a:t>
            </a:r>
            <a:r>
              <a:rPr lang="fr-FR"/>
              <a:t>height</a:t>
            </a:r>
            <a:r>
              <a:rPr lang="fr-FR"/>
              <a:t> and the type of terrain</a:t>
            </a:r>
            <a:endParaRPr lang="fr-FR"/>
          </a:p>
        </p:txBody>
      </p:sp>
      <p:sp>
        <p:nvSpPr>
          <p:cNvPr id="1646245306" name="ZoneTexte 3"/>
          <p:cNvSpPr txBox="1"/>
          <p:nvPr/>
        </p:nvSpPr>
        <p:spPr bwMode="auto">
          <a:xfrm>
            <a:off x="2931859" y="3120171"/>
            <a:ext cx="2416815" cy="622350"/>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b="0" i="1">
                          <a:latin typeface="Cambria Math"/>
                        </a:rPr>
                        <m:t>𝑈</m:t>
                      </m:r>
                      <m:d>
                        <m:dPr>
                          <m:ctrlPr>
                            <a:rPr lang="fr-FR" b="0" i="1">
                              <a:latin typeface="Cambria Math"/>
                              <a:ea typeface="Cambria Math"/>
                              <a:cs typeface="Cambria Math"/>
                            </a:rPr>
                          </m:ctrlPr>
                        </m:dPr>
                        <m:e>
                          <m:r>
                            <m:rPr/>
                            <a:rPr lang="fr-FR" b="0" i="1">
                              <a:latin typeface="Cambria Math"/>
                            </a:rPr>
                            <m:t>𝑧</m:t>
                          </m:r>
                        </m:e>
                      </m:d>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𝑘</m:t>
                          </m:r>
                        </m:e>
                        <m:sub>
                          <m:r>
                            <m:rPr/>
                            <a:rPr lang="fr-FR" b="0" i="1">
                              <a:latin typeface="Cambria Math"/>
                            </a:rPr>
                            <m:t>𝑟</m:t>
                          </m:r>
                        </m:sub>
                      </m:sSub>
                      <m:r>
                        <m:rPr/>
                        <a:rPr lang="fr-FR" b="0" i="1">
                          <a:latin typeface="Cambria Math"/>
                        </a:rPr>
                        <m:t>.</m:t>
                      </m:r>
                      <m:r>
                        <m:rPr>
                          <m:sty m:val="p"/>
                        </m:rPr>
                        <a:rPr lang="fr-FR" b="0" i="1">
                          <a:latin typeface="Cambria Math"/>
                        </a:rPr>
                        <m:t>ln</m:t>
                      </m:r>
                      <m:d>
                        <m:dPr>
                          <m:ctrlPr>
                            <a:rPr lang="fr-FR" b="0" i="1">
                              <a:latin typeface="Cambria Math"/>
                              <a:ea typeface="Cambria Math"/>
                              <a:cs typeface="Cambria Math"/>
                            </a:rPr>
                          </m:ctrlPr>
                        </m:dPr>
                        <m:e>
                          <m:f>
                            <m:fPr>
                              <m:ctrlPr>
                                <a:rPr lang="fr-FR" b="0" i="1">
                                  <a:latin typeface="Cambria Math"/>
                                  <a:ea typeface="Cambria Math"/>
                                  <a:cs typeface="Cambria Math"/>
                                </a:rPr>
                              </m:ctrlPr>
                            </m:fPr>
                            <m:num>
                              <m:r>
                                <m:rPr/>
                                <a:rPr lang="fr-FR" b="0" i="1">
                                  <a:latin typeface="Cambria Math"/>
                                </a:rPr>
                                <m:t>𝑧</m:t>
                              </m:r>
                            </m:num>
                            <m:den>
                              <m:sSub>
                                <m:sSubPr>
                                  <m:ctrlPr>
                                    <a:rPr lang="fr-FR" b="0" i="1">
                                      <a:latin typeface="Cambria Math"/>
                                      <a:ea typeface="Cambria Math"/>
                                      <a:cs typeface="Cambria Math"/>
                                    </a:rPr>
                                  </m:ctrlPr>
                                </m:sSubPr>
                                <m:e>
                                  <m:r>
                                    <m:rPr/>
                                    <a:rPr lang="fr-FR" b="0" i="1">
                                      <a:latin typeface="Cambria Math"/>
                                    </a:rPr>
                                    <m:t>𝑧</m:t>
                                  </m:r>
                                </m:e>
                                <m:sub>
                                  <m:r>
                                    <m:rPr/>
                                    <a:rPr lang="fr-FR" b="0" i="1">
                                      <a:latin typeface="Cambria Math"/>
                                    </a:rPr>
                                    <m:t>0</m:t>
                                  </m:r>
                                </m:sub>
                              </m:sSub>
                            </m:den>
                          </m:f>
                        </m:e>
                      </m:d>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𝑈</m:t>
                          </m:r>
                        </m:e>
                        <m:sub>
                          <m:r>
                            <m:rPr/>
                            <a:rPr lang="fr-FR" b="0" i="1">
                              <a:latin typeface="Cambria Math"/>
                            </a:rPr>
                            <m:t>𝑟𝑒𝑓</m:t>
                          </m:r>
                        </m:sub>
                      </m:sSub>
                    </m:oMath>
                  </m:oMathPara>
                </a14:m>
              </mc:Choice>
              <mc:Fallback/>
            </mc:AlternateContent>
            <a:endParaRPr lang="fr-FR"/>
          </a:p>
        </p:txBody>
      </p:sp>
      <p:sp>
        <p:nvSpPr>
          <p:cNvPr id="1822770402" name="ZoneTexte 6"/>
          <p:cNvSpPr txBox="1"/>
          <p:nvPr/>
        </p:nvSpPr>
        <p:spPr bwMode="auto">
          <a:xfrm>
            <a:off x="5954299" y="4509119"/>
            <a:ext cx="724236" cy="298414"/>
          </a:xfrm>
          <a:prstGeom prst="rect">
            <a:avLst/>
          </a:prstGeom>
          <a:solidFill>
            <a:schemeClr val="bg1"/>
          </a:solidFill>
          <a:ln>
            <a:solidFill>
              <a:srgbClr val="FF6600"/>
            </a:solidFill>
          </a:ln>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b="0" i="1">
                              <a:latin typeface="Cambria Math"/>
                              <a:ea typeface="Cambria Math"/>
                              <a:cs typeface="Cambria Math"/>
                            </a:rPr>
                          </m:ctrlPr>
                        </m:sSubPr>
                        <m:e>
                          <m:r>
                            <m:rPr/>
                            <a:rPr lang="fr-FR" b="0" i="1">
                              <a:latin typeface="Cambria Math"/>
                            </a:rPr>
                            <m:t>𝐶</m:t>
                          </m:r>
                        </m:e>
                        <m:sub>
                          <m:r>
                            <m:rPr/>
                            <a:rPr lang="fr-FR" b="0" i="1">
                              <a:latin typeface="Cambria Math"/>
                            </a:rPr>
                            <m:t>𝑝</m:t>
                          </m:r>
                        </m:sub>
                      </m:sSub>
                      <m:r>
                        <m:rPr/>
                        <a:rPr lang="fr-FR" b="0" i="1">
                          <a:latin typeface="Cambria Math"/>
                        </a:rPr>
                        <m:t>&gt;0</m:t>
                      </m:r>
                    </m:oMath>
                  </m:oMathPara>
                </a14:m>
              </mc:Choice>
              <mc:Fallback/>
            </mc:AlternateContent>
            <a:endParaRPr lang="fr-FR"/>
          </a:p>
        </p:txBody>
      </p:sp>
      <p:sp>
        <p:nvSpPr>
          <p:cNvPr id="1847627973" name="ZoneTexte 7"/>
          <p:cNvSpPr txBox="1"/>
          <p:nvPr/>
        </p:nvSpPr>
        <p:spPr bwMode="auto">
          <a:xfrm>
            <a:off x="8489100" y="5148267"/>
            <a:ext cx="724236" cy="298414"/>
          </a:xfrm>
          <a:prstGeom prst="rect">
            <a:avLst/>
          </a:prstGeom>
          <a:solidFill>
            <a:schemeClr val="bg1"/>
          </a:solidFill>
          <a:ln>
            <a:solidFill>
              <a:srgbClr val="FF6600"/>
            </a:solidFill>
          </a:ln>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b="0" i="1">
                              <a:latin typeface="Cambria Math"/>
                              <a:ea typeface="Cambria Math"/>
                              <a:cs typeface="Cambria Math"/>
                            </a:rPr>
                          </m:ctrlPr>
                        </m:sSubPr>
                        <m:e>
                          <m:r>
                            <m:rPr/>
                            <a:rPr lang="fr-FR" b="0" i="1">
                              <a:latin typeface="Cambria Math"/>
                            </a:rPr>
                            <m:t>𝐶</m:t>
                          </m:r>
                        </m:e>
                        <m:sub>
                          <m:r>
                            <m:rPr/>
                            <a:rPr lang="fr-FR" b="0" i="1">
                              <a:latin typeface="Cambria Math"/>
                            </a:rPr>
                            <m:t>𝑝</m:t>
                          </m:r>
                        </m:sub>
                      </m:sSub>
                      <m:r>
                        <m:rPr/>
                        <a:rPr lang="fr-FR" b="0" i="1">
                          <a:latin typeface="Cambria Math"/>
                        </a:rPr>
                        <m:t>&lt;0</m:t>
                      </m:r>
                    </m:oMath>
                  </m:oMathPara>
                </a14:m>
              </mc:Choice>
              <mc:Fallback/>
            </mc:AlternateContent>
            <a:endParaRPr lang="fr-FR"/>
          </a:p>
        </p:txBody>
      </p:sp>
      <p:sp>
        <p:nvSpPr>
          <p:cNvPr id="1680337757" name="ZoneTexte 14"/>
          <p:cNvSpPr txBox="1"/>
          <p:nvPr/>
        </p:nvSpPr>
        <p:spPr bwMode="auto">
          <a:xfrm>
            <a:off x="869365" y="4562763"/>
            <a:ext cx="4344998" cy="646330"/>
          </a:xfrm>
          <a:prstGeom prst="rect">
            <a:avLst/>
          </a:prstGeom>
          <a:noFill/>
        </p:spPr>
        <p:txBody>
          <a:bodyPr wrap="square" rtlCol="0">
            <a:spAutoFit/>
          </a:bodyPr>
          <a:lstStyle/>
          <a:p>
            <a:pPr>
              <a:defRPr/>
            </a:pPr>
            <a:r>
              <a:rPr lang="fr-FR"/>
              <a:t>Wind </a:t>
            </a:r>
            <a:r>
              <a:rPr lang="fr-FR"/>
              <a:t>generates</a:t>
            </a:r>
            <a:r>
              <a:rPr lang="fr-FR"/>
              <a:t> a pressure </a:t>
            </a:r>
            <a:r>
              <a:rPr lang="fr-FR"/>
              <a:t>increase</a:t>
            </a:r>
            <a:r>
              <a:rPr lang="fr-FR"/>
              <a:t> or </a:t>
            </a:r>
            <a:r>
              <a:rPr lang="fr-FR"/>
              <a:t>decrease</a:t>
            </a:r>
            <a:r>
              <a:rPr lang="fr-FR"/>
              <a:t> </a:t>
            </a:r>
            <a:r>
              <a:rPr lang="fr-FR"/>
              <a:t>near</a:t>
            </a:r>
            <a:r>
              <a:rPr lang="fr-FR"/>
              <a:t> the surfaces of buildings</a:t>
            </a:r>
            <a:endParaRPr lang="fr-FR"/>
          </a:p>
        </p:txBody>
      </p:sp>
      <p:sp>
        <p:nvSpPr>
          <p:cNvPr id="1661281647" name="ZoneTexte 16"/>
          <p:cNvSpPr txBox="1"/>
          <p:nvPr/>
        </p:nvSpPr>
        <p:spPr bwMode="auto">
          <a:xfrm>
            <a:off x="452203" y="1484784"/>
            <a:ext cx="2753894" cy="369331"/>
          </a:xfrm>
          <a:prstGeom prst="rect">
            <a:avLst/>
          </a:prstGeom>
          <a:noFill/>
        </p:spPr>
        <p:txBody>
          <a:bodyPr wrap="none" rtlCol="0">
            <a:spAutoFit/>
          </a:bodyPr>
          <a:lstStyle/>
          <a:p>
            <a:pPr>
              <a:defRPr/>
            </a:pPr>
            <a:r>
              <a:rPr lang="fr-FR"/>
              <a:t>The first </a:t>
            </a:r>
            <a:r>
              <a:rPr lang="fr-FR"/>
              <a:t>driving</a:t>
            </a:r>
            <a:r>
              <a:rPr lang="fr-FR"/>
              <a:t> force: </a:t>
            </a:r>
            <a:r>
              <a:rPr lang="fr-FR"/>
              <a:t>wind</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522865277" name="Picture 2"/>
          <p:cNvPicPr>
            <a:picLocks noChangeAspect="1" noChangeArrowheads="1"/>
          </p:cNvPicPr>
          <p:nvPr/>
        </p:nvPicPr>
        <p:blipFill>
          <a:blip r:embed="rId3"/>
          <a:stretch/>
        </p:blipFill>
        <p:spPr bwMode="auto">
          <a:xfrm>
            <a:off x="3359696" y="1916831"/>
            <a:ext cx="5544615" cy="4254455"/>
          </a:xfrm>
          <a:prstGeom prst="rect">
            <a:avLst/>
          </a:prstGeom>
          <a:noFill/>
          <a:ln>
            <a:noFill/>
          </a:ln>
          <a:effectLst/>
        </p:spPr>
      </p:pic>
      <p:sp>
        <p:nvSpPr>
          <p:cNvPr id="1635769553" name="ZoneTexte 3"/>
          <p:cNvSpPr txBox="1"/>
          <p:nvPr/>
        </p:nvSpPr>
        <p:spPr bwMode="auto">
          <a:xfrm>
            <a:off x="452203" y="1484784"/>
            <a:ext cx="2675796" cy="369331"/>
          </a:xfrm>
          <a:prstGeom prst="rect">
            <a:avLst/>
          </a:prstGeom>
          <a:noFill/>
        </p:spPr>
        <p:txBody>
          <a:bodyPr wrap="none" rtlCol="0">
            <a:spAutoFit/>
          </a:bodyPr>
          <a:lstStyle/>
          <a:p>
            <a:pPr>
              <a:defRPr/>
            </a:pPr>
            <a:r>
              <a:rPr lang="fr-FR"/>
              <a:t>Wind pressure coefficients</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412138517" name="Picture 7"/>
          <p:cNvPicPr>
            <a:picLocks noChangeAspect="1" noChangeArrowheads="1"/>
          </p:cNvPicPr>
          <p:nvPr/>
        </p:nvPicPr>
        <p:blipFill>
          <a:blip r:embed="rId3"/>
          <a:stretch/>
        </p:blipFill>
        <p:spPr bwMode="auto">
          <a:xfrm>
            <a:off x="1199455" y="3068959"/>
            <a:ext cx="4317793" cy="2348879"/>
          </a:xfrm>
          <a:prstGeom prst="rect">
            <a:avLst/>
          </a:prstGeom>
          <a:noFill/>
          <a:ln>
            <a:noFill/>
          </a:ln>
          <a:effectLst/>
        </p:spPr>
      </p:pic>
      <p:sp>
        <p:nvSpPr>
          <p:cNvPr id="1328971662" name="ZoneTexte 5"/>
          <p:cNvSpPr txBox="1"/>
          <p:nvPr/>
        </p:nvSpPr>
        <p:spPr bwMode="auto">
          <a:xfrm>
            <a:off x="1522122" y="2204863"/>
            <a:ext cx="3389901" cy="657743"/>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m:sty m:val="p"/>
                        </m:rPr>
                        <a:rPr lang="fr-FR">
                          <a:latin typeface="Cambria Math"/>
                        </a:rPr>
                        <m:t>Δ</m:t>
                      </m:r>
                      <m:r>
                        <m:rPr/>
                        <a:rPr lang="fr-FR" i="1">
                          <a:latin typeface="Cambria Math"/>
                        </a:rPr>
                        <m:t>𝑃</m:t>
                      </m:r>
                      <m:d>
                        <m:dPr>
                          <m:ctrlPr>
                            <a:rPr lang="fr-FR" i="1">
                              <a:latin typeface="Cambria Math"/>
                              <a:ea typeface="Cambria Math"/>
                              <a:cs typeface="Cambria Math"/>
                            </a:rPr>
                          </m:ctrlPr>
                        </m:dPr>
                        <m:e>
                          <m:r>
                            <m:rPr/>
                            <a:rPr lang="fr-FR" i="1">
                              <a:latin typeface="Cambria Math"/>
                            </a:rPr>
                            <m:t>𝑧</m:t>
                          </m:r>
                        </m:e>
                      </m:d>
                      <m:r>
                        <m:rPr/>
                        <a:rPr lang="fr-FR" i="1">
                          <a:latin typeface="Cambria Math"/>
                        </a:rPr>
                        <m:t>=</m:t>
                      </m:r>
                      <m:r>
                        <m:rPr>
                          <m:sty m:val="p"/>
                        </m:rPr>
                        <a:rPr lang="fr-FR" b="0" i="0">
                          <a:latin typeface="Cambria Math"/>
                        </a:rPr>
                        <m:t>Δ</m:t>
                      </m:r>
                      <m:r>
                        <m:rPr/>
                        <a:rPr lang="fr-FR" b="0" i="1">
                          <a:latin typeface="Cambria Math"/>
                        </a:rPr>
                        <m:t>𝑃</m:t>
                      </m:r>
                      <m:d>
                        <m:dPr>
                          <m:ctrlPr>
                            <a:rPr lang="fr-FR" b="0" i="1">
                              <a:latin typeface="Cambria Math"/>
                              <a:ea typeface="Cambria Math"/>
                              <a:cs typeface="Cambria Math"/>
                            </a:rPr>
                          </m:ctrlPr>
                        </m:dPr>
                        <m:e>
                          <m:r>
                            <m:rPr/>
                            <a:rPr lang="fr-FR" b="0" i="1">
                              <a:latin typeface="Cambria Math"/>
                            </a:rPr>
                            <m:t>0</m:t>
                          </m:r>
                        </m:e>
                      </m:d>
                      <m:r>
                        <m:rPr/>
                        <a:rPr lang="fr-FR" b="0" i="1">
                          <a:latin typeface="Cambria Math"/>
                        </a:rPr>
                        <m:t>−</m:t>
                      </m:r>
                      <m:sSub>
                        <m:sSubPr>
                          <m:ctrlPr>
                            <a:rPr lang="fr-FR" b="0" i="1">
                              <a:latin typeface="Cambria Math"/>
                              <a:ea typeface="Cambria Math"/>
                              <a:cs typeface="Cambria Math"/>
                            </a:rPr>
                          </m:ctrlPr>
                        </m:sSubPr>
                        <m:e>
                          <m:r>
                            <m:rPr/>
                            <a:rPr lang="fr-FR" b="0" i="1">
                              <a:latin typeface="Cambria Math"/>
                            </a:rPr>
                            <m:t>𝜌</m:t>
                          </m:r>
                        </m:e>
                        <m:sub>
                          <m:r>
                            <m:rPr/>
                            <a:rPr lang="fr-FR" b="0" i="1">
                              <a:latin typeface="Cambria Math"/>
                            </a:rPr>
                            <m:t>𝑒</m:t>
                          </m:r>
                        </m:sub>
                      </m:sSub>
                      <m:r>
                        <m:rPr/>
                        <a:rPr lang="fr-FR" b="0" i="1">
                          <a:latin typeface="Cambria Math"/>
                        </a:rPr>
                        <m:t>.</m:t>
                      </m:r>
                      <m:r>
                        <m:rPr/>
                        <a:rPr lang="fr-FR" b="0" i="1">
                          <a:latin typeface="Cambria Math"/>
                        </a:rPr>
                        <m:t>𝑔</m:t>
                      </m:r>
                      <m:r>
                        <m:rPr/>
                        <a:rPr lang="fr-FR" b="0" i="1">
                          <a:latin typeface="Cambria Math"/>
                        </a:rPr>
                        <m:t>.</m:t>
                      </m:r>
                      <m:r>
                        <m:rPr/>
                        <a:rPr lang="fr-FR" b="0" i="1">
                          <a:latin typeface="Cambria Math"/>
                        </a:rPr>
                        <m:t>𝑧</m:t>
                      </m:r>
                      <m:f>
                        <m:fPr>
                          <m:ctrlPr>
                            <a:rPr lang="fr-FR" b="0" i="1">
                              <a:latin typeface="Cambria Math"/>
                              <a:ea typeface="Cambria Math"/>
                              <a:cs typeface="Cambria Math"/>
                            </a:rPr>
                          </m:ctrlPr>
                        </m:fPr>
                        <m:num>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r>
                            <m:rPr/>
                            <a:rPr lang="fr-FR" b="0" i="1">
                              <a:latin typeface="Cambria Math"/>
                            </a:rPr>
                            <m:t>−</m:t>
                          </m:r>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𝑒</m:t>
                              </m:r>
                            </m:sub>
                          </m:sSub>
                        </m:num>
                        <m:den>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𝑖</m:t>
                              </m:r>
                            </m:sub>
                          </m:sSub>
                        </m:den>
                      </m:f>
                    </m:oMath>
                  </m:oMathPara>
                </a14:m>
              </mc:Choice>
              <mc:Fallback/>
            </mc:AlternateContent>
            <a:endParaRPr lang="fr-FR"/>
          </a:p>
        </p:txBody>
      </p:sp>
      <p:sp>
        <p:nvSpPr>
          <p:cNvPr id="593903807" name="ZoneTexte 9"/>
          <p:cNvSpPr txBox="1"/>
          <p:nvPr/>
        </p:nvSpPr>
        <p:spPr bwMode="auto">
          <a:xfrm>
            <a:off x="452203" y="1484784"/>
            <a:ext cx="3658374" cy="369331"/>
          </a:xfrm>
          <a:prstGeom prst="rect">
            <a:avLst/>
          </a:prstGeom>
          <a:noFill/>
        </p:spPr>
        <p:txBody>
          <a:bodyPr wrap="none" rtlCol="0">
            <a:spAutoFit/>
          </a:bodyPr>
          <a:lstStyle/>
          <a:p>
            <a:pPr>
              <a:defRPr/>
            </a:pPr>
            <a:r>
              <a:rPr lang="fr-FR"/>
              <a:t>The second </a:t>
            </a:r>
            <a:r>
              <a:rPr lang="fr-FR"/>
              <a:t>driving</a:t>
            </a:r>
            <a:r>
              <a:rPr lang="fr-FR"/>
              <a:t> force: </a:t>
            </a:r>
            <a:r>
              <a:rPr lang="fr-FR"/>
              <a:t>stack</a:t>
            </a:r>
            <a:r>
              <a:rPr lang="fr-FR"/>
              <a:t> </a:t>
            </a:r>
            <a:r>
              <a:rPr lang="fr-FR"/>
              <a:t>effect</a:t>
            </a:r>
            <a:endParaRPr lang="fr-FR"/>
          </a:p>
        </p:txBody>
      </p:sp>
      <p:pic>
        <p:nvPicPr>
          <p:cNvPr id="1607715419" name="Image 10"/>
          <p:cNvPicPr>
            <a:picLocks noChangeAspect="1"/>
          </p:cNvPicPr>
          <p:nvPr/>
        </p:nvPicPr>
        <p:blipFill>
          <a:blip r:embed="rId4"/>
          <a:stretch/>
        </p:blipFill>
        <p:spPr bwMode="auto">
          <a:xfrm>
            <a:off x="8400255" y="1268759"/>
            <a:ext cx="3743521" cy="2708919"/>
          </a:xfrm>
          <a:prstGeom prst="rect">
            <a:avLst/>
          </a:prstGeom>
        </p:spPr>
      </p:pic>
      <p:pic>
        <p:nvPicPr>
          <p:cNvPr id="536370047" name="Image 11"/>
          <p:cNvPicPr>
            <a:picLocks noChangeAspect="1"/>
          </p:cNvPicPr>
          <p:nvPr/>
        </p:nvPicPr>
        <p:blipFill>
          <a:blip r:embed="rId5"/>
          <a:stretch/>
        </p:blipFill>
        <p:spPr bwMode="auto">
          <a:xfrm>
            <a:off x="8400255" y="3933055"/>
            <a:ext cx="3743521" cy="270891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958343230" name="Image 1"/>
          <p:cNvPicPr>
            <a:picLocks noChangeAspect="1"/>
          </p:cNvPicPr>
          <p:nvPr/>
        </p:nvPicPr>
        <p:blipFill>
          <a:blip r:embed="rId3"/>
          <a:stretch/>
        </p:blipFill>
        <p:spPr bwMode="auto">
          <a:xfrm>
            <a:off x="6087020" y="2013593"/>
            <a:ext cx="6077523" cy="3622119"/>
          </a:xfrm>
          <a:prstGeom prst="rect">
            <a:avLst/>
          </a:prstGeom>
        </p:spPr>
      </p:pic>
      <p:sp>
        <p:nvSpPr>
          <p:cNvPr id="1602232365" name="Rectangle 2"/>
          <p:cNvSpPr/>
          <p:nvPr/>
        </p:nvSpPr>
        <p:spPr bwMode="auto">
          <a:xfrm>
            <a:off x="479376" y="1412776"/>
            <a:ext cx="8784976" cy="369332"/>
          </a:xfrm>
          <a:prstGeom prst="rect">
            <a:avLst/>
          </a:prstGeom>
        </p:spPr>
        <p:txBody>
          <a:bodyPr wrap="square">
            <a:spAutoFit/>
          </a:bodyPr>
          <a:lstStyle/>
          <a:p>
            <a:pPr>
              <a:defRPr/>
            </a:pPr>
            <a:r>
              <a:rPr lang="fr-FR">
                <a:latin typeface="+mj-lt"/>
              </a:rPr>
              <a:t>Exemple de calcul de DH sur une journée d’été avec un seuil d’inconfort en journée de 27°C </a:t>
            </a:r>
            <a:endParaRPr/>
          </a:p>
        </p:txBody>
      </p:sp>
      <p:pic>
        <p:nvPicPr>
          <p:cNvPr id="94324579" name="Image 3"/>
          <p:cNvPicPr>
            <a:picLocks noChangeAspect="1"/>
          </p:cNvPicPr>
          <p:nvPr/>
        </p:nvPicPr>
        <p:blipFill>
          <a:blip r:embed="rId4"/>
          <a:stretch/>
        </p:blipFill>
        <p:spPr bwMode="auto">
          <a:xfrm>
            <a:off x="0" y="2924944"/>
            <a:ext cx="5904656" cy="195868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305390628" name="Picture 2"/>
          <p:cNvPicPr>
            <a:picLocks noChangeAspect="1" noChangeArrowheads="1"/>
          </p:cNvPicPr>
          <p:nvPr/>
        </p:nvPicPr>
        <p:blipFill>
          <a:blip r:embed="rId3"/>
          <a:stretch/>
        </p:blipFill>
        <p:spPr bwMode="auto">
          <a:xfrm>
            <a:off x="1847527" y="2328151"/>
            <a:ext cx="4145731" cy="1964943"/>
          </a:xfrm>
          <a:prstGeom prst="rect">
            <a:avLst/>
          </a:prstGeom>
          <a:noFill/>
          <a:ln>
            <a:noFill/>
          </a:ln>
          <a:effectLst/>
        </p:spPr>
      </p:pic>
      <p:sp>
        <p:nvSpPr>
          <p:cNvPr id="846235008" name="ZoneTexte 2"/>
          <p:cNvSpPr txBox="1"/>
          <p:nvPr/>
        </p:nvSpPr>
        <p:spPr bwMode="auto">
          <a:xfrm>
            <a:off x="452203" y="1484784"/>
            <a:ext cx="5736826" cy="369331"/>
          </a:xfrm>
          <a:prstGeom prst="rect">
            <a:avLst/>
          </a:prstGeom>
          <a:noFill/>
        </p:spPr>
        <p:txBody>
          <a:bodyPr wrap="none" rtlCol="0">
            <a:spAutoFit/>
          </a:bodyPr>
          <a:lstStyle/>
          <a:p>
            <a:pPr>
              <a:defRPr/>
            </a:pPr>
            <a:r>
              <a:rPr lang="fr-FR"/>
              <a:t>Air flow </a:t>
            </a:r>
            <a:r>
              <a:rPr lang="fr-FR"/>
              <a:t>induced</a:t>
            </a:r>
            <a:r>
              <a:rPr lang="fr-FR"/>
              <a:t> by </a:t>
            </a:r>
            <a:r>
              <a:rPr lang="fr-FR"/>
              <a:t>wind</a:t>
            </a:r>
            <a:r>
              <a:rPr lang="fr-FR"/>
              <a:t>, </a:t>
            </a:r>
            <a:r>
              <a:rPr lang="fr-FR"/>
              <a:t>calculated</a:t>
            </a:r>
            <a:r>
              <a:rPr lang="fr-FR"/>
              <a:t> by the nodal </a:t>
            </a:r>
            <a:r>
              <a:rPr lang="fr-FR"/>
              <a:t>approach</a:t>
            </a:r>
            <a:endParaRPr lang="fr-FR"/>
          </a:p>
        </p:txBody>
      </p:sp>
      <p:sp>
        <p:nvSpPr>
          <p:cNvPr id="2060680607" name="ZoneTexte 3"/>
          <p:cNvSpPr txBox="1"/>
          <p:nvPr/>
        </p:nvSpPr>
        <p:spPr bwMode="auto">
          <a:xfrm>
            <a:off x="5344169" y="5371958"/>
            <a:ext cx="1974899" cy="593431"/>
          </a:xfrm>
          <a:prstGeom prst="rect">
            <a:avLst/>
          </a:prstGeom>
          <a:noFill/>
          <a:ln>
            <a:solidFill>
              <a:srgbClr val="FF6600"/>
            </a:solidFill>
          </a:ln>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solidFill>
                            <a:schemeClr val="tx1"/>
                          </a:solidFill>
                          <a:latin typeface="Cambria Math"/>
                        </a:rPr>
                        <m:t>𝑄</m:t>
                      </m:r>
                      <m:r>
                        <m:rPr/>
                        <a:rPr lang="fr-FR" sz="1600" i="1">
                          <a:solidFill>
                            <a:schemeClr val="tx1"/>
                          </a:solidFill>
                          <a:latin typeface="Cambria Math"/>
                        </a:rPr>
                        <m:t>=</m:t>
                      </m:r>
                      <m:sSup>
                        <m:sSupPr>
                          <m:ctrlPr>
                            <a:rPr lang="fr-FR" sz="1600" b="0" i="1">
                              <a:solidFill>
                                <a:schemeClr val="tx1"/>
                              </a:solidFill>
                              <a:latin typeface="Cambria Math"/>
                              <a:ea typeface="Cambria Math"/>
                              <a:cs typeface="Cambria Math"/>
                            </a:rPr>
                          </m:ctrlPr>
                        </m:sSupPr>
                        <m:e>
                          <m:r>
                            <m:rPr/>
                            <a:rPr lang="fr-FR" sz="1600" i="1">
                              <a:solidFill>
                                <a:schemeClr val="tx1"/>
                              </a:solidFill>
                              <a:latin typeface="Cambria Math"/>
                            </a:rPr>
                            <m:t>𝐴</m:t>
                          </m:r>
                        </m:e>
                        <m:sup>
                          <m:r>
                            <m:rPr/>
                            <a:rPr lang="fr-FR" sz="1600" b="0" i="1">
                              <a:solidFill>
                                <a:schemeClr val="tx1"/>
                              </a:solidFill>
                              <a:latin typeface="Cambria Math"/>
                            </a:rPr>
                            <m:t>∗</m:t>
                          </m:r>
                        </m:sup>
                      </m:sSup>
                      <m:r>
                        <m:rPr/>
                        <a:rPr lang="fr-FR" sz="1600" b="0" i="1">
                          <a:solidFill>
                            <a:schemeClr val="tx1"/>
                          </a:solidFill>
                          <a:latin typeface="Cambria Math"/>
                        </a:rPr>
                        <m:t>.</m:t>
                      </m:r>
                      <m:sSub>
                        <m:sSubPr>
                          <m:ctrlPr>
                            <a:rPr lang="fr-FR" sz="1600" b="0" i="1">
                              <a:solidFill>
                                <a:schemeClr val="tx1"/>
                              </a:solidFill>
                              <a:latin typeface="Cambria Math"/>
                              <a:ea typeface="Cambria Math"/>
                              <a:cs typeface="Cambria Math"/>
                            </a:rPr>
                          </m:ctrlPr>
                        </m:sSubPr>
                        <m:e>
                          <m:r>
                            <m:rPr/>
                            <a:rPr lang="fr-FR" sz="1600" b="0" i="1">
                              <a:solidFill>
                                <a:schemeClr val="tx1"/>
                              </a:solidFill>
                              <a:latin typeface="Cambria Math"/>
                            </a:rPr>
                            <m:t>𝑈</m:t>
                          </m:r>
                        </m:e>
                        <m:sub>
                          <m:r>
                            <m:rPr/>
                            <a:rPr lang="fr-FR" sz="1600" b="0" i="1">
                              <a:solidFill>
                                <a:schemeClr val="tx1"/>
                              </a:solidFill>
                              <a:latin typeface="Cambria Math"/>
                            </a:rPr>
                            <m:t>𝑤𝑖𝑛𝑑</m:t>
                          </m:r>
                        </m:sub>
                      </m:sSub>
                      <m:r>
                        <m:rPr/>
                        <a:rPr lang="fr-FR" sz="1600" i="1">
                          <a:solidFill>
                            <a:schemeClr val="tx1"/>
                          </a:solidFill>
                          <a:latin typeface="Cambria Math"/>
                        </a:rPr>
                        <m:t> </m:t>
                      </m:r>
                      <m:rad>
                        <m:radPr>
                          <m:degHide m:val="on"/>
                          <m:ctrlPr>
                            <a:rPr lang="fr-FR" sz="1600" i="1">
                              <a:solidFill>
                                <a:schemeClr val="tx1"/>
                              </a:solidFill>
                              <a:latin typeface="Cambria Math"/>
                              <a:ea typeface="Cambria Math"/>
                              <a:cs typeface="Cambria Math"/>
                            </a:rPr>
                          </m:ctrlPr>
                        </m:radPr>
                        <m:deg>
                          <m:r>
                            <m:rPr/>
                            <a:rPr>
                              <a:latin typeface="Cambria Math"/>
                              <a:ea typeface="Cambria Math"/>
                              <a:cs typeface="Cambria Math"/>
                            </a:rPr>
                            <m:t/>
                          </m:r>
                        </m:deg>
                        <m:e>
                          <m:r>
                            <m:rPr>
                              <m:sty m:val="p"/>
                            </m:rPr>
                            <a:rPr lang="fr-FR" sz="1600" b="0" i="0">
                              <a:solidFill>
                                <a:schemeClr val="tx1"/>
                              </a:solidFill>
                              <a:latin typeface="Cambria Math"/>
                            </a:rPr>
                            <m:t>Δ</m:t>
                          </m:r>
                          <m:sSub>
                            <m:sSubPr>
                              <m:ctrlPr>
                                <a:rPr lang="fr-FR" sz="1600" b="0" i="1">
                                  <a:solidFill>
                                    <a:schemeClr val="tx1"/>
                                  </a:solidFill>
                                  <a:latin typeface="Cambria Math"/>
                                  <a:ea typeface="Cambria Math"/>
                                  <a:cs typeface="Cambria Math"/>
                                </a:rPr>
                              </m:ctrlPr>
                            </m:sSubPr>
                            <m:e>
                              <m:r>
                                <m:rPr/>
                                <a:rPr lang="fr-FR" sz="1600" b="0" i="1">
                                  <a:solidFill>
                                    <a:schemeClr val="tx1"/>
                                  </a:solidFill>
                                  <a:latin typeface="Cambria Math"/>
                                </a:rPr>
                                <m:t>𝐶</m:t>
                              </m:r>
                            </m:e>
                            <m:sub>
                              <m:r>
                                <m:rPr/>
                                <a:rPr lang="fr-FR" sz="1600" b="0" i="1">
                                  <a:solidFill>
                                    <a:schemeClr val="tx1"/>
                                  </a:solidFill>
                                  <a:latin typeface="Cambria Math"/>
                                </a:rPr>
                                <m:t>𝑝</m:t>
                              </m:r>
                            </m:sub>
                          </m:sSub>
                        </m:e>
                      </m:rad>
                    </m:oMath>
                  </m:oMathPara>
                </a14:m>
              </mc:Choice>
              <mc:Fallback/>
            </mc:AlternateContent>
            <a:endParaRPr lang="fr-FR" sz="1600">
              <a:solidFill>
                <a:schemeClr val="tx1"/>
              </a:solidFill>
            </a:endParaRPr>
          </a:p>
        </p:txBody>
      </p:sp>
      <p:sp>
        <p:nvSpPr>
          <p:cNvPr id="1762250332" name="ZoneTexte 4"/>
          <p:cNvSpPr txBox="1"/>
          <p:nvPr/>
        </p:nvSpPr>
        <p:spPr bwMode="auto">
          <a:xfrm>
            <a:off x="1991543" y="2564903"/>
            <a:ext cx="390362" cy="298414"/>
          </a:xfrm>
          <a:prstGeom prst="rect">
            <a:avLst/>
          </a:prstGeom>
          <a:solidFill>
            <a:schemeClr val="bg1"/>
          </a:solidFill>
          <a:ln>
            <a:solidFill>
              <a:srgbClr val="FF6600"/>
            </a:solidFill>
          </a:ln>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b="0" i="1">
                              <a:latin typeface="Cambria Math"/>
                              <a:ea typeface="Cambria Math"/>
                              <a:cs typeface="Cambria Math"/>
                            </a:rPr>
                          </m:ctrlPr>
                        </m:sSubPr>
                        <m:e>
                          <m:r>
                            <m:rPr/>
                            <a:rPr lang="fr-FR" b="0" i="1">
                              <a:latin typeface="Cambria Math"/>
                            </a:rPr>
                            <m:t>𝐶</m:t>
                          </m:r>
                        </m:e>
                        <m:sub>
                          <m:r>
                            <m:rPr/>
                            <a:rPr lang="fr-FR" b="0" i="1">
                              <a:latin typeface="Cambria Math"/>
                            </a:rPr>
                            <m:t>𝑝</m:t>
                          </m:r>
                          <m:r>
                            <m:rPr/>
                            <a:rPr lang="fr-FR" b="0" i="1">
                              <a:latin typeface="Cambria Math"/>
                            </a:rPr>
                            <m:t>1</m:t>
                          </m:r>
                        </m:sub>
                      </m:sSub>
                    </m:oMath>
                  </m:oMathPara>
                </a14:m>
              </mc:Choice>
              <mc:Fallback/>
            </mc:AlternateContent>
            <a:endParaRPr lang="fr-FR"/>
          </a:p>
        </p:txBody>
      </p:sp>
      <p:sp>
        <p:nvSpPr>
          <p:cNvPr id="950465527" name="ZoneTexte 5"/>
          <p:cNvSpPr txBox="1"/>
          <p:nvPr/>
        </p:nvSpPr>
        <p:spPr bwMode="auto">
          <a:xfrm>
            <a:off x="5375919" y="3161415"/>
            <a:ext cx="390362" cy="298414"/>
          </a:xfrm>
          <a:prstGeom prst="rect">
            <a:avLst/>
          </a:prstGeom>
          <a:solidFill>
            <a:schemeClr val="bg1"/>
          </a:solidFill>
          <a:ln>
            <a:solidFill>
              <a:srgbClr val="FF6600"/>
            </a:solidFill>
          </a:ln>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b="0" i="1">
                              <a:latin typeface="Cambria Math"/>
                              <a:ea typeface="Cambria Math"/>
                              <a:cs typeface="Cambria Math"/>
                            </a:rPr>
                          </m:ctrlPr>
                        </m:sSubPr>
                        <m:e>
                          <m:r>
                            <m:rPr/>
                            <a:rPr lang="fr-FR" b="0" i="1">
                              <a:latin typeface="Cambria Math"/>
                            </a:rPr>
                            <m:t>𝐶</m:t>
                          </m:r>
                        </m:e>
                        <m:sub>
                          <m:r>
                            <m:rPr/>
                            <a:rPr lang="fr-FR" b="0" i="1">
                              <a:latin typeface="Cambria Math"/>
                            </a:rPr>
                            <m:t>𝑝</m:t>
                          </m:r>
                          <m:r>
                            <m:rPr/>
                            <a:rPr lang="fr-FR" b="0" i="1">
                              <a:latin typeface="Cambria Math"/>
                            </a:rPr>
                            <m:t>2</m:t>
                          </m:r>
                        </m:sub>
                      </m:sSub>
                    </m:oMath>
                  </m:oMathPara>
                </a14:m>
              </mc:Choice>
              <mc:Fallback/>
            </mc:AlternateContent>
            <a:endParaRPr lang="fr-FR"/>
          </a:p>
        </p:txBody>
      </p:sp>
      <p:sp>
        <p:nvSpPr>
          <p:cNvPr id="1183466637" name="ZoneTexte 19"/>
          <p:cNvSpPr txBox="1"/>
          <p:nvPr/>
        </p:nvSpPr>
        <p:spPr bwMode="auto">
          <a:xfrm>
            <a:off x="2783631" y="4941167"/>
            <a:ext cx="1398331" cy="727506"/>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latin typeface="Cambria Math"/>
                        </a:rPr>
                        <m:t>𝑄</m:t>
                      </m:r>
                      <m:r>
                        <m:rPr/>
                        <a:rPr lang="fr-FR" sz="1600" b="0" i="1">
                          <a:latin typeface="Cambria Math"/>
                        </a:rPr>
                        <m:t>=</m:t>
                      </m:r>
                      <m:sSup>
                        <m:sSupPr>
                          <m:ctrlPr>
                            <a:rPr lang="fr-FR" sz="1600" b="0" i="1">
                              <a:latin typeface="Cambria Math"/>
                              <a:ea typeface="Cambria Math"/>
                              <a:cs typeface="Cambria Math"/>
                            </a:rPr>
                          </m:ctrlPr>
                        </m:sSupPr>
                        <m:e>
                          <m:r>
                            <m:rPr/>
                            <a:rPr lang="fr-FR" sz="1600" b="0" i="1">
                              <a:latin typeface="Cambria Math"/>
                            </a:rPr>
                            <m:t>𝐴</m:t>
                          </m:r>
                        </m:e>
                        <m:sup>
                          <m:r>
                            <m:rPr/>
                            <a:rPr lang="fr-FR" sz="1600" b="0" i="1">
                              <a:latin typeface="Cambria Math"/>
                            </a:rPr>
                            <m:t>∗</m:t>
                          </m:r>
                        </m:sup>
                      </m:sSup>
                      <m:rad>
                        <m:radPr>
                          <m:degHide m:val="on"/>
                          <m:ctrlPr>
                            <a:rPr lang="fr-FR" sz="1600" b="0" i="1">
                              <a:latin typeface="Cambria Math"/>
                              <a:ea typeface="Cambria Math"/>
                              <a:cs typeface="Cambria Math"/>
                            </a:rPr>
                          </m:ctrlPr>
                        </m:radPr>
                        <m:deg>
                          <m:r>
                            <m:rPr/>
                            <a:rPr>
                              <a:latin typeface="Cambria Math"/>
                              <a:ea typeface="Cambria Math"/>
                              <a:cs typeface="Cambria Math"/>
                            </a:rPr>
                            <m:t/>
                          </m:r>
                        </m:deg>
                        <m:e>
                          <m:f>
                            <m:fPr>
                              <m:ctrlPr>
                                <a:rPr lang="fr-FR" sz="1600" b="0" i="1">
                                  <a:latin typeface="Cambria Math"/>
                                  <a:ea typeface="Cambria Math"/>
                                  <a:cs typeface="Cambria Math"/>
                                </a:rPr>
                              </m:ctrlPr>
                            </m:fPr>
                            <m:num>
                              <m:r>
                                <m:rPr/>
                                <a:rPr lang="fr-FR" sz="1600" b="0" i="1">
                                  <a:latin typeface="Cambria Math"/>
                                </a:rPr>
                                <m:t>2.</m:t>
                              </m:r>
                              <m:d>
                                <m:dPr>
                                  <m:begChr m:val="|"/>
                                  <m:endChr m:val="|"/>
                                  <m:ctrlPr>
                                    <a:rPr lang="fr-FR" sz="1600" b="0" i="1">
                                      <a:latin typeface="Cambria Math"/>
                                      <a:ea typeface="Cambria Math"/>
                                      <a:cs typeface="Cambria Math"/>
                                    </a:rPr>
                                  </m:ctrlPr>
                                </m:dPr>
                                <m:e>
                                  <m:r>
                                    <m:rPr>
                                      <m:sty m:val="p"/>
                                    </m:rPr>
                                    <a:rPr lang="fr-FR" sz="1600" b="0" i="0">
                                      <a:latin typeface="Cambria Math"/>
                                    </a:rPr>
                                    <m:t>Δ</m:t>
                                  </m:r>
                                  <m:r>
                                    <m:rPr/>
                                    <a:rPr lang="fr-FR" sz="1600" b="0" i="1">
                                      <a:latin typeface="Cambria Math"/>
                                    </a:rPr>
                                    <m:t>𝑃</m:t>
                                  </m:r>
                                </m:e>
                              </m:d>
                            </m:num>
                            <m:den>
                              <m:r>
                                <m:rPr/>
                                <a:rPr lang="fr-FR" sz="1600" b="0" i="1">
                                  <a:latin typeface="Cambria Math"/>
                                </a:rPr>
                                <m:t>𝜌</m:t>
                              </m:r>
                            </m:den>
                          </m:f>
                        </m:e>
                      </m:rad>
                    </m:oMath>
                  </m:oMathPara>
                </a14:m>
              </mc:Choice>
              <mc:Fallback/>
            </mc:AlternateContent>
            <a:endParaRPr lang="fr-FR" sz="1600"/>
          </a:p>
        </p:txBody>
      </p:sp>
      <p:sp>
        <p:nvSpPr>
          <p:cNvPr id="1371323233" name="ZoneTexte 20"/>
          <p:cNvSpPr txBox="1"/>
          <p:nvPr/>
        </p:nvSpPr>
        <p:spPr bwMode="auto">
          <a:xfrm>
            <a:off x="2783631" y="5889085"/>
            <a:ext cx="1832553" cy="461023"/>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m:sty m:val="p"/>
                        </m:rPr>
                        <a:rPr lang="fr-FR" sz="1600" b="0" i="0">
                          <a:latin typeface="Cambria Math"/>
                        </a:rPr>
                        <m:t>Δ</m:t>
                      </m:r>
                      <m:r>
                        <m:rPr/>
                        <a:rPr lang="fr-FR" sz="1600" b="0" i="1">
                          <a:latin typeface="Cambria Math"/>
                        </a:rPr>
                        <m:t>𝑃</m:t>
                      </m:r>
                      <m:r>
                        <m:rPr/>
                        <a:rPr lang="fr-FR" sz="1600" b="0" i="1">
                          <a:latin typeface="Cambria Math"/>
                        </a:rPr>
                        <m:t>=</m:t>
                      </m:r>
                      <m:f>
                        <m:fPr>
                          <m:ctrlPr>
                            <a:rPr lang="fr-FR" sz="1600" b="0" i="1">
                              <a:latin typeface="Cambria Math"/>
                              <a:ea typeface="Cambria Math"/>
                              <a:cs typeface="Cambria Math"/>
                            </a:rPr>
                          </m:ctrlPr>
                        </m:fPr>
                        <m:num>
                          <m:r>
                            <m:rPr/>
                            <a:rPr lang="fr-FR" sz="1600" b="0" i="1">
                              <a:latin typeface="Cambria Math"/>
                            </a:rPr>
                            <m:t>1</m:t>
                          </m:r>
                        </m:num>
                        <m:den>
                          <m:r>
                            <m:rPr/>
                            <a:rPr lang="fr-FR" sz="1600" b="0" i="1">
                              <a:latin typeface="Cambria Math"/>
                            </a:rPr>
                            <m:t>2</m:t>
                          </m:r>
                        </m:den>
                      </m:f>
                      <m:r>
                        <m:rPr/>
                        <a:rPr lang="fr-FR" sz="1600" b="0" i="1">
                          <a:latin typeface="Cambria Math"/>
                        </a:rPr>
                        <m:t>𝜌</m:t>
                      </m:r>
                      <m:r>
                        <m:rPr/>
                        <a:rPr lang="fr-FR" sz="1600" b="0" i="0">
                          <a:latin typeface="Cambria Math"/>
                        </a:rPr>
                        <m:t>.</m:t>
                      </m:r>
                      <m:sSub>
                        <m:sSubPr>
                          <m:ctrlPr>
                            <a:rPr lang="fr-FR" sz="1600" b="0" i="1">
                              <a:latin typeface="Cambria Math"/>
                              <a:ea typeface="Cambria Math"/>
                              <a:cs typeface="Cambria Math"/>
                            </a:rPr>
                          </m:ctrlPr>
                        </m:sSubPr>
                        <m:e>
                          <m:r>
                            <m:rPr>
                              <m:sty m:val="p"/>
                            </m:rPr>
                            <a:rPr lang="fr-FR" sz="1600" b="0" i="0">
                              <a:latin typeface="Cambria Math"/>
                            </a:rPr>
                            <m:t>Δ</m:t>
                          </m:r>
                          <m:r>
                            <m:rPr/>
                            <a:rPr lang="fr-FR" sz="1600" b="0" i="1">
                              <a:latin typeface="Cambria Math"/>
                            </a:rPr>
                            <m:t>𝐶</m:t>
                          </m:r>
                        </m:e>
                        <m:sub>
                          <m:r>
                            <m:rPr/>
                            <a:rPr lang="fr-FR" sz="1600" b="0" i="1">
                              <a:latin typeface="Cambria Math"/>
                            </a:rPr>
                            <m:t>𝑝</m:t>
                          </m:r>
                        </m:sub>
                      </m:sSub>
                      <m:r>
                        <m:rPr/>
                        <a:rPr lang="fr-FR" sz="1600" b="0" i="1">
                          <a:latin typeface="Cambria Math"/>
                        </a:rPr>
                        <m:t>.</m:t>
                      </m:r>
                      <m:sSubSup>
                        <m:sSubSupPr>
                          <m:alnScr m:val="off"/>
                          <m:ctrlPr>
                            <a:rPr lang="fr-FR" sz="1600" b="0" i="1">
                              <a:latin typeface="Cambria Math"/>
                              <a:ea typeface="Cambria Math"/>
                              <a:cs typeface="Cambria Math"/>
                            </a:rPr>
                          </m:ctrlPr>
                        </m:sSubSupPr>
                        <m:e>
                          <m:r>
                            <m:rPr/>
                            <a:rPr lang="fr-FR" sz="1600" b="0" i="1">
                              <a:latin typeface="Cambria Math"/>
                            </a:rPr>
                            <m:t>𝑈</m:t>
                          </m:r>
                        </m:e>
                        <m:sub>
                          <m:r>
                            <m:rPr/>
                            <a:rPr lang="fr-FR" sz="1600" b="0" i="1">
                              <a:latin typeface="Cambria Math"/>
                            </a:rPr>
                            <m:t>𝑤𝑖𝑛𝑑</m:t>
                          </m:r>
                        </m:sub>
                        <m:sup>
                          <m:r>
                            <m:rPr/>
                            <a:rPr lang="fr-FR" sz="1600" b="0" i="1">
                              <a:latin typeface="Cambria Math"/>
                            </a:rPr>
                            <m:t>2</m:t>
                          </m:r>
                        </m:sup>
                      </m:sSubSup>
                    </m:oMath>
                  </m:oMathPara>
                </a14:m>
              </mc:Choice>
              <mc:Fallback/>
            </mc:AlternateContent>
            <a:endParaRPr lang="fr-FR" sz="1600"/>
          </a:p>
        </p:txBody>
      </p:sp>
      <p:sp>
        <p:nvSpPr>
          <p:cNvPr id="1593632181" name="Accolade fermante 21"/>
          <p:cNvSpPr/>
          <p:nvPr/>
        </p:nvSpPr>
        <p:spPr bwMode="auto">
          <a:xfrm>
            <a:off x="4799855" y="5229199"/>
            <a:ext cx="216023" cy="890397"/>
          </a:xfrm>
          <a:prstGeom prst="rightBrace">
            <a:avLst>
              <a:gd name="adj1" fmla="val 37728"/>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defRPr/>
            </a:pP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02567695" name="ZoneTexte 2"/>
          <p:cNvSpPr txBox="1"/>
          <p:nvPr/>
        </p:nvSpPr>
        <p:spPr bwMode="auto">
          <a:xfrm>
            <a:off x="452203" y="1484784"/>
            <a:ext cx="6705618" cy="369331"/>
          </a:xfrm>
          <a:prstGeom prst="rect">
            <a:avLst/>
          </a:prstGeom>
          <a:noFill/>
        </p:spPr>
        <p:txBody>
          <a:bodyPr wrap="none" rtlCol="0">
            <a:spAutoFit/>
          </a:bodyPr>
          <a:lstStyle/>
          <a:p>
            <a:pPr>
              <a:defRPr/>
            </a:pPr>
            <a:r>
              <a:rPr lang="fr-FR"/>
              <a:t>Air flow </a:t>
            </a:r>
            <a:r>
              <a:rPr lang="fr-FR"/>
              <a:t>induced</a:t>
            </a:r>
            <a:r>
              <a:rPr lang="fr-FR"/>
              <a:t> by the </a:t>
            </a:r>
            <a:r>
              <a:rPr lang="fr-FR"/>
              <a:t>stack</a:t>
            </a:r>
            <a:r>
              <a:rPr lang="fr-FR"/>
              <a:t> </a:t>
            </a:r>
            <a:r>
              <a:rPr lang="fr-FR"/>
              <a:t>effect</a:t>
            </a:r>
            <a:r>
              <a:rPr lang="fr-FR"/>
              <a:t>, </a:t>
            </a:r>
            <a:r>
              <a:rPr lang="fr-FR"/>
              <a:t>calculated</a:t>
            </a:r>
            <a:r>
              <a:rPr lang="fr-FR"/>
              <a:t> by the nodal </a:t>
            </a:r>
            <a:r>
              <a:rPr lang="fr-FR"/>
              <a:t>approach</a:t>
            </a:r>
            <a:endParaRPr lang="fr-FR"/>
          </a:p>
        </p:txBody>
      </p:sp>
      <p:pic>
        <p:nvPicPr>
          <p:cNvPr id="1538610909" name="Picture 2"/>
          <p:cNvPicPr>
            <a:picLocks noChangeAspect="1" noChangeArrowheads="1"/>
          </p:cNvPicPr>
          <p:nvPr/>
        </p:nvPicPr>
        <p:blipFill>
          <a:blip r:embed="rId3"/>
          <a:stretch/>
        </p:blipFill>
        <p:spPr bwMode="auto">
          <a:xfrm>
            <a:off x="839415" y="2348880"/>
            <a:ext cx="4145603" cy="2232247"/>
          </a:xfrm>
          <a:prstGeom prst="rect">
            <a:avLst/>
          </a:prstGeom>
          <a:noFill/>
          <a:ln>
            <a:noFill/>
          </a:ln>
          <a:effectLst/>
        </p:spPr>
      </p:pic>
      <p:sp>
        <p:nvSpPr>
          <p:cNvPr id="876322551" name="Rectangle 5"/>
          <p:cNvSpPr/>
          <p:nvPr/>
        </p:nvSpPr>
        <p:spPr bwMode="auto">
          <a:xfrm>
            <a:off x="5519935" y="5154629"/>
            <a:ext cx="2193356" cy="819839"/>
          </a:xfrm>
          <a:prstGeom prst="rect">
            <a:avLst/>
          </a:prstGeom>
          <a:ln>
            <a:solidFill>
              <a:srgbClr val="FF6600"/>
            </a:solidFill>
          </a:ln>
        </p:spPr>
        <p:txBody>
          <a:bodyPr wrap="non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p>
                        <m:sSupPr>
                          <m:ctrlPr>
                            <a:rPr lang="fr-FR" sz="1600" i="1">
                              <a:latin typeface="Cambria Math"/>
                              <a:ea typeface="Cambria Math"/>
                              <a:cs typeface="Cambria Math"/>
                            </a:rPr>
                          </m:ctrlPr>
                        </m:sSupPr>
                        <m:e>
                          <m:r>
                            <m:rPr/>
                            <a:rPr lang="fr-FR" sz="1600" b="0" i="1">
                              <a:latin typeface="Cambria Math"/>
                            </a:rPr>
                            <m:t>𝑄</m:t>
                          </m:r>
                          <m:r>
                            <m:rPr/>
                            <a:rPr lang="fr-FR" sz="1600" b="0" i="1">
                              <a:latin typeface="Cambria Math"/>
                            </a:rPr>
                            <m:t>=</m:t>
                          </m:r>
                          <m:r>
                            <m:rPr/>
                            <a:rPr lang="fr-FR" sz="1600" i="1">
                              <a:latin typeface="Cambria Math"/>
                            </a:rPr>
                            <m:t>𝐴</m:t>
                          </m:r>
                        </m:e>
                        <m:sup>
                          <m:r>
                            <m:rPr/>
                            <a:rPr lang="fr-FR" sz="1600" i="1">
                              <a:latin typeface="Cambria Math"/>
                            </a:rPr>
                            <m:t>∗</m:t>
                          </m:r>
                        </m:sup>
                      </m:sSup>
                      <m:rad>
                        <m:radPr>
                          <m:degHide m:val="on"/>
                          <m:ctrlPr>
                            <a:rPr lang="fr-FR" sz="1600" i="1">
                              <a:latin typeface="Cambria Math"/>
                              <a:ea typeface="Cambria Math"/>
                              <a:cs typeface="Cambria Math"/>
                            </a:rPr>
                          </m:ctrlPr>
                        </m:radPr>
                        <m:deg>
                          <m:r>
                            <m:rPr/>
                            <a:rPr>
                              <a:latin typeface="Cambria Math"/>
                              <a:ea typeface="Cambria Math"/>
                              <a:cs typeface="Cambria Math"/>
                            </a:rPr>
                            <m:t/>
                          </m:r>
                        </m:deg>
                        <m:e>
                          <m:r>
                            <m:rPr/>
                            <a:rPr lang="fr-FR" sz="1600" i="1">
                              <a:latin typeface="Cambria Math"/>
                            </a:rPr>
                            <m:t>2.</m:t>
                          </m:r>
                          <m:r>
                            <m:rPr/>
                            <a:rPr lang="fr-FR" sz="1600" i="1">
                              <a:latin typeface="Cambria Math"/>
                            </a:rPr>
                            <m:t>𝑔</m:t>
                          </m:r>
                          <m:r>
                            <m:rPr/>
                            <a:rPr lang="fr-FR" sz="1600" i="1">
                              <a:latin typeface="Cambria Math"/>
                            </a:rPr>
                            <m:t>.</m:t>
                          </m:r>
                          <m:r>
                            <m:rPr/>
                            <a:rPr lang="fr-FR" sz="1600" i="1">
                              <a:latin typeface="Cambria Math"/>
                            </a:rPr>
                            <m:t>𝐻</m:t>
                          </m:r>
                          <m:f>
                            <m:fPr>
                              <m:ctrlPr>
                                <a:rPr lang="fr-FR" sz="1600" i="1">
                                  <a:latin typeface="Cambria Math"/>
                                  <a:ea typeface="Cambria Math"/>
                                  <a:cs typeface="Cambria Math"/>
                                </a:rPr>
                              </m:ctrlPr>
                            </m:fPr>
                            <m:num>
                              <m:sSub>
                                <m:sSubPr>
                                  <m:ctrlPr>
                                    <a:rPr lang="fr-FR" sz="1600" i="1">
                                      <a:latin typeface="Cambria Math"/>
                                      <a:ea typeface="Cambria Math"/>
                                      <a:cs typeface="Cambria Math"/>
                                    </a:rPr>
                                  </m:ctrlPr>
                                </m:sSubPr>
                                <m:e>
                                  <m:r>
                                    <m:rPr/>
                                    <a:rPr lang="fr-FR" sz="1600" i="1">
                                      <a:latin typeface="Cambria Math"/>
                                    </a:rPr>
                                    <m:t>𝑇</m:t>
                                  </m:r>
                                </m:e>
                                <m:sub>
                                  <m:r>
                                    <m:rPr/>
                                    <a:rPr lang="fr-FR" sz="1600" i="1">
                                      <a:latin typeface="Cambria Math"/>
                                    </a:rPr>
                                    <m:t>𝑖</m:t>
                                  </m:r>
                                </m:sub>
                              </m:sSub>
                              <m:r>
                                <m:rPr/>
                                <a:rPr lang="fr-FR" sz="1600" i="1">
                                  <a:latin typeface="Cambria Math"/>
                                </a:rPr>
                                <m:t>−</m:t>
                              </m:r>
                              <m:sSub>
                                <m:sSubPr>
                                  <m:ctrlPr>
                                    <a:rPr lang="fr-FR" sz="1600" i="1">
                                      <a:latin typeface="Cambria Math"/>
                                      <a:ea typeface="Cambria Math"/>
                                      <a:cs typeface="Cambria Math"/>
                                    </a:rPr>
                                  </m:ctrlPr>
                                </m:sSubPr>
                                <m:e>
                                  <m:r>
                                    <m:rPr/>
                                    <a:rPr lang="fr-FR" sz="1600" i="1">
                                      <a:latin typeface="Cambria Math"/>
                                    </a:rPr>
                                    <m:t>𝑇</m:t>
                                  </m:r>
                                </m:e>
                                <m:sub>
                                  <m:r>
                                    <m:rPr/>
                                    <a:rPr lang="fr-FR" sz="1600" i="1">
                                      <a:latin typeface="Cambria Math"/>
                                    </a:rPr>
                                    <m:t>𝑒</m:t>
                                  </m:r>
                                </m:sub>
                              </m:sSub>
                            </m:num>
                            <m:den>
                              <m:sSub>
                                <m:sSubPr>
                                  <m:ctrlPr>
                                    <a:rPr lang="fr-FR" sz="1600" i="1">
                                      <a:latin typeface="Cambria Math"/>
                                      <a:ea typeface="Cambria Math"/>
                                      <a:cs typeface="Cambria Math"/>
                                    </a:rPr>
                                  </m:ctrlPr>
                                </m:sSubPr>
                                <m:e>
                                  <m:r>
                                    <m:rPr/>
                                    <a:rPr lang="fr-FR" sz="1600" i="1">
                                      <a:latin typeface="Cambria Math"/>
                                    </a:rPr>
                                    <m:t>𝑇</m:t>
                                  </m:r>
                                </m:e>
                                <m:sub>
                                  <m:r>
                                    <m:rPr/>
                                    <a:rPr lang="fr-FR" sz="1600" i="1">
                                      <a:latin typeface="Cambria Math"/>
                                    </a:rPr>
                                    <m:t>𝑖</m:t>
                                  </m:r>
                                </m:sub>
                              </m:sSub>
                            </m:den>
                          </m:f>
                        </m:e>
                      </m:rad>
                    </m:oMath>
                  </m:oMathPara>
                </a14:m>
              </mc:Choice>
              <mc:Fallback/>
            </mc:AlternateContent>
            <a:endParaRPr lang="fr-FR" sz="1600"/>
          </a:p>
        </p:txBody>
      </p:sp>
      <p:sp>
        <p:nvSpPr>
          <p:cNvPr id="1655460151" name="ZoneTexte 6"/>
          <p:cNvSpPr txBox="1"/>
          <p:nvPr/>
        </p:nvSpPr>
        <p:spPr bwMode="auto">
          <a:xfrm>
            <a:off x="2783631" y="4941167"/>
            <a:ext cx="1398331" cy="727506"/>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latin typeface="Cambria Math"/>
                        </a:rPr>
                        <m:t>𝑄</m:t>
                      </m:r>
                      <m:r>
                        <m:rPr/>
                        <a:rPr lang="fr-FR" sz="1600" b="0" i="1">
                          <a:latin typeface="Cambria Math"/>
                        </a:rPr>
                        <m:t>=</m:t>
                      </m:r>
                      <m:sSup>
                        <m:sSupPr>
                          <m:ctrlPr>
                            <a:rPr lang="fr-FR" sz="1600" b="0" i="1">
                              <a:latin typeface="Cambria Math"/>
                              <a:ea typeface="Cambria Math"/>
                              <a:cs typeface="Cambria Math"/>
                            </a:rPr>
                          </m:ctrlPr>
                        </m:sSupPr>
                        <m:e>
                          <m:r>
                            <m:rPr/>
                            <a:rPr lang="fr-FR" sz="1600" b="0" i="1">
                              <a:latin typeface="Cambria Math"/>
                            </a:rPr>
                            <m:t>𝐴</m:t>
                          </m:r>
                        </m:e>
                        <m:sup>
                          <m:r>
                            <m:rPr/>
                            <a:rPr lang="fr-FR" sz="1600" b="0" i="1">
                              <a:latin typeface="Cambria Math"/>
                            </a:rPr>
                            <m:t>∗</m:t>
                          </m:r>
                        </m:sup>
                      </m:sSup>
                      <m:rad>
                        <m:radPr>
                          <m:degHide m:val="on"/>
                          <m:ctrlPr>
                            <a:rPr lang="fr-FR" sz="1600" b="0" i="1">
                              <a:latin typeface="Cambria Math"/>
                              <a:ea typeface="Cambria Math"/>
                              <a:cs typeface="Cambria Math"/>
                            </a:rPr>
                          </m:ctrlPr>
                        </m:radPr>
                        <m:deg>
                          <m:r>
                            <m:rPr/>
                            <a:rPr>
                              <a:latin typeface="Cambria Math"/>
                              <a:ea typeface="Cambria Math"/>
                              <a:cs typeface="Cambria Math"/>
                            </a:rPr>
                            <m:t/>
                          </m:r>
                        </m:deg>
                        <m:e>
                          <m:f>
                            <m:fPr>
                              <m:ctrlPr>
                                <a:rPr lang="fr-FR" sz="1600" b="0" i="1">
                                  <a:latin typeface="Cambria Math"/>
                                  <a:ea typeface="Cambria Math"/>
                                  <a:cs typeface="Cambria Math"/>
                                </a:rPr>
                              </m:ctrlPr>
                            </m:fPr>
                            <m:num>
                              <m:r>
                                <m:rPr/>
                                <a:rPr lang="fr-FR" sz="1600" b="0" i="1">
                                  <a:latin typeface="Cambria Math"/>
                                </a:rPr>
                                <m:t>2.</m:t>
                              </m:r>
                              <m:d>
                                <m:dPr>
                                  <m:begChr m:val="|"/>
                                  <m:endChr m:val="|"/>
                                  <m:ctrlPr>
                                    <a:rPr lang="fr-FR" sz="1600" b="0" i="1">
                                      <a:latin typeface="Cambria Math"/>
                                      <a:ea typeface="Cambria Math"/>
                                      <a:cs typeface="Cambria Math"/>
                                    </a:rPr>
                                  </m:ctrlPr>
                                </m:dPr>
                                <m:e>
                                  <m:r>
                                    <m:rPr>
                                      <m:sty m:val="p"/>
                                    </m:rPr>
                                    <a:rPr lang="fr-FR" sz="1600" b="0" i="0">
                                      <a:latin typeface="Cambria Math"/>
                                    </a:rPr>
                                    <m:t>Δ</m:t>
                                  </m:r>
                                  <m:r>
                                    <m:rPr/>
                                    <a:rPr lang="fr-FR" sz="1600" b="0" i="1">
                                      <a:latin typeface="Cambria Math"/>
                                    </a:rPr>
                                    <m:t>𝑃</m:t>
                                  </m:r>
                                </m:e>
                              </m:d>
                            </m:num>
                            <m:den>
                              <m:r>
                                <m:rPr/>
                                <a:rPr lang="fr-FR" sz="1600" b="0" i="1">
                                  <a:latin typeface="Cambria Math"/>
                                </a:rPr>
                                <m:t>𝜌</m:t>
                              </m:r>
                            </m:den>
                          </m:f>
                        </m:e>
                      </m:rad>
                    </m:oMath>
                  </m:oMathPara>
                </a14:m>
              </mc:Choice>
              <mc:Fallback/>
            </mc:AlternateContent>
            <a:endParaRPr lang="fr-FR" sz="1600"/>
          </a:p>
        </p:txBody>
      </p:sp>
      <p:sp>
        <p:nvSpPr>
          <p:cNvPr id="1517978539" name="ZoneTexte 7"/>
          <p:cNvSpPr txBox="1"/>
          <p:nvPr/>
        </p:nvSpPr>
        <p:spPr bwMode="auto">
          <a:xfrm>
            <a:off x="2783631" y="5889085"/>
            <a:ext cx="1796260" cy="246220"/>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m:sty m:val="p"/>
                        </m:rPr>
                        <a:rPr lang="fr-FR" sz="1600" b="0" i="0">
                          <a:latin typeface="Cambria Math"/>
                        </a:rPr>
                        <m:t>Δ</m:t>
                      </m:r>
                      <m:r>
                        <m:rPr/>
                        <a:rPr lang="fr-FR" sz="1600" b="0" i="1">
                          <a:latin typeface="Cambria Math"/>
                        </a:rPr>
                        <m:t>𝑃</m:t>
                      </m:r>
                      <m:r>
                        <m:rPr/>
                        <a:rPr lang="fr-FR" sz="1600" b="0" i="1">
                          <a:latin typeface="Cambria Math"/>
                        </a:rPr>
                        <m:t>=</m:t>
                      </m:r>
                      <m:d>
                        <m:dPr>
                          <m:ctrlPr>
                            <a:rPr lang="fr-FR" sz="1600" i="1">
                              <a:latin typeface="Cambria Math"/>
                              <a:ea typeface="Cambria Math"/>
                              <a:cs typeface="Cambria Math"/>
                            </a:rPr>
                          </m:ctrlPr>
                        </m:dPr>
                        <m:e>
                          <m:sSub>
                            <m:sSubPr>
                              <m:ctrlPr>
                                <a:rPr lang="fr-FR" sz="1600" i="1">
                                  <a:latin typeface="Cambria Math"/>
                                  <a:ea typeface="Cambria Math"/>
                                  <a:cs typeface="Cambria Math"/>
                                </a:rPr>
                              </m:ctrlPr>
                            </m:sSubPr>
                            <m:e>
                              <m:r>
                                <m:rPr/>
                                <a:rPr lang="fr-FR" sz="1600" i="1">
                                  <a:latin typeface="Cambria Math"/>
                                </a:rPr>
                                <m:t>𝜌</m:t>
                              </m:r>
                            </m:e>
                            <m:sub>
                              <m:r>
                                <m:rPr/>
                                <a:rPr lang="fr-FR" sz="1600" i="1">
                                  <a:latin typeface="Cambria Math"/>
                                </a:rPr>
                                <m:t>𝑒</m:t>
                              </m:r>
                            </m:sub>
                          </m:sSub>
                          <m:r>
                            <m:rPr/>
                            <a:rPr lang="fr-FR" sz="1600" i="1">
                              <a:latin typeface="Cambria Math"/>
                            </a:rPr>
                            <m:t>−</m:t>
                          </m:r>
                          <m:sSub>
                            <m:sSubPr>
                              <m:ctrlPr>
                                <a:rPr lang="fr-FR" sz="1600" i="1">
                                  <a:latin typeface="Cambria Math"/>
                                  <a:ea typeface="Cambria Math"/>
                                  <a:cs typeface="Cambria Math"/>
                                </a:rPr>
                              </m:ctrlPr>
                            </m:sSubPr>
                            <m:e>
                              <m:r>
                                <m:rPr/>
                                <a:rPr lang="fr-FR" sz="1600" i="1">
                                  <a:latin typeface="Cambria Math"/>
                                </a:rPr>
                                <m:t>𝜌</m:t>
                              </m:r>
                            </m:e>
                            <m:sub>
                              <m:r>
                                <m:rPr/>
                                <a:rPr lang="fr-FR" sz="1600" i="1">
                                  <a:latin typeface="Cambria Math"/>
                                </a:rPr>
                                <m:t>𝑖</m:t>
                              </m:r>
                            </m:sub>
                          </m:sSub>
                        </m:e>
                      </m:d>
                      <m:r>
                        <m:rPr/>
                        <a:rPr lang="fr-FR" sz="1600" i="1">
                          <a:latin typeface="Cambria Math"/>
                        </a:rPr>
                        <m:t>.</m:t>
                      </m:r>
                      <m:r>
                        <m:rPr/>
                        <a:rPr lang="fr-FR" sz="1600" i="1">
                          <a:latin typeface="Cambria Math"/>
                        </a:rPr>
                        <m:t>𝑔</m:t>
                      </m:r>
                      <m:r>
                        <m:rPr/>
                        <a:rPr lang="fr-FR" sz="1600" i="1">
                          <a:latin typeface="Cambria Math"/>
                        </a:rPr>
                        <m:t>.</m:t>
                      </m:r>
                      <m:r>
                        <m:rPr/>
                        <a:rPr lang="fr-FR" sz="1600" i="1">
                          <a:latin typeface="Cambria Math"/>
                        </a:rPr>
                        <m:t>𝐻</m:t>
                      </m:r>
                    </m:oMath>
                  </m:oMathPara>
                </a14:m>
              </mc:Choice>
              <mc:Fallback/>
            </mc:AlternateContent>
            <a:endParaRPr lang="fr-FR" sz="1600"/>
          </a:p>
        </p:txBody>
      </p:sp>
      <p:sp>
        <p:nvSpPr>
          <p:cNvPr id="1962142372" name="Accolade fermante 8"/>
          <p:cNvSpPr/>
          <p:nvPr/>
        </p:nvSpPr>
        <p:spPr bwMode="auto">
          <a:xfrm>
            <a:off x="4797966" y="5131863"/>
            <a:ext cx="216023" cy="890397"/>
          </a:xfrm>
          <a:prstGeom prst="rightBrace">
            <a:avLst>
              <a:gd name="adj1" fmla="val 37728"/>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defRPr/>
            </a:pP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71007758" name="ZoneTexte 1"/>
          <p:cNvSpPr txBox="1"/>
          <p:nvPr/>
        </p:nvSpPr>
        <p:spPr bwMode="auto">
          <a:xfrm>
            <a:off x="452203" y="1484784"/>
            <a:ext cx="3772764" cy="369331"/>
          </a:xfrm>
          <a:prstGeom prst="rect">
            <a:avLst/>
          </a:prstGeom>
          <a:noFill/>
        </p:spPr>
        <p:txBody>
          <a:bodyPr wrap="none" rtlCol="0">
            <a:spAutoFit/>
          </a:bodyPr>
          <a:lstStyle/>
          <a:p>
            <a:pPr>
              <a:defRPr/>
            </a:pPr>
            <a:r>
              <a:rPr lang="fr-FR"/>
              <a:t>Superposition of </a:t>
            </a:r>
            <a:r>
              <a:rPr lang="fr-FR"/>
              <a:t>wind</a:t>
            </a:r>
            <a:r>
              <a:rPr lang="fr-FR"/>
              <a:t> and </a:t>
            </a:r>
            <a:r>
              <a:rPr lang="fr-FR"/>
              <a:t>stack</a:t>
            </a:r>
            <a:r>
              <a:rPr lang="fr-FR"/>
              <a:t> </a:t>
            </a:r>
            <a:r>
              <a:rPr lang="fr-FR"/>
              <a:t>effect</a:t>
            </a:r>
            <a:endParaRPr lang="fr-FR"/>
          </a:p>
        </p:txBody>
      </p:sp>
      <p:sp>
        <p:nvSpPr>
          <p:cNvPr id="692586326" name="ZoneTexte 5"/>
          <p:cNvSpPr txBox="1"/>
          <p:nvPr/>
        </p:nvSpPr>
        <p:spPr bwMode="auto">
          <a:xfrm>
            <a:off x="3647727" y="4725143"/>
            <a:ext cx="4529316" cy="880368"/>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b="0" i="1">
                          <a:latin typeface="Cambria Math"/>
                        </a:rPr>
                        <m:t>𝑄</m:t>
                      </m:r>
                      <m:r>
                        <m:rPr/>
                        <a:rPr lang="fr-FR" b="0" i="1">
                          <a:latin typeface="Cambria Math"/>
                        </a:rPr>
                        <m:t>=</m:t>
                      </m:r>
                      <m:sSup>
                        <m:sSupPr>
                          <m:ctrlPr>
                            <a:rPr lang="fr-FR" b="0" i="1">
                              <a:latin typeface="Cambria Math"/>
                              <a:ea typeface="Cambria Math"/>
                              <a:cs typeface="Cambria Math"/>
                            </a:rPr>
                          </m:ctrlPr>
                        </m:sSupPr>
                        <m:e>
                          <m:r>
                            <m:rPr/>
                            <a:rPr lang="fr-FR" b="0" i="1">
                              <a:latin typeface="Cambria Math"/>
                            </a:rPr>
                            <m:t>𝐴</m:t>
                          </m:r>
                        </m:e>
                        <m:sup>
                          <m:r>
                            <m:rPr/>
                            <a:rPr lang="fr-FR" b="0" i="1">
                              <a:latin typeface="Cambria Math"/>
                            </a:rPr>
                            <m:t>∗</m:t>
                          </m:r>
                        </m:sup>
                      </m:sSup>
                      <m:d>
                        <m:dPr>
                          <m:begChr m:val="|"/>
                          <m:endChr m:val="|"/>
                          <m:ctrlPr>
                            <a:rPr lang="fr-FR" b="0" i="1">
                              <a:latin typeface="Cambria Math"/>
                              <a:ea typeface="Cambria Math"/>
                              <a:cs typeface="Cambria Math"/>
                            </a:rPr>
                          </m:ctrlPr>
                        </m:dPr>
                        <m:e>
                          <m:d>
                            <m:dPr>
                              <m:ctrlPr>
                                <a:rPr lang="fr-FR" b="0" i="1">
                                  <a:latin typeface="Cambria Math"/>
                                  <a:ea typeface="Cambria Math"/>
                                  <a:cs typeface="Cambria Math"/>
                                </a:rPr>
                              </m:ctrlPr>
                            </m:dPr>
                            <m:e>
                              <m:rad>
                                <m:radPr>
                                  <m:degHide m:val="on"/>
                                  <m:ctrlPr>
                                    <a:rPr lang="fr-FR" b="0" i="1">
                                      <a:latin typeface="Cambria Math"/>
                                      <a:ea typeface="Cambria Math"/>
                                      <a:cs typeface="Cambria Math"/>
                                    </a:rPr>
                                  </m:ctrlPr>
                                </m:radPr>
                                <m:deg>
                                  <m:r>
                                    <m:rPr/>
                                    <a:rPr>
                                      <a:latin typeface="Cambria Math"/>
                                      <a:ea typeface="Cambria Math"/>
                                      <a:cs typeface="Cambria Math"/>
                                    </a:rPr>
                                    <m:t/>
                                  </m:r>
                                </m:deg>
                                <m:e>
                                  <m:d>
                                    <m:dPr>
                                      <m:begChr m:val="|"/>
                                      <m:endChr m:val="|"/>
                                      <m:ctrlPr>
                                        <a:rPr lang="fr-FR" b="0" i="1">
                                          <a:latin typeface="Cambria Math"/>
                                          <a:ea typeface="Cambria Math"/>
                                          <a:cs typeface="Cambria Math"/>
                                        </a:rPr>
                                      </m:ctrlPr>
                                    </m:dPr>
                                    <m:e>
                                      <m:r>
                                        <m:rPr>
                                          <m:sty m:val="p"/>
                                        </m:rPr>
                                        <a:rPr lang="fr-FR" b="0" i="0">
                                          <a:latin typeface="Cambria Math"/>
                                        </a:rPr>
                                        <m:t>Δ</m:t>
                                      </m:r>
                                      <m:sSub>
                                        <m:sSubPr>
                                          <m:ctrlPr>
                                            <a:rPr lang="fr-FR" b="0" i="1">
                                              <a:latin typeface="Cambria Math"/>
                                              <a:ea typeface="Cambria Math"/>
                                              <a:cs typeface="Cambria Math"/>
                                            </a:rPr>
                                          </m:ctrlPr>
                                        </m:sSubPr>
                                        <m:e>
                                          <m:r>
                                            <m:rPr/>
                                            <a:rPr lang="fr-FR" b="0" i="1">
                                              <a:latin typeface="Cambria Math"/>
                                            </a:rPr>
                                            <m:t>𝐶</m:t>
                                          </m:r>
                                        </m:e>
                                        <m:sub>
                                          <m:r>
                                            <m:rPr/>
                                            <a:rPr lang="fr-FR" b="0" i="1">
                                              <a:latin typeface="Cambria Math"/>
                                            </a:rPr>
                                            <m:t>𝑝</m:t>
                                          </m:r>
                                        </m:sub>
                                      </m:sSub>
                                    </m:e>
                                  </m:d>
                                  <m:r>
                                    <m:rPr/>
                                    <a:rPr lang="fr-FR" b="0" i="1">
                                      <a:latin typeface="Cambria Math"/>
                                    </a:rPr>
                                    <m:t>.</m:t>
                                  </m:r>
                                  <m:sSubSup>
                                    <m:sSubSupPr>
                                      <m:alnScr m:val="off"/>
                                      <m:ctrlPr>
                                        <a:rPr lang="fr-FR" b="0" i="1">
                                          <a:latin typeface="Cambria Math"/>
                                          <a:ea typeface="Cambria Math"/>
                                          <a:cs typeface="Cambria Math"/>
                                        </a:rPr>
                                      </m:ctrlPr>
                                    </m:sSubSupPr>
                                    <m:e>
                                      <m:r>
                                        <m:rPr/>
                                        <a:rPr lang="fr-FR" b="0" i="1">
                                          <a:latin typeface="Cambria Math"/>
                                        </a:rPr>
                                        <m:t>𝑈</m:t>
                                      </m:r>
                                    </m:e>
                                    <m:sub>
                                      <m:r>
                                        <m:rPr/>
                                        <a:rPr lang="fr-FR" b="0" i="1">
                                          <a:latin typeface="Cambria Math"/>
                                        </a:rPr>
                                        <m:t>𝑤𝑖𝑛𝑑</m:t>
                                      </m:r>
                                    </m:sub>
                                    <m:sup>
                                      <m:r>
                                        <m:rPr/>
                                        <a:rPr lang="fr-FR" b="0" i="1">
                                          <a:latin typeface="Cambria Math"/>
                                        </a:rPr>
                                        <m:t>2</m:t>
                                      </m:r>
                                    </m:sup>
                                  </m:sSubSup>
                                </m:e>
                              </m:rad>
                            </m:e>
                          </m:d>
                          <m:r>
                            <m:rPr/>
                            <a:rPr lang="fr-FR" b="0" i="1">
                              <a:solidFill>
                                <a:srgbClr val="FF6600"/>
                              </a:solidFill>
                              <a:latin typeface="Cambria Math"/>
                            </a:rPr>
                            <m:t>±</m:t>
                          </m:r>
                          <m:rad>
                            <m:radPr>
                              <m:degHide m:val="on"/>
                              <m:ctrlPr>
                                <a:rPr lang="fr-FR" b="0" i="1">
                                  <a:latin typeface="Cambria Math"/>
                                  <a:ea typeface="Cambria Math"/>
                                  <a:cs typeface="Cambria Math"/>
                                </a:rPr>
                              </m:ctrlPr>
                            </m:radPr>
                            <m:deg>
                              <m:r>
                                <m:rPr/>
                                <a:rPr>
                                  <a:latin typeface="Cambria Math"/>
                                  <a:ea typeface="Cambria Math"/>
                                  <a:cs typeface="Cambria Math"/>
                                </a:rPr>
                                <m:t/>
                              </m:r>
                            </m:deg>
                            <m:e>
                              <m:r>
                                <m:rPr/>
                                <a:rPr lang="fr-FR" b="0" i="1">
                                  <a:latin typeface="Cambria Math"/>
                                </a:rPr>
                                <m:t>2.</m:t>
                              </m:r>
                              <m:r>
                                <m:rPr/>
                                <a:rPr lang="fr-FR" b="0" i="1">
                                  <a:latin typeface="Cambria Math"/>
                                </a:rPr>
                                <m:t>𝑔</m:t>
                              </m:r>
                              <m:r>
                                <m:rPr/>
                                <a:rPr lang="fr-FR" b="0" i="1">
                                  <a:latin typeface="Cambria Math"/>
                                </a:rPr>
                                <m:t>.</m:t>
                              </m:r>
                              <m:r>
                                <m:rPr/>
                                <a:rPr lang="fr-FR" b="0" i="1">
                                  <a:latin typeface="Cambria Math"/>
                                </a:rPr>
                                <m:t>𝐻</m:t>
                              </m:r>
                              <m:d>
                                <m:dPr>
                                  <m:ctrlPr>
                                    <a:rPr lang="fr-FR" b="0" i="1">
                                      <a:latin typeface="Cambria Math"/>
                                      <a:ea typeface="Cambria Math"/>
                                      <a:cs typeface="Cambria Math"/>
                                    </a:rPr>
                                  </m:ctrlPr>
                                </m:dPr>
                                <m:e>
                                  <m:f>
                                    <m:fPr>
                                      <m:ctrlPr>
                                        <a:rPr lang="fr-FR" b="0" i="1">
                                          <a:latin typeface="Cambria Math"/>
                                          <a:ea typeface="Cambria Math"/>
                                          <a:cs typeface="Cambria Math"/>
                                        </a:rPr>
                                      </m:ctrlPr>
                                    </m:fPr>
                                    <m:num>
                                      <m:d>
                                        <m:dPr>
                                          <m:begChr m:val="|"/>
                                          <m:endChr m:val="|"/>
                                          <m:ctrlPr>
                                            <a:rPr lang="fr-FR" b="0" i="1">
                                              <a:latin typeface="Cambria Math"/>
                                              <a:ea typeface="Cambria Math"/>
                                              <a:cs typeface="Cambria Math"/>
                                            </a:rPr>
                                          </m:ctrlPr>
                                        </m:dPr>
                                        <m:e>
                                          <m:r>
                                            <m:rPr>
                                              <m:sty m:val="p"/>
                                            </m:rPr>
                                            <a:rPr lang="fr-FR" b="0" i="0">
                                              <a:latin typeface="Cambria Math"/>
                                            </a:rPr>
                                            <m:t>Δ</m:t>
                                          </m:r>
                                          <m:r>
                                            <m:rPr/>
                                            <a:rPr lang="fr-FR" b="0" i="1">
                                              <a:latin typeface="Cambria Math"/>
                                            </a:rPr>
                                            <m:t>𝑇</m:t>
                                          </m:r>
                                        </m:e>
                                      </m:d>
                                    </m:num>
                                    <m:den>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𝑚𝑒𝑎𝑛</m:t>
                                          </m:r>
                                        </m:sub>
                                      </m:sSub>
                                    </m:den>
                                  </m:f>
                                </m:e>
                              </m:d>
                            </m:e>
                          </m:rad>
                        </m:e>
                      </m:d>
                    </m:oMath>
                  </m:oMathPara>
                </a14:m>
              </mc:Choice>
              <mc:Fallback/>
            </mc:AlternateContent>
            <a:endParaRPr lang="fr-FR"/>
          </a:p>
        </p:txBody>
      </p:sp>
      <p:cxnSp>
        <p:nvCxnSpPr>
          <p:cNvPr id="1881296090" name="Connecteur droit avec flèche 7"/>
          <p:cNvCxnSpPr/>
          <p:nvPr/>
        </p:nvCxnSpPr>
        <p:spPr bwMode="auto">
          <a:xfrm flipV="1">
            <a:off x="6240016" y="5605512"/>
            <a:ext cx="0" cy="504055"/>
          </a:xfrm>
          <a:prstGeom prst="straightConnector1">
            <a:avLst/>
          </a:prstGeom>
          <a:ln>
            <a:solidFill>
              <a:srgbClr val="FF66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48529170" name="ZoneTexte 11"/>
          <p:cNvSpPr txBox="1"/>
          <p:nvPr/>
        </p:nvSpPr>
        <p:spPr bwMode="auto">
          <a:xfrm>
            <a:off x="4079775" y="6165303"/>
            <a:ext cx="4865050" cy="369331"/>
          </a:xfrm>
          <a:prstGeom prst="rect">
            <a:avLst/>
          </a:prstGeom>
          <a:noFill/>
        </p:spPr>
        <p:txBody>
          <a:bodyPr wrap="none" rtlCol="0">
            <a:spAutoFit/>
          </a:bodyPr>
          <a:lstStyle/>
          <a:p>
            <a:pPr>
              <a:defRPr/>
            </a:pPr>
            <a:r>
              <a:rPr lang="fr-FR">
                <a:solidFill>
                  <a:srgbClr val="FF6600"/>
                </a:solidFill>
              </a:rPr>
              <a:t>Both</a:t>
            </a:r>
            <a:r>
              <a:rPr lang="fr-FR">
                <a:solidFill>
                  <a:srgbClr val="FF6600"/>
                </a:solidFill>
              </a:rPr>
              <a:t> </a:t>
            </a:r>
            <a:r>
              <a:rPr lang="fr-FR">
                <a:solidFill>
                  <a:srgbClr val="FF6600"/>
                </a:solidFill>
              </a:rPr>
              <a:t>effects</a:t>
            </a:r>
            <a:r>
              <a:rPr lang="fr-FR">
                <a:solidFill>
                  <a:srgbClr val="FF6600"/>
                </a:solidFill>
              </a:rPr>
              <a:t> </a:t>
            </a:r>
            <a:r>
              <a:rPr lang="fr-FR">
                <a:solidFill>
                  <a:srgbClr val="FF6600"/>
                </a:solidFill>
              </a:rPr>
              <a:t>can</a:t>
            </a:r>
            <a:r>
              <a:rPr lang="fr-FR">
                <a:solidFill>
                  <a:srgbClr val="FF6600"/>
                </a:solidFill>
              </a:rPr>
              <a:t> </a:t>
            </a:r>
            <a:r>
              <a:rPr lang="fr-FR">
                <a:solidFill>
                  <a:srgbClr val="FF6600"/>
                </a:solidFill>
              </a:rPr>
              <a:t>add</a:t>
            </a:r>
            <a:r>
              <a:rPr lang="fr-FR">
                <a:solidFill>
                  <a:srgbClr val="FF6600"/>
                </a:solidFill>
              </a:rPr>
              <a:t> to </a:t>
            </a:r>
            <a:r>
              <a:rPr lang="fr-FR">
                <a:solidFill>
                  <a:srgbClr val="FF6600"/>
                </a:solidFill>
              </a:rPr>
              <a:t>each</a:t>
            </a:r>
            <a:r>
              <a:rPr lang="fr-FR">
                <a:solidFill>
                  <a:srgbClr val="FF6600"/>
                </a:solidFill>
              </a:rPr>
              <a:t> </a:t>
            </a:r>
            <a:r>
              <a:rPr lang="fr-FR">
                <a:solidFill>
                  <a:srgbClr val="FF6600"/>
                </a:solidFill>
              </a:rPr>
              <a:t>other</a:t>
            </a:r>
            <a:r>
              <a:rPr lang="fr-FR">
                <a:solidFill>
                  <a:srgbClr val="FF6600"/>
                </a:solidFill>
              </a:rPr>
              <a:t>, or </a:t>
            </a:r>
            <a:r>
              <a:rPr lang="fr-FR">
                <a:solidFill>
                  <a:srgbClr val="FF6600"/>
                </a:solidFill>
              </a:rPr>
              <a:t>be</a:t>
            </a:r>
            <a:r>
              <a:rPr lang="fr-FR">
                <a:solidFill>
                  <a:srgbClr val="FF6600"/>
                </a:solidFill>
              </a:rPr>
              <a:t> </a:t>
            </a:r>
            <a:r>
              <a:rPr lang="fr-FR">
                <a:solidFill>
                  <a:srgbClr val="FF6600"/>
                </a:solidFill>
              </a:rPr>
              <a:t>opposed</a:t>
            </a:r>
            <a:endParaRPr lang="fr-FR">
              <a:solidFill>
                <a:srgbClr val="FF6600"/>
              </a:solidFill>
            </a:endParaRPr>
          </a:p>
        </p:txBody>
      </p:sp>
      <p:pic>
        <p:nvPicPr>
          <p:cNvPr id="1202149722" name="Image 12"/>
          <p:cNvPicPr>
            <a:picLocks noChangeAspect="1"/>
          </p:cNvPicPr>
          <p:nvPr/>
        </p:nvPicPr>
        <p:blipFill>
          <a:blip r:embed="rId3"/>
          <a:stretch/>
        </p:blipFill>
        <p:spPr bwMode="auto">
          <a:xfrm>
            <a:off x="4295800" y="1948286"/>
            <a:ext cx="3528392" cy="250858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912989113" name=""/>
          <p:cNvPicPr>
            <a:picLocks noChangeAspect="1"/>
          </p:cNvPicPr>
          <p:nvPr/>
        </p:nvPicPr>
        <p:blipFill>
          <a:blip r:embed="rId3"/>
          <a:stretch/>
        </p:blipFill>
        <p:spPr bwMode="auto">
          <a:xfrm>
            <a:off x="1920874" y="1444624"/>
            <a:ext cx="8239124" cy="40766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820174590" name="Image 1"/>
          <p:cNvPicPr>
            <a:picLocks noChangeAspect="1"/>
          </p:cNvPicPr>
          <p:nvPr/>
        </p:nvPicPr>
        <p:blipFill>
          <a:blip r:embed="rId3"/>
          <a:stretch/>
        </p:blipFill>
        <p:spPr bwMode="auto">
          <a:xfrm>
            <a:off x="623390" y="1396285"/>
            <a:ext cx="3312367" cy="2378176"/>
          </a:xfrm>
          <a:prstGeom prst="rect">
            <a:avLst/>
          </a:prstGeom>
        </p:spPr>
      </p:pic>
      <p:sp>
        <p:nvSpPr>
          <p:cNvPr id="156403200" name="ZoneTexte 2"/>
          <p:cNvSpPr txBox="1"/>
          <p:nvPr/>
        </p:nvSpPr>
        <p:spPr bwMode="auto">
          <a:xfrm>
            <a:off x="145171" y="1026954"/>
            <a:ext cx="5012334" cy="369331"/>
          </a:xfrm>
          <a:prstGeom prst="rect">
            <a:avLst/>
          </a:prstGeom>
          <a:noFill/>
        </p:spPr>
        <p:txBody>
          <a:bodyPr wrap="none" rtlCol="0">
            <a:spAutoFit/>
          </a:bodyPr>
          <a:lstStyle/>
          <a:p>
            <a:pPr>
              <a:defRPr/>
            </a:pPr>
            <a:r>
              <a:rPr lang="fr-FR"/>
              <a:t>Solar </a:t>
            </a:r>
            <a:r>
              <a:rPr lang="fr-FR"/>
              <a:t>chimney</a:t>
            </a:r>
            <a:r>
              <a:rPr lang="fr-FR"/>
              <a:t> </a:t>
            </a:r>
            <a:r>
              <a:rPr lang="fr-FR"/>
              <a:t>with</a:t>
            </a:r>
            <a:r>
              <a:rPr lang="fr-FR"/>
              <a:t> </a:t>
            </a:r>
            <a:r>
              <a:rPr lang="fr-FR"/>
              <a:t>ground-coupled</a:t>
            </a:r>
            <a:r>
              <a:rPr lang="fr-FR"/>
              <a:t> </a:t>
            </a:r>
            <a:r>
              <a:rPr lang="fr-FR"/>
              <a:t>heat</a:t>
            </a:r>
            <a:r>
              <a:rPr lang="fr-FR"/>
              <a:t> </a:t>
            </a:r>
            <a:r>
              <a:rPr lang="fr-FR"/>
              <a:t>exchanger</a:t>
            </a:r>
            <a:endParaRPr lang="fr-FR"/>
          </a:p>
        </p:txBody>
      </p:sp>
      <p:sp>
        <p:nvSpPr>
          <p:cNvPr id="675971103" name="ZoneTexte 3"/>
          <p:cNvSpPr txBox="1"/>
          <p:nvPr/>
        </p:nvSpPr>
        <p:spPr bwMode="auto">
          <a:xfrm>
            <a:off x="635397" y="3370518"/>
            <a:ext cx="720079" cy="369331"/>
          </a:xfrm>
          <a:prstGeom prst="rect">
            <a:avLst/>
          </a:prstGeom>
          <a:solidFill>
            <a:schemeClr val="bg1"/>
          </a:solidFill>
        </p:spPr>
        <p:txBody>
          <a:bodyPr wrap="square" rtlCol="0">
            <a:spAutoFit/>
          </a:bodyPr>
          <a:lstStyle/>
          <a:p>
            <a:pPr algn="ctr">
              <a:defRPr/>
            </a:pPr>
            <a:r>
              <a:rPr lang="fr-FR"/>
              <a:t>13°C</a:t>
            </a:r>
            <a:endParaRPr lang="fr-FR"/>
          </a:p>
        </p:txBody>
      </p:sp>
      <p:sp>
        <p:nvSpPr>
          <p:cNvPr id="1908248296" name="ZoneTexte 4"/>
          <p:cNvSpPr txBox="1"/>
          <p:nvPr/>
        </p:nvSpPr>
        <p:spPr bwMode="auto">
          <a:xfrm>
            <a:off x="2783631" y="2248490"/>
            <a:ext cx="720079" cy="369331"/>
          </a:xfrm>
          <a:prstGeom prst="rect">
            <a:avLst/>
          </a:prstGeom>
          <a:solidFill>
            <a:schemeClr val="bg1"/>
          </a:solidFill>
        </p:spPr>
        <p:txBody>
          <a:bodyPr wrap="square" rtlCol="0">
            <a:spAutoFit/>
          </a:bodyPr>
          <a:lstStyle/>
          <a:p>
            <a:pPr algn="ctr">
              <a:defRPr/>
            </a:pPr>
            <a:r>
              <a:rPr lang="fr-FR"/>
              <a:t>35°C</a:t>
            </a:r>
            <a:endParaRPr lang="fr-FR"/>
          </a:p>
        </p:txBody>
      </p:sp>
      <p:sp>
        <p:nvSpPr>
          <p:cNvPr id="1478598635" name="ZoneTexte 5"/>
          <p:cNvSpPr txBox="1"/>
          <p:nvPr/>
        </p:nvSpPr>
        <p:spPr bwMode="auto">
          <a:xfrm>
            <a:off x="5905779" y="1600372"/>
            <a:ext cx="2937308" cy="646330"/>
          </a:xfrm>
          <a:prstGeom prst="rect">
            <a:avLst/>
          </a:prstGeom>
          <a:noFill/>
        </p:spPr>
        <p:txBody>
          <a:bodyPr wrap="square" rtlCol="0">
            <a:spAutoFit/>
          </a:bodyPr>
          <a:lstStyle/>
          <a:p>
            <a:pPr algn="r">
              <a:defRPr/>
            </a:pPr>
            <a:r>
              <a:rPr lang="fr-FR"/>
              <a:t>Wind catcher </a:t>
            </a:r>
            <a:r>
              <a:rPr lang="fr-FR"/>
              <a:t>with</a:t>
            </a:r>
            <a:r>
              <a:rPr lang="fr-FR"/>
              <a:t> underground water </a:t>
            </a:r>
            <a:r>
              <a:rPr lang="fr-FR"/>
              <a:t>cooling</a:t>
            </a:r>
            <a:endParaRPr lang="fr-FR"/>
          </a:p>
        </p:txBody>
      </p:sp>
      <p:pic>
        <p:nvPicPr>
          <p:cNvPr id="1542702796" name="Image 6"/>
          <p:cNvPicPr>
            <a:picLocks noChangeAspect="1"/>
          </p:cNvPicPr>
          <p:nvPr/>
        </p:nvPicPr>
        <p:blipFill>
          <a:blip r:embed="rId4"/>
          <a:stretch/>
        </p:blipFill>
        <p:spPr bwMode="auto">
          <a:xfrm>
            <a:off x="7421484" y="3890772"/>
            <a:ext cx="4770514" cy="2862308"/>
          </a:xfrm>
          <a:prstGeom prst="rect">
            <a:avLst/>
          </a:prstGeom>
        </p:spPr>
      </p:pic>
      <p:pic>
        <p:nvPicPr>
          <p:cNvPr id="1484790491" name="Image 7"/>
          <p:cNvPicPr>
            <a:picLocks noChangeAspect="1"/>
          </p:cNvPicPr>
          <p:nvPr/>
        </p:nvPicPr>
        <p:blipFill>
          <a:blip r:embed="rId5"/>
          <a:stretch/>
        </p:blipFill>
        <p:spPr bwMode="auto">
          <a:xfrm>
            <a:off x="8904312" y="404663"/>
            <a:ext cx="3174460" cy="3356991"/>
          </a:xfrm>
          <a:prstGeom prst="rect">
            <a:avLst/>
          </a:prstGeom>
        </p:spPr>
      </p:pic>
      <p:pic>
        <p:nvPicPr>
          <p:cNvPr id="151054657" name="Image 8"/>
          <p:cNvPicPr>
            <a:picLocks noChangeAspect="1"/>
          </p:cNvPicPr>
          <p:nvPr/>
        </p:nvPicPr>
        <p:blipFill>
          <a:blip r:embed="rId6"/>
          <a:stretch/>
        </p:blipFill>
        <p:spPr bwMode="auto">
          <a:xfrm>
            <a:off x="1085520" y="4437111"/>
            <a:ext cx="3678782" cy="2273474"/>
          </a:xfrm>
          <a:prstGeom prst="rect">
            <a:avLst/>
          </a:prstGeom>
        </p:spPr>
      </p:pic>
      <p:sp>
        <p:nvSpPr>
          <p:cNvPr id="914861537" name="ZoneTexte 10"/>
          <p:cNvSpPr txBox="1"/>
          <p:nvPr/>
        </p:nvSpPr>
        <p:spPr bwMode="auto">
          <a:xfrm>
            <a:off x="563389" y="4067779"/>
            <a:ext cx="5040097" cy="369331"/>
          </a:xfrm>
          <a:prstGeom prst="rect">
            <a:avLst/>
          </a:prstGeom>
          <a:noFill/>
        </p:spPr>
        <p:txBody>
          <a:bodyPr wrap="none" rtlCol="0">
            <a:spAutoFit/>
          </a:bodyPr>
          <a:lstStyle/>
          <a:p>
            <a:pPr>
              <a:defRPr/>
            </a:pPr>
            <a:r>
              <a:rPr lang="fr-FR"/>
              <a:t>Down-</a:t>
            </a:r>
            <a:r>
              <a:rPr lang="fr-FR"/>
              <a:t>draft</a:t>
            </a:r>
            <a:r>
              <a:rPr lang="fr-FR"/>
              <a:t> </a:t>
            </a:r>
            <a:r>
              <a:rPr lang="fr-FR"/>
              <a:t>chimney</a:t>
            </a:r>
            <a:r>
              <a:rPr lang="fr-FR"/>
              <a:t> </a:t>
            </a:r>
            <a:r>
              <a:rPr lang="fr-FR"/>
              <a:t>with</a:t>
            </a:r>
            <a:r>
              <a:rPr lang="fr-FR"/>
              <a:t> </a:t>
            </a:r>
            <a:r>
              <a:rPr lang="fr-FR"/>
              <a:t>evaporative</a:t>
            </a:r>
            <a:r>
              <a:rPr lang="fr-FR"/>
              <a:t> </a:t>
            </a:r>
            <a:r>
              <a:rPr lang="fr-FR"/>
              <a:t>cooling</a:t>
            </a:r>
            <a:r>
              <a:rPr lang="fr-FR"/>
              <a:t> (USA)</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589062156" name="Image 1"/>
          <p:cNvPicPr>
            <a:picLocks noChangeAspect="1"/>
          </p:cNvPicPr>
          <p:nvPr/>
        </p:nvPicPr>
        <p:blipFill>
          <a:blip r:embed="rId3"/>
          <a:stretch/>
        </p:blipFill>
        <p:spPr bwMode="auto">
          <a:xfrm>
            <a:off x="2495599" y="908719"/>
            <a:ext cx="7210346" cy="566124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998257872" name="Image 1"/>
          <p:cNvPicPr>
            <a:picLocks noChangeAspect="1"/>
          </p:cNvPicPr>
          <p:nvPr/>
        </p:nvPicPr>
        <p:blipFill>
          <a:blip r:embed="rId3"/>
          <a:stretch/>
        </p:blipFill>
        <p:spPr bwMode="auto">
          <a:xfrm>
            <a:off x="453201" y="2276871"/>
            <a:ext cx="1805946" cy="2708919"/>
          </a:xfrm>
          <a:prstGeom prst="rect">
            <a:avLst/>
          </a:prstGeom>
        </p:spPr>
      </p:pic>
      <p:sp>
        <p:nvSpPr>
          <p:cNvPr id="102883314" name="ZoneTexte 3"/>
          <p:cNvSpPr txBox="1"/>
          <p:nvPr/>
        </p:nvSpPr>
        <p:spPr bwMode="auto">
          <a:xfrm>
            <a:off x="684324" y="5043924"/>
            <a:ext cx="1343700" cy="369331"/>
          </a:xfrm>
          <a:prstGeom prst="rect">
            <a:avLst/>
          </a:prstGeom>
          <a:noFill/>
        </p:spPr>
        <p:txBody>
          <a:bodyPr wrap="none" rtlCol="0">
            <a:spAutoFit/>
          </a:bodyPr>
          <a:lstStyle/>
          <a:p>
            <a:pPr>
              <a:defRPr/>
            </a:pPr>
            <a:r>
              <a:rPr lang="fr-FR"/>
              <a:t>Badgir</a:t>
            </a:r>
            <a:r>
              <a:rPr lang="fr-FR"/>
              <a:t> (Iran)</a:t>
            </a:r>
            <a:endParaRPr lang="fr-FR"/>
          </a:p>
        </p:txBody>
      </p:sp>
      <p:pic>
        <p:nvPicPr>
          <p:cNvPr id="1760793075" name="Image 4"/>
          <p:cNvPicPr>
            <a:picLocks noChangeAspect="1"/>
          </p:cNvPicPr>
          <p:nvPr/>
        </p:nvPicPr>
        <p:blipFill>
          <a:blip r:embed="rId4"/>
          <a:stretch/>
        </p:blipFill>
        <p:spPr bwMode="auto">
          <a:xfrm>
            <a:off x="5807967" y="2660482"/>
            <a:ext cx="3489325" cy="2325308"/>
          </a:xfrm>
          <a:prstGeom prst="rect">
            <a:avLst/>
          </a:prstGeom>
        </p:spPr>
      </p:pic>
      <p:pic>
        <p:nvPicPr>
          <p:cNvPr id="555667529" name="Image 5"/>
          <p:cNvPicPr>
            <a:picLocks noChangeAspect="1"/>
          </p:cNvPicPr>
          <p:nvPr/>
        </p:nvPicPr>
        <p:blipFill>
          <a:blip r:embed="rId5"/>
          <a:stretch/>
        </p:blipFill>
        <p:spPr bwMode="auto">
          <a:xfrm>
            <a:off x="2664813" y="2780928"/>
            <a:ext cx="2756752" cy="2204863"/>
          </a:xfrm>
          <a:prstGeom prst="rect">
            <a:avLst/>
          </a:prstGeom>
        </p:spPr>
      </p:pic>
      <p:sp>
        <p:nvSpPr>
          <p:cNvPr id="879693011" name="ZoneTexte 6"/>
          <p:cNvSpPr txBox="1"/>
          <p:nvPr/>
        </p:nvSpPr>
        <p:spPr bwMode="auto">
          <a:xfrm>
            <a:off x="3089932" y="5043642"/>
            <a:ext cx="1951239" cy="369331"/>
          </a:xfrm>
          <a:prstGeom prst="rect">
            <a:avLst/>
          </a:prstGeom>
          <a:noFill/>
        </p:spPr>
        <p:txBody>
          <a:bodyPr wrap="none" rtlCol="0">
            <a:spAutoFit/>
          </a:bodyPr>
          <a:lstStyle/>
          <a:p>
            <a:pPr>
              <a:defRPr/>
            </a:pPr>
            <a:r>
              <a:rPr lang="fr-FR"/>
              <a:t>University</a:t>
            </a:r>
            <a:r>
              <a:rPr lang="fr-FR"/>
              <a:t> of Qatar</a:t>
            </a:r>
            <a:endParaRPr lang="fr-FR"/>
          </a:p>
        </p:txBody>
      </p:sp>
      <p:sp>
        <p:nvSpPr>
          <p:cNvPr id="1636943752" name="ZoneTexte 7"/>
          <p:cNvSpPr txBox="1"/>
          <p:nvPr/>
        </p:nvSpPr>
        <p:spPr bwMode="auto">
          <a:xfrm>
            <a:off x="6697261" y="5032255"/>
            <a:ext cx="2172453" cy="369331"/>
          </a:xfrm>
          <a:prstGeom prst="rect">
            <a:avLst/>
          </a:prstGeom>
          <a:noFill/>
        </p:spPr>
        <p:txBody>
          <a:bodyPr wrap="none" rtlCol="0">
            <a:spAutoFit/>
          </a:bodyPr>
          <a:lstStyle/>
          <a:p>
            <a:pPr>
              <a:defRPr/>
            </a:pPr>
            <a:r>
              <a:rPr lang="fr-FR"/>
              <a:t>Saint-Etienne, France</a:t>
            </a:r>
            <a:endParaRPr lang="fr-FR"/>
          </a:p>
        </p:txBody>
      </p:sp>
      <p:pic>
        <p:nvPicPr>
          <p:cNvPr id="110313551" name="Image 8"/>
          <p:cNvPicPr>
            <a:picLocks noChangeAspect="1"/>
          </p:cNvPicPr>
          <p:nvPr/>
        </p:nvPicPr>
        <p:blipFill>
          <a:blip r:embed="rId6"/>
          <a:stretch/>
        </p:blipFill>
        <p:spPr bwMode="auto">
          <a:xfrm>
            <a:off x="9624391" y="2276871"/>
            <a:ext cx="2031054" cy="2708919"/>
          </a:xfrm>
          <a:prstGeom prst="rect">
            <a:avLst/>
          </a:prstGeom>
        </p:spPr>
      </p:pic>
      <p:sp>
        <p:nvSpPr>
          <p:cNvPr id="1934525029" name="ZoneTexte 9"/>
          <p:cNvSpPr txBox="1"/>
          <p:nvPr/>
        </p:nvSpPr>
        <p:spPr bwMode="auto">
          <a:xfrm>
            <a:off x="9638309" y="5043642"/>
            <a:ext cx="2165079" cy="369331"/>
          </a:xfrm>
          <a:prstGeom prst="rect">
            <a:avLst/>
          </a:prstGeom>
          <a:noFill/>
        </p:spPr>
        <p:txBody>
          <a:bodyPr wrap="none" rtlCol="0">
            <a:spAutoFit/>
          </a:bodyPr>
          <a:lstStyle/>
          <a:p>
            <a:pPr>
              <a:defRPr/>
            </a:pPr>
            <a:r>
              <a:rPr lang="fr-FR"/>
              <a:t>Melbourne, </a:t>
            </a:r>
            <a:r>
              <a:rPr lang="fr-FR"/>
              <a:t>Australia</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592835193" name=""/>
          <p:cNvPicPr>
            <a:picLocks noChangeAspect="1"/>
          </p:cNvPicPr>
          <p:nvPr/>
        </p:nvPicPr>
        <p:blipFill>
          <a:blip r:embed="rId3"/>
          <a:stretch/>
        </p:blipFill>
        <p:spPr bwMode="auto">
          <a:xfrm>
            <a:off x="1381124" y="1508124"/>
            <a:ext cx="9010649" cy="360045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299281790" name="Image 1"/>
          <p:cNvPicPr>
            <a:picLocks noChangeAspect="1"/>
          </p:cNvPicPr>
          <p:nvPr/>
        </p:nvPicPr>
        <p:blipFill>
          <a:blip r:embed="rId3"/>
          <a:stretch/>
        </p:blipFill>
        <p:spPr bwMode="auto">
          <a:xfrm>
            <a:off x="1703511" y="2852935"/>
            <a:ext cx="4055893" cy="2912004"/>
          </a:xfrm>
          <a:prstGeom prst="rect">
            <a:avLst/>
          </a:prstGeom>
        </p:spPr>
      </p:pic>
      <p:sp>
        <p:nvSpPr>
          <p:cNvPr id="415414818" name="ZoneTexte 2"/>
          <p:cNvSpPr txBox="1"/>
          <p:nvPr/>
        </p:nvSpPr>
        <p:spPr bwMode="auto">
          <a:xfrm>
            <a:off x="1775520" y="5291915"/>
            <a:ext cx="720079" cy="369331"/>
          </a:xfrm>
          <a:prstGeom prst="rect">
            <a:avLst/>
          </a:prstGeom>
          <a:solidFill>
            <a:schemeClr val="bg1"/>
          </a:solidFill>
        </p:spPr>
        <p:txBody>
          <a:bodyPr wrap="square" rtlCol="0">
            <a:spAutoFit/>
          </a:bodyPr>
          <a:lstStyle/>
          <a:p>
            <a:pPr algn="ctr">
              <a:defRPr/>
            </a:pPr>
            <a:r>
              <a:rPr lang="fr-FR"/>
              <a:t>13°C</a:t>
            </a:r>
            <a:endParaRPr lang="fr-FR"/>
          </a:p>
        </p:txBody>
      </p:sp>
      <p:sp>
        <p:nvSpPr>
          <p:cNvPr id="2843666" name="ZoneTexte 3"/>
          <p:cNvSpPr txBox="1"/>
          <p:nvPr/>
        </p:nvSpPr>
        <p:spPr bwMode="auto">
          <a:xfrm>
            <a:off x="4367808" y="3939606"/>
            <a:ext cx="720079" cy="369331"/>
          </a:xfrm>
          <a:prstGeom prst="rect">
            <a:avLst/>
          </a:prstGeom>
          <a:solidFill>
            <a:schemeClr val="bg1"/>
          </a:solidFill>
        </p:spPr>
        <p:txBody>
          <a:bodyPr wrap="square" rtlCol="0">
            <a:spAutoFit/>
          </a:bodyPr>
          <a:lstStyle/>
          <a:p>
            <a:pPr algn="ctr">
              <a:defRPr/>
            </a:pPr>
            <a:r>
              <a:rPr lang="fr-FR"/>
              <a:t>35°C</a:t>
            </a:r>
            <a:endParaRPr lang="fr-FR"/>
          </a:p>
        </p:txBody>
      </p:sp>
      <p:sp>
        <p:nvSpPr>
          <p:cNvPr id="4514472" name="ZoneTexte 4"/>
          <p:cNvSpPr txBox="1"/>
          <p:nvPr/>
        </p:nvSpPr>
        <p:spPr bwMode="auto">
          <a:xfrm>
            <a:off x="551383" y="1412775"/>
            <a:ext cx="5780493" cy="923329"/>
          </a:xfrm>
          <a:prstGeom prst="rect">
            <a:avLst/>
          </a:prstGeom>
          <a:noFill/>
        </p:spPr>
        <p:txBody>
          <a:bodyPr wrap="none" rtlCol="0">
            <a:spAutoFit/>
          </a:bodyPr>
          <a:lstStyle/>
          <a:p>
            <a:pPr>
              <a:defRPr/>
            </a:pPr>
            <a:r>
              <a:rPr lang="fr-FR"/>
              <a:t>Tutorials</a:t>
            </a:r>
            <a:r>
              <a:rPr lang="fr-FR"/>
              <a:t>: </a:t>
            </a:r>
            <a:r>
              <a:rPr lang="fr-FR"/>
              <a:t>calculate</a:t>
            </a:r>
            <a:r>
              <a:rPr lang="fr-FR"/>
              <a:t> the indoor temperature of a house </a:t>
            </a:r>
            <a:r>
              <a:rPr lang="fr-FR"/>
              <a:t>with</a:t>
            </a:r>
            <a:endParaRPr lang="fr-FR"/>
          </a:p>
          <a:p>
            <a:pPr marL="285750" indent="-285750">
              <a:buFontTx/>
              <a:buChar char="-"/>
              <a:defRPr/>
            </a:pPr>
            <a:r>
              <a:rPr lang="fr-FR"/>
              <a:t>Air flow </a:t>
            </a:r>
            <a:r>
              <a:rPr lang="fr-FR"/>
              <a:t>driven</a:t>
            </a:r>
            <a:r>
              <a:rPr lang="fr-FR"/>
              <a:t> by </a:t>
            </a:r>
            <a:r>
              <a:rPr lang="fr-FR"/>
              <a:t>either</a:t>
            </a:r>
            <a:r>
              <a:rPr lang="fr-FR"/>
              <a:t> a </a:t>
            </a:r>
            <a:r>
              <a:rPr lang="fr-FR"/>
              <a:t>solar</a:t>
            </a:r>
            <a:r>
              <a:rPr lang="fr-FR"/>
              <a:t> </a:t>
            </a:r>
            <a:r>
              <a:rPr lang="fr-FR"/>
              <a:t>chimney</a:t>
            </a:r>
            <a:r>
              <a:rPr lang="fr-FR"/>
              <a:t> or a </a:t>
            </a:r>
            <a:r>
              <a:rPr lang="fr-FR"/>
              <a:t>wind</a:t>
            </a:r>
            <a:r>
              <a:rPr lang="fr-FR"/>
              <a:t> </a:t>
            </a:r>
            <a:r>
              <a:rPr lang="fr-FR"/>
              <a:t>tower</a:t>
            </a:r>
            <a:endParaRPr lang="fr-FR"/>
          </a:p>
          <a:p>
            <a:pPr marL="285750" indent="-285750">
              <a:buFontTx/>
              <a:buChar char="-"/>
              <a:defRPr/>
            </a:pPr>
            <a:r>
              <a:rPr lang="fr-FR"/>
              <a:t>A </a:t>
            </a:r>
            <a:r>
              <a:rPr lang="fr-FR"/>
              <a:t>ground-coupled</a:t>
            </a:r>
            <a:r>
              <a:rPr lang="fr-FR"/>
              <a:t> </a:t>
            </a:r>
            <a:r>
              <a:rPr lang="fr-FR"/>
              <a:t>heat</a:t>
            </a:r>
            <a:r>
              <a:rPr lang="fr-FR"/>
              <a:t> </a:t>
            </a:r>
            <a:r>
              <a:rPr lang="fr-FR"/>
              <a:t>exchanger</a:t>
            </a:r>
            <a:r>
              <a:rPr lang="fr-FR"/>
              <a:t> or </a:t>
            </a:r>
            <a:r>
              <a:rPr lang="fr-FR"/>
              <a:t>evaporative</a:t>
            </a:r>
            <a:r>
              <a:rPr lang="fr-FR"/>
              <a:t> </a:t>
            </a:r>
            <a:r>
              <a:rPr lang="fr-FR"/>
              <a:t>cooling</a:t>
            </a:r>
            <a:endParaRPr lang="fr-FR"/>
          </a:p>
        </p:txBody>
      </p:sp>
      <p:pic>
        <p:nvPicPr>
          <p:cNvPr id="838736115" name="Image 5"/>
          <p:cNvPicPr>
            <a:picLocks noChangeAspect="1"/>
          </p:cNvPicPr>
          <p:nvPr/>
        </p:nvPicPr>
        <p:blipFill>
          <a:blip r:embed="rId4"/>
          <a:stretch/>
        </p:blipFill>
        <p:spPr bwMode="auto">
          <a:xfrm>
            <a:off x="7248128" y="2564903"/>
            <a:ext cx="3174460" cy="3356991"/>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55785570" name="ZoneTexte 3"/>
          <p:cNvSpPr txBox="1"/>
          <p:nvPr/>
        </p:nvSpPr>
        <p:spPr bwMode="auto">
          <a:xfrm>
            <a:off x="849667" y="3604962"/>
            <a:ext cx="4489355" cy="2012039"/>
          </a:xfrm>
          <a:prstGeom prst="rect">
            <a:avLst/>
          </a:prstGeom>
          <a:noFill/>
        </p:spPr>
        <p:txBody>
          <a:bodyPr wrap="none" rtlCol="0">
            <a:spAutoFit/>
          </a:bodyPr>
          <a:lstStyle/>
          <a:p>
            <a:pPr>
              <a:defRPr/>
            </a:pPr>
            <a:r>
              <a:rPr lang="fr-FR"/>
              <a:t>Contents</a:t>
            </a:r>
            <a:endParaRPr lang="fr-FR"/>
          </a:p>
          <a:p>
            <a:pPr>
              <a:defRPr/>
            </a:pPr>
            <a:endParaRPr lang="fr-FR"/>
          </a:p>
          <a:p>
            <a:pPr marL="283878" indent="-283878">
              <a:buFont typeface="Arial"/>
              <a:buChar char="•"/>
              <a:defRPr/>
            </a:pPr>
            <a:r>
              <a:rPr lang="fr-FR">
                <a:solidFill>
                  <a:schemeClr val="tx1"/>
                </a:solidFill>
              </a:rPr>
              <a:t>Heating and cooling loads</a:t>
            </a:r>
            <a:endParaRPr lang="fr-FR"/>
          </a:p>
          <a:p>
            <a:pPr marL="283878" indent="-283878">
              <a:buFont typeface="Arial"/>
              <a:buChar char="•"/>
              <a:defRPr/>
            </a:pPr>
            <a:r>
              <a:rPr lang="fr-FR">
                <a:solidFill>
                  <a:schemeClr val="tx1"/>
                </a:solidFill>
              </a:rPr>
              <a:t>Heat transmission in envelope components</a:t>
            </a:r>
            <a:endParaRPr lang="fr-FR"/>
          </a:p>
          <a:p>
            <a:pPr marL="283878" indent="-283878">
              <a:buFont typeface="Arial"/>
              <a:buChar char="•"/>
              <a:defRPr/>
            </a:pPr>
            <a:r>
              <a:rPr lang="fr-FR"/>
              <a:t>Ventilation</a:t>
            </a:r>
            <a:endParaRPr lang="fr-FR"/>
          </a:p>
          <a:p>
            <a:pPr marL="283878" indent="-283878">
              <a:buFont typeface="Arial"/>
              <a:buChar char="•"/>
              <a:defRPr/>
            </a:pPr>
            <a:r>
              <a:rPr lang="fr-FR">
                <a:solidFill>
                  <a:srgbClr val="4778A3"/>
                </a:solidFill>
              </a:rPr>
              <a:t>Radiative heat transfer</a:t>
            </a:r>
            <a:endParaRPr lang="fr-FR"/>
          </a:p>
          <a:p>
            <a:pPr marL="283878" indent="-283878">
              <a:buFont typeface="Arial"/>
              <a:buChar char="•"/>
              <a:defRPr/>
            </a:pPr>
            <a:r>
              <a:rPr lang="fr-FR"/>
              <a:t>Thermal inertia</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67456129" name="ZoneTexte 3"/>
          <p:cNvSpPr txBox="1"/>
          <p:nvPr/>
        </p:nvSpPr>
        <p:spPr bwMode="auto">
          <a:xfrm>
            <a:off x="849668" y="3604963"/>
            <a:ext cx="4489355" cy="2012039"/>
          </a:xfrm>
          <a:prstGeom prst="rect">
            <a:avLst/>
          </a:prstGeom>
          <a:noFill/>
        </p:spPr>
        <p:txBody>
          <a:bodyPr wrap="none" rtlCol="0">
            <a:spAutoFit/>
          </a:bodyPr>
          <a:lstStyle/>
          <a:p>
            <a:pPr>
              <a:defRPr/>
            </a:pPr>
            <a:r>
              <a:rPr lang="fr-FR"/>
              <a:t>Contents</a:t>
            </a:r>
            <a:endParaRPr lang="fr-FR"/>
          </a:p>
          <a:p>
            <a:pPr>
              <a:defRPr/>
            </a:pPr>
            <a:endParaRPr lang="fr-FR"/>
          </a:p>
          <a:p>
            <a:pPr marL="283878" indent="-283878">
              <a:buFont typeface="Arial"/>
              <a:buChar char="•"/>
              <a:defRPr/>
            </a:pPr>
            <a:r>
              <a:rPr lang="fr-FR">
                <a:solidFill>
                  <a:srgbClr val="4778A3"/>
                </a:solidFill>
              </a:rPr>
              <a:t>Heating and cooling loads</a:t>
            </a:r>
            <a:endParaRPr lang="fr-FR"/>
          </a:p>
          <a:p>
            <a:pPr marL="283878" indent="-283878">
              <a:buFont typeface="Arial"/>
              <a:buChar char="•"/>
              <a:defRPr/>
            </a:pPr>
            <a:r>
              <a:rPr lang="fr-FR"/>
              <a:t>Heat transmission in envelope components</a:t>
            </a:r>
            <a:endParaRPr lang="fr-FR"/>
          </a:p>
          <a:p>
            <a:pPr marL="283878" indent="-283878">
              <a:buFont typeface="Arial"/>
              <a:buChar char="•"/>
              <a:defRPr/>
            </a:pPr>
            <a:r>
              <a:rPr lang="fr-FR"/>
              <a:t>Ventilation</a:t>
            </a:r>
            <a:endParaRPr lang="fr-FR"/>
          </a:p>
          <a:p>
            <a:pPr marL="283878" indent="-283878">
              <a:buFont typeface="Arial"/>
              <a:buChar char="•"/>
              <a:defRPr/>
            </a:pPr>
            <a:r>
              <a:rPr lang="fr-FR"/>
              <a:t>Radiative heat transfer</a:t>
            </a:r>
            <a:endParaRPr lang="fr-FR"/>
          </a:p>
          <a:p>
            <a:pPr marL="283878" indent="-283878">
              <a:buFont typeface="Arial"/>
              <a:buChar char="•"/>
              <a:defRPr/>
            </a:pPr>
            <a:r>
              <a:rPr lang="fr-FR"/>
              <a:t>Thermal inertia</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0194924" name="Rectangle 1"/>
          <p:cNvSpPr/>
          <p:nvPr/>
        </p:nvSpPr>
        <p:spPr bwMode="auto">
          <a:xfrm>
            <a:off x="3510007" y="5373216"/>
            <a:ext cx="5683838" cy="3600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1975646647" name="Connecteur droit 2"/>
          <p:cNvCxnSpPr/>
          <p:nvPr/>
        </p:nvCxnSpPr>
        <p:spPr bwMode="auto">
          <a:xfrm flipV="1">
            <a:off x="5159895" y="2060847"/>
            <a:ext cx="0" cy="3672407"/>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0695547" name="Connecteur droit 3"/>
          <p:cNvCxnSpPr/>
          <p:nvPr/>
        </p:nvCxnSpPr>
        <p:spPr bwMode="auto">
          <a:xfrm flipV="1">
            <a:off x="8184232" y="5373216"/>
            <a:ext cx="0" cy="360039"/>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92292559" name="Rectangle 4"/>
          <p:cNvSpPr/>
          <p:nvPr/>
        </p:nvSpPr>
        <p:spPr bwMode="auto">
          <a:xfrm rot="1054253">
            <a:off x="4871863" y="2485732"/>
            <a:ext cx="3600399" cy="72007"/>
          </a:xfrm>
          <a:prstGeom prst="rect">
            <a:avLst/>
          </a:prstGeom>
          <a:solidFill>
            <a:schemeClr val="bg1">
              <a:lumMod val="75000"/>
            </a:schemeClr>
          </a:solidFill>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fr-FR"/>
          </a:p>
        </p:txBody>
      </p:sp>
      <p:sp>
        <p:nvSpPr>
          <p:cNvPr id="714182580" name="Rectangle 5"/>
          <p:cNvSpPr/>
          <p:nvPr/>
        </p:nvSpPr>
        <p:spPr bwMode="auto">
          <a:xfrm>
            <a:off x="5159895" y="3068959"/>
            <a:ext cx="3024335" cy="2304255"/>
          </a:xfrm>
          <a:prstGeom prst="rect">
            <a:avLst/>
          </a:prstGeom>
          <a:ln w="762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defRPr/>
            </a:pPr>
            <a:endParaRPr lang="fr-FR"/>
          </a:p>
        </p:txBody>
      </p:sp>
      <p:sp>
        <p:nvSpPr>
          <p:cNvPr id="1782926405" name="Rectangle 6"/>
          <p:cNvSpPr/>
          <p:nvPr/>
        </p:nvSpPr>
        <p:spPr bwMode="auto">
          <a:xfrm>
            <a:off x="5123890" y="3732311"/>
            <a:ext cx="72007" cy="100811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22960243" name="Rectangle 7"/>
          <p:cNvSpPr/>
          <p:nvPr/>
        </p:nvSpPr>
        <p:spPr bwMode="auto">
          <a:xfrm>
            <a:off x="8148228" y="3717031"/>
            <a:ext cx="72007" cy="100811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981642791" name="Rectangle 21"/>
          <p:cNvSpPr/>
          <p:nvPr/>
        </p:nvSpPr>
        <p:spPr bwMode="auto">
          <a:xfrm>
            <a:off x="5410809" y="3320987"/>
            <a:ext cx="2522509" cy="1836203"/>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642337177" name="Triangle isocèle 22"/>
          <p:cNvSpPr/>
          <p:nvPr/>
        </p:nvSpPr>
        <p:spPr bwMode="auto">
          <a:xfrm flipH="1">
            <a:off x="5447927" y="2310787"/>
            <a:ext cx="1945329" cy="576063"/>
          </a:xfrm>
          <a:prstGeom prst="triangle">
            <a:avLst>
              <a:gd name="adj" fmla="val 100000"/>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787825748" name="Rectangle 24"/>
          <p:cNvSpPr/>
          <p:nvPr/>
        </p:nvSpPr>
        <p:spPr bwMode="auto">
          <a:xfrm>
            <a:off x="8040215" y="4725143"/>
            <a:ext cx="288031" cy="540059"/>
          </a:xfrm>
          <a:prstGeom prst="rect">
            <a:avLst/>
          </a:prstGeom>
          <a:solidFill>
            <a:srgbClr val="F79646">
              <a:alpha val="8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518097438" name="Rectangle 28"/>
          <p:cNvSpPr/>
          <p:nvPr/>
        </p:nvSpPr>
        <p:spPr bwMode="auto">
          <a:xfrm>
            <a:off x="5014765" y="3131889"/>
            <a:ext cx="288031" cy="2108954"/>
          </a:xfrm>
          <a:prstGeom prst="rect">
            <a:avLst/>
          </a:prstGeom>
          <a:solidFill>
            <a:srgbClr val="F79646">
              <a:alpha val="8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061288039" name="Rectangle 29"/>
          <p:cNvSpPr/>
          <p:nvPr/>
        </p:nvSpPr>
        <p:spPr bwMode="auto">
          <a:xfrm>
            <a:off x="5014765" y="2169301"/>
            <a:ext cx="288031" cy="791204"/>
          </a:xfrm>
          <a:prstGeom prst="rect">
            <a:avLst/>
          </a:prstGeom>
          <a:solidFill>
            <a:srgbClr val="F79646">
              <a:alpha val="8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423530902" name="Rectangle 30"/>
          <p:cNvSpPr/>
          <p:nvPr/>
        </p:nvSpPr>
        <p:spPr bwMode="auto">
          <a:xfrm rot="5399976">
            <a:off x="6526933" y="2050045"/>
            <a:ext cx="288031" cy="2108954"/>
          </a:xfrm>
          <a:prstGeom prst="rect">
            <a:avLst/>
          </a:prstGeom>
          <a:solidFill>
            <a:srgbClr val="F79646">
              <a:alpha val="8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611698493" name="Rectangle 32"/>
          <p:cNvSpPr/>
          <p:nvPr/>
        </p:nvSpPr>
        <p:spPr bwMode="auto">
          <a:xfrm rot="5399976">
            <a:off x="6525023" y="4307092"/>
            <a:ext cx="288031" cy="2108954"/>
          </a:xfrm>
          <a:prstGeom prst="rect">
            <a:avLst/>
          </a:prstGeom>
          <a:solidFill>
            <a:srgbClr val="F79646">
              <a:alpha val="8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886467942" name="Rectangle 33"/>
          <p:cNvSpPr/>
          <p:nvPr/>
        </p:nvSpPr>
        <p:spPr bwMode="auto">
          <a:xfrm rot="6481559">
            <a:off x="6420976" y="1384345"/>
            <a:ext cx="288031" cy="2108954"/>
          </a:xfrm>
          <a:prstGeom prst="rect">
            <a:avLst/>
          </a:prstGeom>
          <a:solidFill>
            <a:srgbClr val="F79646">
              <a:alpha val="8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061133490" name="Ellipse 34"/>
          <p:cNvSpPr/>
          <p:nvPr/>
        </p:nvSpPr>
        <p:spPr bwMode="auto">
          <a:xfrm>
            <a:off x="6649889" y="4164359"/>
            <a:ext cx="72007" cy="7200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2087882158" name="Ellipse 35"/>
          <p:cNvSpPr/>
          <p:nvPr/>
        </p:nvSpPr>
        <p:spPr bwMode="auto">
          <a:xfrm>
            <a:off x="5803511" y="2598819"/>
            <a:ext cx="72007" cy="7200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1737108938" name="Ellipse 36"/>
          <p:cNvSpPr/>
          <p:nvPr/>
        </p:nvSpPr>
        <p:spPr bwMode="auto">
          <a:xfrm>
            <a:off x="3912469" y="4164359"/>
            <a:ext cx="72007" cy="7200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1726628541" name="Ellipse 37"/>
          <p:cNvSpPr/>
          <p:nvPr/>
        </p:nvSpPr>
        <p:spPr bwMode="auto">
          <a:xfrm>
            <a:off x="4932970" y="3750616"/>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902086398" name="Ellipse 38"/>
          <p:cNvSpPr/>
          <p:nvPr/>
        </p:nvSpPr>
        <p:spPr bwMode="auto">
          <a:xfrm>
            <a:off x="5303912" y="3750616"/>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1542873222" name="Ellipse 39"/>
          <p:cNvSpPr/>
          <p:nvPr/>
        </p:nvSpPr>
        <p:spPr bwMode="auto">
          <a:xfrm>
            <a:off x="6649889" y="3218798"/>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7469594" name="Ellipse 40"/>
          <p:cNvSpPr/>
          <p:nvPr/>
        </p:nvSpPr>
        <p:spPr bwMode="auto">
          <a:xfrm>
            <a:off x="6649889" y="2911779"/>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1931791692" name="Ellipse 41"/>
          <p:cNvSpPr/>
          <p:nvPr/>
        </p:nvSpPr>
        <p:spPr bwMode="auto">
          <a:xfrm>
            <a:off x="5122778" y="3750616"/>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362631462" name="Ellipse 42"/>
          <p:cNvSpPr/>
          <p:nvPr/>
        </p:nvSpPr>
        <p:spPr bwMode="auto">
          <a:xfrm>
            <a:off x="4968974" y="2526811"/>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513732560" name="Ellipse 43"/>
          <p:cNvSpPr/>
          <p:nvPr/>
        </p:nvSpPr>
        <p:spPr bwMode="auto">
          <a:xfrm>
            <a:off x="5114104" y="2532533"/>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1759950626" name="Ellipse 44"/>
          <p:cNvSpPr/>
          <p:nvPr/>
        </p:nvSpPr>
        <p:spPr bwMode="auto">
          <a:xfrm>
            <a:off x="5280171" y="2532533"/>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1235929345" name="Ellipse 45"/>
          <p:cNvSpPr/>
          <p:nvPr/>
        </p:nvSpPr>
        <p:spPr bwMode="auto">
          <a:xfrm>
            <a:off x="6384588" y="2509688"/>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1227550793" name="Ellipse 46"/>
          <p:cNvSpPr/>
          <p:nvPr/>
        </p:nvSpPr>
        <p:spPr bwMode="auto">
          <a:xfrm>
            <a:off x="6492984" y="2232198"/>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663751600" name="Ellipse 49"/>
          <p:cNvSpPr/>
          <p:nvPr/>
        </p:nvSpPr>
        <p:spPr bwMode="auto">
          <a:xfrm>
            <a:off x="6649889" y="5178576"/>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1582377997" name="ZoneTexte 50"/>
          <p:cNvSpPr txBox="1"/>
          <p:nvPr/>
        </p:nvSpPr>
        <p:spPr bwMode="auto">
          <a:xfrm>
            <a:off x="532501" y="1412775"/>
            <a:ext cx="8661345" cy="369331"/>
          </a:xfrm>
          <a:prstGeom prst="rect">
            <a:avLst/>
          </a:prstGeom>
          <a:noFill/>
        </p:spPr>
        <p:txBody>
          <a:bodyPr wrap="none" rtlCol="0">
            <a:spAutoFit/>
          </a:bodyPr>
          <a:lstStyle/>
          <a:p>
            <a:pPr>
              <a:defRPr/>
            </a:pPr>
            <a:r>
              <a:rPr lang="en-GB">
                <a:latin typeface="Arial"/>
                <a:cs typeface="Arial"/>
              </a:rPr>
              <a:t>Radiative heat transfer occurs between surfaces, regardless of the air temperature </a:t>
            </a:r>
            <a:endParaRPr lang="en-GB">
              <a:latin typeface="Arial"/>
              <a:cs typeface="Arial"/>
            </a:endParaRPr>
          </a:p>
        </p:txBody>
      </p:sp>
      <p:cxnSp>
        <p:nvCxnSpPr>
          <p:cNvPr id="1056269988" name="Connecteur droit avec flèche 51"/>
          <p:cNvCxnSpPr>
            <a:stCxn id="1981642791" idx="0"/>
          </p:cNvCxnSpPr>
          <p:nvPr/>
        </p:nvCxnSpPr>
        <p:spPr bwMode="auto">
          <a:xfrm flipH="1">
            <a:off x="5517708" y="3320987"/>
            <a:ext cx="1154354" cy="501636"/>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1404537" name="Connecteur droit avec flèche 54"/>
          <p:cNvCxnSpPr>
            <a:stCxn id="1981642791" idx="2"/>
          </p:cNvCxnSpPr>
          <p:nvPr/>
        </p:nvCxnSpPr>
        <p:spPr bwMode="auto">
          <a:xfrm flipH="1" flipV="1">
            <a:off x="5458588" y="3964503"/>
            <a:ext cx="1213474" cy="1192687"/>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5758164" name="Connecteur droit avec flèche 56"/>
          <p:cNvCxnSpPr/>
          <p:nvPr/>
        </p:nvCxnSpPr>
        <p:spPr bwMode="auto">
          <a:xfrm flipH="1">
            <a:off x="3912469" y="3822624"/>
            <a:ext cx="979045" cy="1442578"/>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7811108" name="Rectangle 62"/>
          <p:cNvSpPr/>
          <p:nvPr/>
        </p:nvSpPr>
        <p:spPr bwMode="auto">
          <a:xfrm>
            <a:off x="8133846" y="3698588"/>
            <a:ext cx="109504" cy="894183"/>
          </a:xfrm>
          <a:prstGeom prst="rect">
            <a:avLst/>
          </a:prstGeom>
          <a:solidFill>
            <a:srgbClr val="F79646">
              <a:alpha val="8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892686617" name="Ellipse 47"/>
          <p:cNvSpPr/>
          <p:nvPr/>
        </p:nvSpPr>
        <p:spPr bwMode="auto">
          <a:xfrm>
            <a:off x="8146834" y="3921483"/>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1017024907" name="Ellipse 63"/>
          <p:cNvSpPr/>
          <p:nvPr/>
        </p:nvSpPr>
        <p:spPr bwMode="auto">
          <a:xfrm>
            <a:off x="7968207" y="4941167"/>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1824234311" name="Ellipse 64"/>
          <p:cNvSpPr/>
          <p:nvPr/>
        </p:nvSpPr>
        <p:spPr bwMode="auto">
          <a:xfrm>
            <a:off x="8307459" y="4941167"/>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sp>
        <p:nvSpPr>
          <p:cNvPr id="524507548" name="Ellipse 65"/>
          <p:cNvSpPr/>
          <p:nvPr/>
        </p:nvSpPr>
        <p:spPr bwMode="auto">
          <a:xfrm>
            <a:off x="8133846" y="4947504"/>
            <a:ext cx="72007" cy="72007"/>
          </a:xfrm>
          <a:prstGeom prst="ellipse">
            <a:avLst/>
          </a:prstGeom>
          <a:solidFill>
            <a:srgbClr val="E46C0A"/>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0070C0"/>
              </a:solidFill>
            </a:endParaRPr>
          </a:p>
        </p:txBody>
      </p:sp>
      <p:cxnSp>
        <p:nvCxnSpPr>
          <p:cNvPr id="2024410922" name="Connecteur droit avec flèche 48"/>
          <p:cNvCxnSpPr/>
          <p:nvPr/>
        </p:nvCxnSpPr>
        <p:spPr bwMode="auto">
          <a:xfrm flipH="1" flipV="1">
            <a:off x="6759048" y="3344137"/>
            <a:ext cx="1349770" cy="62036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1673077949" name="Tableau 13"/>
          <p:cNvGraphicFramePr>
            <a:graphicFrameLocks xmlns:a="http://schemas.openxmlformats.org/drawingml/2006/main"/>
          </p:cNvGraphicFramePr>
          <p:nvPr/>
        </p:nvGraphicFramePr>
        <p:xfrm>
          <a:off x="4511823" y="5013174"/>
          <a:ext cx="3872116" cy="1676399"/>
        </p:xfrm>
        <a:graphic>
          <a:graphicData uri="http://schemas.openxmlformats.org/drawingml/2006/table">
            <a:tbl>
              <a:tblPr firstRow="1" firstCol="0" lastRow="0" lastCol="0" bandRow="1" bandCol="0">
                <a:tableStyleId>{93296810-A885-4BE3-A3E7-6D5BEEA58F35}</a:tableStyleId>
              </a:tblPr>
              <a:tblGrid>
                <a:gridCol w="1224134"/>
                <a:gridCol w="2647980"/>
              </a:tblGrid>
              <a:tr h="295232">
                <a:tc>
                  <a:txBody>
                    <a:bodyPr/>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latin typeface="Cambria Math"/>
                                  </a:rPr>
                                  <m:t>𝜌</m:t>
                                </m:r>
                              </m:oMath>
                            </m:oMathPara>
                          </a14:m>
                        </mc:Choice>
                        <mc:Fallback/>
                      </mc:AlternateContent>
                      <a:endParaRPr lang="fr-FR" sz="1600"/>
                    </a:p>
                  </a:txBody>
                  <a:tcPr>
                    <a:lnL w="12699" algn="ctr">
                      <a:noFill/>
                    </a:lnL>
                    <a:lnR w="12699" algn="ctr">
                      <a:noFill/>
                    </a:lnR>
                    <a:lnT w="19049" algn="ctr">
                      <a:solidFill>
                        <a:schemeClr val="tx1"/>
                      </a:solidFill>
                    </a:lnT>
                    <a:lnB w="12699" algn="ctr">
                      <a:noFill/>
                    </a:lnB>
                  </a:tcPr>
                </a:tc>
                <a:tc>
                  <a:txBody>
                    <a:bodyPr/>
                    <a:p>
                      <a:pPr>
                        <a:defRPr/>
                      </a:pPr>
                      <a:r>
                        <a:rPr lang="fr-FR" sz="1600"/>
                        <a:t>Reflection</a:t>
                      </a:r>
                      <a:r>
                        <a:rPr lang="fr-FR" sz="1600"/>
                        <a:t> coefficient</a:t>
                      </a:r>
                      <a:endParaRPr lang="fr-FR" sz="1600"/>
                    </a:p>
                  </a:txBody>
                  <a:tcPr>
                    <a:lnL w="12699" algn="ctr">
                      <a:noFill/>
                    </a:lnL>
                    <a:lnR w="12699" algn="ctr">
                      <a:noFill/>
                    </a:lnR>
                    <a:lnT w="19049" algn="ctr">
                      <a:solidFill>
                        <a:schemeClr val="tx1"/>
                      </a:solidFill>
                    </a:lnT>
                    <a:lnB w="12699" algn="ctr">
                      <a:noFill/>
                    </a:lnB>
                  </a:tcPr>
                </a:tc>
              </a:tr>
              <a:tr h="295232">
                <a:tc>
                  <a:txBody>
                    <a:bodyPr/>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latin typeface="Cambria Math"/>
                                  </a:rPr>
                                  <m:t>𝛼</m:t>
                                </m:r>
                              </m:oMath>
                            </m:oMathPara>
                          </a14:m>
                        </mc:Choice>
                        <mc:Fallback/>
                      </mc:AlternateContent>
                      <a:endParaRPr lang="fr-FR" sz="1600"/>
                    </a:p>
                  </a:txBody>
                  <a:tcPr>
                    <a:lnL w="12699" algn="ctr">
                      <a:noFill/>
                    </a:lnL>
                    <a:lnR w="12699" algn="ctr">
                      <a:noFill/>
                    </a:lnR>
                    <a:lnT w="12699" algn="ctr">
                      <a:noFill/>
                    </a:lnT>
                    <a:lnB w="19049" algn="ctr">
                      <a:noFill/>
                    </a:lnB>
                  </a:tcPr>
                </a:tc>
                <a:tc>
                  <a:txBody>
                    <a:bodyPr/>
                    <a:p>
                      <a:pPr>
                        <a:defRPr/>
                      </a:pPr>
                      <a:r>
                        <a:rPr lang="fr-FR" sz="1600"/>
                        <a:t>Absorption coefficient</a:t>
                      </a:r>
                      <a:endParaRPr lang="fr-FR" sz="1600"/>
                    </a:p>
                  </a:txBody>
                  <a:tcPr>
                    <a:lnL w="12699" algn="ctr">
                      <a:noFill/>
                    </a:lnL>
                    <a:lnR w="12699" algn="ctr">
                      <a:noFill/>
                    </a:lnR>
                    <a:lnT w="12699" algn="ctr">
                      <a:noFill/>
                    </a:lnT>
                    <a:lnB w="19049" algn="ctr">
                      <a:noFill/>
                    </a:lnB>
                  </a:tcPr>
                </a:tc>
              </a:tr>
              <a:tr h="295232">
                <a:tc>
                  <a:txBody>
                    <a:bodyPr/>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latin typeface="Cambria Math"/>
                                  </a:rPr>
                                  <m:t>𝜏</m:t>
                                </m:r>
                              </m:oMath>
                            </m:oMathPara>
                          </a14:m>
                        </mc:Choice>
                        <mc:Fallback/>
                      </mc:AlternateContent>
                      <a:endParaRPr lang="fr-FR" sz="1600"/>
                    </a:p>
                  </a:txBody>
                  <a:tcPr>
                    <a:lnL w="12699" algn="ctr">
                      <a:noFill/>
                    </a:lnL>
                    <a:lnR w="12699" algn="ctr">
                      <a:noFill/>
                    </a:lnR>
                    <a:lnT w="12699" algn="ctr">
                      <a:noFill/>
                    </a:lnT>
                    <a:lnB w="19049" algn="ctr">
                      <a:noFill/>
                    </a:lnB>
                  </a:tcPr>
                </a:tc>
                <a:tc>
                  <a:txBody>
                    <a:bodyPr/>
                    <a:p>
                      <a:pPr>
                        <a:defRPr/>
                      </a:pPr>
                      <a:r>
                        <a:rPr lang="fr-FR" sz="1600"/>
                        <a:t>Transmission coefficient</a:t>
                      </a:r>
                      <a:endParaRPr lang="fr-FR" sz="1600"/>
                    </a:p>
                  </a:txBody>
                  <a:tcPr>
                    <a:lnL w="12699" algn="ctr">
                      <a:noFill/>
                    </a:lnL>
                    <a:lnR w="12699" algn="ctr">
                      <a:noFill/>
                    </a:lnR>
                    <a:lnT w="12699" algn="ctr">
                      <a:noFill/>
                    </a:lnT>
                    <a:lnB w="19049" algn="ctr">
                      <a:noFill/>
                    </a:lnB>
                  </a:tcPr>
                </a:tc>
              </a:tr>
              <a:tr h="295232">
                <a:tc>
                  <a:txBody>
                    <a:bodyPr/>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latin typeface="Cambria Math"/>
                                  </a:rPr>
                                  <m:t>𝜀</m:t>
                                </m:r>
                                <m:r>
                                  <m:rPr/>
                                  <a:rPr lang="fr-FR" sz="1600" b="0" i="1">
                                    <a:latin typeface="Cambria Math"/>
                                  </a:rPr>
                                  <m:t>≈</m:t>
                                </m:r>
                                <m:r>
                                  <m:rPr/>
                                  <a:rPr lang="fr-FR" sz="1600" b="0" i="1">
                                    <a:latin typeface="Cambria Math"/>
                                  </a:rPr>
                                  <m:t>𝛼</m:t>
                                </m:r>
                              </m:oMath>
                            </m:oMathPara>
                          </a14:m>
                        </mc:Choice>
                        <mc:Fallback/>
                      </mc:AlternateContent>
                      <a:endParaRPr lang="fr-FR" sz="1600"/>
                    </a:p>
                  </a:txBody>
                  <a:tcPr>
                    <a:lnL w="12699" algn="ctr">
                      <a:noFill/>
                    </a:lnL>
                    <a:lnR w="12699" algn="ctr">
                      <a:noFill/>
                    </a:lnR>
                    <a:lnT w="12699" algn="ctr">
                      <a:noFill/>
                    </a:lnT>
                    <a:lnB w="19049" algn="ctr">
                      <a:noFill/>
                    </a:lnB>
                  </a:tcPr>
                </a:tc>
                <a:tc>
                  <a:txBody>
                    <a:bodyPr/>
                    <a:p>
                      <a:pPr>
                        <a:defRPr/>
                      </a:pPr>
                      <a:r>
                        <a:rPr lang="fr-FR" sz="1600"/>
                        <a:t>Emissivity</a:t>
                      </a:r>
                      <a:endParaRPr lang="fr-FR" sz="1600"/>
                    </a:p>
                  </a:txBody>
                  <a:tcPr>
                    <a:lnL w="12699" algn="ctr">
                      <a:noFill/>
                    </a:lnL>
                    <a:lnR w="12699" algn="ctr">
                      <a:noFill/>
                    </a:lnR>
                    <a:lnT w="12699" algn="ctr">
                      <a:noFill/>
                    </a:lnT>
                    <a:lnB w="19049" algn="ctr">
                      <a:noFill/>
                    </a:lnB>
                  </a:tcPr>
                </a:tc>
              </a:tr>
              <a:tr h="295232">
                <a:tc>
                  <a:txBody>
                    <a:bodyPr/>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latin typeface="Cambria Math"/>
                                  </a:rPr>
                                  <m:t>𝜎</m:t>
                                </m:r>
                              </m:oMath>
                            </m:oMathPara>
                          </a14:m>
                        </mc:Choice>
                        <mc:Fallback/>
                      </mc:AlternateContent>
                      <a:endParaRPr lang="fr-FR" sz="1600"/>
                    </a:p>
                  </a:txBody>
                  <a:tcPr>
                    <a:lnL w="12699" algn="ctr">
                      <a:noFill/>
                    </a:lnL>
                    <a:lnR w="12699" algn="ctr">
                      <a:noFill/>
                    </a:lnR>
                    <a:lnT w="12699" algn="ctr">
                      <a:noFill/>
                    </a:lnT>
                    <a:lnB w="19049" algn="ctr">
                      <a:solidFill>
                        <a:schemeClr val="tx1"/>
                      </a:solidFill>
                    </a:lnB>
                  </a:tcPr>
                </a:tc>
                <a:tc>
                  <a:txBody>
                    <a:bodyPr/>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latin typeface="Cambria Math"/>
                                  </a:rPr>
                                  <m:t>=5.67×</m:t>
                                </m:r>
                                <m:sSup>
                                  <m:sSupPr>
                                    <m:ctrlPr>
                                      <a:rPr lang="fr-FR" sz="1600" b="0" i="1">
                                        <a:latin typeface="Cambria Math"/>
                                        <a:ea typeface="Cambria Math"/>
                                        <a:cs typeface="Cambria Math"/>
                                      </a:rPr>
                                    </m:ctrlPr>
                                  </m:sSupPr>
                                  <m:e>
                                    <m:r>
                                      <m:rPr/>
                                      <a:rPr lang="fr-FR" sz="1600" b="0" i="1">
                                        <a:latin typeface="Cambria Math"/>
                                      </a:rPr>
                                      <m:t>10</m:t>
                                    </m:r>
                                  </m:e>
                                  <m:sup>
                                    <m:r>
                                      <m:rPr/>
                                      <a:rPr lang="fr-FR" sz="1600" b="0" i="1">
                                        <a:latin typeface="Cambria Math"/>
                                      </a:rPr>
                                      <m:t>−8</m:t>
                                    </m:r>
                                  </m:sup>
                                </m:sSup>
                              </m:oMath>
                            </m:oMathPara>
                          </a14:m>
                        </mc:Choice>
                        <mc:Fallback/>
                      </mc:AlternateContent>
                      <a:r>
                        <a:rPr lang="fr-FR" sz="1600"/>
                        <a:t> W.m</a:t>
                      </a:r>
                      <a:r>
                        <a:rPr lang="fr-FR" sz="1600" baseline="30000"/>
                        <a:t>-2</a:t>
                      </a:r>
                      <a:r>
                        <a:rPr lang="fr-FR" sz="1600"/>
                        <a:t>.K</a:t>
                      </a:r>
                      <a:r>
                        <a:rPr lang="fr-FR" sz="1600" baseline="30000"/>
                        <a:t>-4</a:t>
                      </a:r>
                      <a:endParaRPr lang="fr-FR" sz="1600" baseline="30000"/>
                    </a:p>
                  </a:txBody>
                  <a:tcPr>
                    <a:lnL w="12699" algn="ctr">
                      <a:noFill/>
                    </a:lnL>
                    <a:lnR w="12699" algn="ctr">
                      <a:noFill/>
                    </a:lnR>
                    <a:lnT w="12699" algn="ctr">
                      <a:noFill/>
                    </a:lnT>
                    <a:lnB w="19049" algn="ctr">
                      <a:solidFill>
                        <a:schemeClr val="tx1"/>
                      </a:solidFill>
                    </a:lnB>
                  </a:tcPr>
                </a:tc>
              </a:tr>
            </a:tbl>
          </a:graphicData>
        </a:graphic>
      </p:graphicFrame>
      <p:sp>
        <p:nvSpPr>
          <p:cNvPr id="281946711" name="ZoneTexte 16"/>
          <p:cNvSpPr txBox="1"/>
          <p:nvPr/>
        </p:nvSpPr>
        <p:spPr bwMode="auto">
          <a:xfrm>
            <a:off x="119335" y="284302"/>
            <a:ext cx="3390671" cy="584774"/>
          </a:xfrm>
          <a:prstGeom prst="rect">
            <a:avLst/>
          </a:prstGeom>
          <a:noFill/>
        </p:spPr>
        <p:txBody>
          <a:bodyPr wrap="none" rtlCol="0">
            <a:spAutoFit/>
          </a:bodyPr>
          <a:lstStyle/>
          <a:p>
            <a:pPr>
              <a:defRPr/>
            </a:pPr>
            <a:r>
              <a:rPr lang="fr-FR" sz="1600">
                <a:solidFill>
                  <a:schemeClr val="tx1">
                    <a:lumMod val="50000"/>
                    <a:lumOff val="50000"/>
                  </a:schemeClr>
                </a:solidFill>
                <a:latin typeface="Arial"/>
                <a:cs typeface="Arial"/>
              </a:rPr>
              <a:t>Building </a:t>
            </a:r>
            <a:r>
              <a:rPr lang="fr-FR" sz="1600">
                <a:solidFill>
                  <a:schemeClr val="tx1">
                    <a:lumMod val="50000"/>
                    <a:lumOff val="50000"/>
                  </a:schemeClr>
                </a:solidFill>
                <a:latin typeface="Arial"/>
                <a:cs typeface="Arial"/>
              </a:rPr>
              <a:t>energy</a:t>
            </a:r>
            <a:r>
              <a:rPr lang="fr-FR" sz="1600">
                <a:solidFill>
                  <a:schemeClr val="tx1">
                    <a:lumMod val="50000"/>
                    <a:lumOff val="50000"/>
                  </a:schemeClr>
                </a:solidFill>
                <a:latin typeface="Arial"/>
                <a:cs typeface="Arial"/>
              </a:rPr>
              <a:t> performance</a:t>
            </a:r>
            <a:endParaRPr/>
          </a:p>
          <a:p>
            <a:pPr>
              <a:defRPr/>
            </a:pPr>
            <a:r>
              <a:rPr lang="fr-FR" sz="1600">
                <a:solidFill>
                  <a:schemeClr val="tx1">
                    <a:lumMod val="50000"/>
                    <a:lumOff val="50000"/>
                  </a:schemeClr>
                </a:solidFill>
                <a:latin typeface="Arial"/>
                <a:cs typeface="Arial"/>
              </a:rPr>
              <a:t>Lecture 1: </a:t>
            </a:r>
            <a:r>
              <a:rPr lang="fr-FR" sz="1600">
                <a:solidFill>
                  <a:schemeClr val="tx1">
                    <a:lumMod val="50000"/>
                    <a:lumOff val="50000"/>
                  </a:schemeClr>
                </a:solidFill>
                <a:latin typeface="Arial"/>
                <a:cs typeface="Arial"/>
              </a:rPr>
              <a:t>heat</a:t>
            </a:r>
            <a:r>
              <a:rPr lang="fr-FR" sz="1600">
                <a:solidFill>
                  <a:schemeClr val="tx1">
                    <a:lumMod val="50000"/>
                    <a:lumOff val="50000"/>
                  </a:schemeClr>
                </a:solidFill>
                <a:latin typeface="Arial"/>
                <a:cs typeface="Arial"/>
              </a:rPr>
              <a:t> </a:t>
            </a:r>
            <a:r>
              <a:rPr lang="fr-FR" sz="1600">
                <a:solidFill>
                  <a:schemeClr val="tx1">
                    <a:lumMod val="50000"/>
                    <a:lumOff val="50000"/>
                  </a:schemeClr>
                </a:solidFill>
                <a:latin typeface="Arial"/>
                <a:cs typeface="Arial"/>
              </a:rPr>
              <a:t>transfer</a:t>
            </a:r>
            <a:r>
              <a:rPr lang="fr-FR" sz="1600">
                <a:solidFill>
                  <a:schemeClr val="tx1">
                    <a:lumMod val="50000"/>
                    <a:lumOff val="50000"/>
                  </a:schemeClr>
                </a:solidFill>
                <a:latin typeface="Arial"/>
                <a:cs typeface="Arial"/>
              </a:rPr>
              <a:t> in buildings</a:t>
            </a:r>
            <a:endParaRPr lang="fr-FR" sz="1600">
              <a:solidFill>
                <a:schemeClr val="tx1">
                  <a:lumMod val="50000"/>
                  <a:lumOff val="50000"/>
                </a:schemeClr>
              </a:solidFill>
              <a:latin typeface="Arial"/>
              <a:cs typeface="Arial"/>
            </a:endParaRPr>
          </a:p>
        </p:txBody>
      </p:sp>
      <p:pic>
        <p:nvPicPr>
          <p:cNvPr id="2075367234" name="Image 26"/>
          <p:cNvPicPr>
            <a:picLocks noChangeAspect="1"/>
          </p:cNvPicPr>
          <p:nvPr/>
        </p:nvPicPr>
        <p:blipFill>
          <a:blip r:embed="rId3"/>
          <a:stretch/>
        </p:blipFill>
        <p:spPr bwMode="auto">
          <a:xfrm>
            <a:off x="3427776" y="2210335"/>
            <a:ext cx="2999559" cy="2399647"/>
          </a:xfrm>
          <a:prstGeom prst="rect">
            <a:avLst/>
          </a:prstGeom>
        </p:spPr>
      </p:pic>
      <p:sp>
        <p:nvSpPr>
          <p:cNvPr id="501928400" name="ZoneTexte 28"/>
          <p:cNvSpPr txBox="1"/>
          <p:nvPr/>
        </p:nvSpPr>
        <p:spPr bwMode="auto">
          <a:xfrm>
            <a:off x="169905" y="2244353"/>
            <a:ext cx="3431703" cy="1323438"/>
          </a:xfrm>
          <a:prstGeom prst="rect">
            <a:avLst/>
          </a:prstGeom>
          <a:noFill/>
        </p:spPr>
        <p:txBody>
          <a:bodyPr wrap="square" rtlCol="0">
            <a:spAutoFit/>
          </a:bodyPr>
          <a:lstStyle/>
          <a:p>
            <a:pPr>
              <a:defRPr/>
            </a:pPr>
            <a:r>
              <a:rPr lang="en-GB" sz="1600"/>
              <a:t>The black body emittance at temperature </a:t>
            </a: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latin typeface="Cambria Math"/>
                        </a:rPr>
                        <m:t>𝑇</m:t>
                      </m:r>
                    </m:oMath>
                  </m:oMathPara>
                </a14:m>
              </mc:Choice>
              <mc:Fallback/>
            </mc:AlternateContent>
            <a:r>
              <a:rPr lang="en-GB" sz="1600"/>
              <a:t> is the sum of the radiance over the entire spectrum.</a:t>
            </a:r>
            <a:endParaRPr/>
          </a:p>
          <a:p>
            <a:pPr>
              <a:defRPr/>
            </a:pPr>
            <a:endParaRPr lang="en-GB" sz="1600"/>
          </a:p>
          <a:p>
            <a:pPr>
              <a:defRPr/>
            </a:pPr>
            <a:r>
              <a:rPr lang="en-GB" sz="1600"/>
              <a:t>The law of Stefan-Boltzmann reads:</a:t>
            </a:r>
            <a:endParaRPr/>
          </a:p>
        </p:txBody>
      </p:sp>
      <p:sp>
        <p:nvSpPr>
          <p:cNvPr id="662883699" name="ZoneTexte 29"/>
          <p:cNvSpPr txBox="1"/>
          <p:nvPr/>
        </p:nvSpPr>
        <p:spPr bwMode="auto">
          <a:xfrm>
            <a:off x="602049" y="3562276"/>
            <a:ext cx="2272737" cy="599330"/>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p>
                        <m:sSupPr>
                          <m:ctrlPr>
                            <a:rPr lang="fr-FR" b="0" i="1">
                              <a:latin typeface="Cambria Math"/>
                              <a:ea typeface="Cambria Math"/>
                              <a:cs typeface="Cambria Math"/>
                            </a:rPr>
                          </m:ctrlPr>
                        </m:sSupPr>
                        <m:e>
                          <m:r>
                            <m:rPr/>
                            <a:rPr lang="fr-FR" b="0" i="1">
                              <a:latin typeface="Cambria Math"/>
                            </a:rPr>
                            <m:t>𝑀</m:t>
                          </m:r>
                        </m:e>
                        <m:sup>
                          <m:r>
                            <m:rPr/>
                            <a:rPr lang="fr-FR" b="0" i="1">
                              <a:latin typeface="Cambria Math"/>
                            </a:rPr>
                            <m:t>0</m:t>
                          </m:r>
                        </m:sup>
                      </m:sSup>
                      <m:r>
                        <m:rPr/>
                        <a:rPr lang="fr-FR" b="0" i="1">
                          <a:latin typeface="Cambria Math"/>
                        </a:rPr>
                        <m:t>=</m:t>
                      </m:r>
                      <m:nary>
                        <m:naryPr>
                          <m:grow m:val="off"/>
                          <m:ctrlPr>
                            <a:rPr lang="fr-FR" b="0" i="1">
                              <a:latin typeface="Cambria Math"/>
                              <a:ea typeface="Cambria Math"/>
                              <a:cs typeface="Cambria Math"/>
                            </a:rPr>
                          </m:ctrlPr>
                        </m:naryPr>
                        <m:sub>
                          <m:r>
                            <m:rPr/>
                            <a:rPr lang="fr-FR" b="0" i="1">
                              <a:latin typeface="Cambria Math"/>
                            </a:rPr>
                            <m:t>0</m:t>
                          </m:r>
                        </m:sub>
                        <m:sup>
                          <m:r>
                            <m:rPr/>
                            <a:rPr lang="fr-FR" b="0" i="1">
                              <a:latin typeface="Cambria Math"/>
                            </a:rPr>
                            <m:t>∞</m:t>
                          </m:r>
                        </m:sup>
                        <m:e>
                          <m:sSubSup>
                            <m:sSubSupPr>
                              <m:alnScr m:val="off"/>
                              <m:ctrlPr>
                                <a:rPr lang="fr-FR" b="0" i="1">
                                  <a:latin typeface="Cambria Math"/>
                                  <a:ea typeface="Cambria Math"/>
                                  <a:cs typeface="Cambria Math"/>
                                </a:rPr>
                              </m:ctrlPr>
                            </m:sSubSupPr>
                            <m:e>
                              <m:r>
                                <m:rPr/>
                                <a:rPr lang="fr-FR" b="0" i="1">
                                  <a:latin typeface="Cambria Math"/>
                                </a:rPr>
                                <m:t>𝑀</m:t>
                              </m:r>
                            </m:e>
                            <m:sub>
                              <m:r>
                                <m:rPr/>
                                <a:rPr lang="fr-FR" b="0" i="1">
                                  <a:latin typeface="Cambria Math"/>
                                </a:rPr>
                                <m:t>𝜆</m:t>
                              </m:r>
                            </m:sub>
                            <m:sup>
                              <m:r>
                                <m:rPr/>
                                <a:rPr lang="fr-FR" b="0" i="1">
                                  <a:latin typeface="Cambria Math"/>
                                </a:rPr>
                                <m:t>0</m:t>
                              </m:r>
                            </m:sup>
                          </m:sSubSup>
                          <m:r>
                            <m:rPr/>
                            <a:rPr lang="fr-FR" b="0" i="1">
                              <a:latin typeface="Cambria Math"/>
                            </a:rPr>
                            <m:t>𝑑</m:t>
                          </m:r>
                          <m:r>
                            <m:rPr/>
                            <a:rPr lang="fr-FR" b="0" i="1">
                              <a:latin typeface="Cambria Math"/>
                            </a:rPr>
                            <m:t>𝜆</m:t>
                          </m:r>
                          <m:r>
                            <m:rPr/>
                            <a:rPr lang="fr-FR" b="0" i="1">
                              <a:latin typeface="Cambria Math"/>
                            </a:rPr>
                            <m:t>=</m:t>
                          </m:r>
                          <m:r>
                            <m:rPr/>
                            <a:rPr lang="fr-FR" b="0" i="1">
                              <a:latin typeface="Cambria Math"/>
                            </a:rPr>
                            <m:t>𝜎</m:t>
                          </m:r>
                          <m:sSup>
                            <m:sSupPr>
                              <m:ctrlPr>
                                <a:rPr lang="fr-FR" b="0" i="1">
                                  <a:latin typeface="Cambria Math"/>
                                  <a:ea typeface="Cambria Math"/>
                                  <a:cs typeface="Cambria Math"/>
                                </a:rPr>
                              </m:ctrlPr>
                            </m:sSupPr>
                            <m:e>
                              <m:r>
                                <m:rPr/>
                                <a:rPr lang="fr-FR" b="0" i="1">
                                  <a:latin typeface="Cambria Math"/>
                                </a:rPr>
                                <m:t>𝑇</m:t>
                              </m:r>
                            </m:e>
                            <m:sup>
                              <m:r>
                                <m:rPr/>
                                <a:rPr lang="fr-FR" b="0" i="1">
                                  <a:latin typeface="Cambria Math"/>
                                </a:rPr>
                                <m:t>4</m:t>
                              </m:r>
                            </m:sup>
                          </m:sSup>
                        </m:e>
                      </m:nary>
                    </m:oMath>
                  </m:oMathPara>
                </a14:m>
              </mc:Choice>
              <mc:Fallback/>
            </mc:AlternateContent>
            <a:endParaRPr lang="fr-FR"/>
          </a:p>
        </p:txBody>
      </p:sp>
      <p:sp>
        <p:nvSpPr>
          <p:cNvPr id="1618515261" name="ZoneTexte 30"/>
          <p:cNvSpPr txBox="1"/>
          <p:nvPr/>
        </p:nvSpPr>
        <p:spPr bwMode="auto">
          <a:xfrm>
            <a:off x="335359" y="1311162"/>
            <a:ext cx="2989022" cy="369331"/>
          </a:xfrm>
          <a:prstGeom prst="rect">
            <a:avLst/>
          </a:prstGeom>
          <a:noFill/>
        </p:spPr>
        <p:txBody>
          <a:bodyPr wrap="none" rtlCol="0">
            <a:spAutoFit/>
          </a:bodyPr>
          <a:lstStyle/>
          <a:p>
            <a:pPr>
              <a:defRPr/>
            </a:pPr>
            <a:r>
              <a:rPr lang="fr-FR"/>
              <a:t>Principles</a:t>
            </a:r>
            <a:r>
              <a:rPr lang="fr-FR"/>
              <a:t> of radiative </a:t>
            </a:r>
            <a:r>
              <a:rPr lang="fr-FR"/>
              <a:t>transfer</a:t>
            </a:r>
            <a:endParaRPr lang="fr-FR"/>
          </a:p>
        </p:txBody>
      </p:sp>
      <p:sp>
        <p:nvSpPr>
          <p:cNvPr id="1248822385" name="ZoneTexte 31"/>
          <p:cNvSpPr txBox="1"/>
          <p:nvPr/>
        </p:nvSpPr>
        <p:spPr bwMode="auto">
          <a:xfrm>
            <a:off x="602049" y="5398166"/>
            <a:ext cx="1785359" cy="276998"/>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b="0" i="1">
                          <a:latin typeface="Cambria Math"/>
                        </a:rPr>
                        <m:t>𝑀</m:t>
                      </m:r>
                      <m:r>
                        <m:rPr/>
                        <a:rPr lang="fr-FR" b="0" i="1">
                          <a:latin typeface="Cambria Math"/>
                        </a:rPr>
                        <m:t>=</m:t>
                      </m:r>
                      <m:r>
                        <m:rPr/>
                        <a:rPr lang="fr-FR" b="0" i="1">
                          <a:latin typeface="Cambria Math"/>
                        </a:rPr>
                        <m:t>𝜀</m:t>
                      </m:r>
                      <m:sSup>
                        <m:sSupPr>
                          <m:ctrlPr>
                            <a:rPr lang="fr-FR" b="0" i="1">
                              <a:latin typeface="Cambria Math"/>
                              <a:ea typeface="Cambria Math"/>
                              <a:cs typeface="Cambria Math"/>
                            </a:rPr>
                          </m:ctrlPr>
                        </m:sSupPr>
                        <m:e>
                          <m:r>
                            <m:rPr/>
                            <a:rPr lang="fr-FR" b="0" i="1">
                              <a:latin typeface="Cambria Math"/>
                            </a:rPr>
                            <m:t>𝑀</m:t>
                          </m:r>
                        </m:e>
                        <m:sup>
                          <m:r>
                            <m:rPr/>
                            <a:rPr lang="fr-FR" b="0" i="1">
                              <a:latin typeface="Cambria Math"/>
                            </a:rPr>
                            <m:t>0</m:t>
                          </m:r>
                        </m:sup>
                      </m:sSup>
                      <m:r>
                        <m:rPr/>
                        <a:rPr lang="fr-FR" b="0" i="1">
                          <a:latin typeface="Cambria Math"/>
                        </a:rPr>
                        <m:t>=</m:t>
                      </m:r>
                      <m:r>
                        <m:rPr/>
                        <a:rPr lang="fr-FR" b="0" i="1">
                          <a:latin typeface="Cambria Math"/>
                        </a:rPr>
                        <m:t>𝜀𝜎</m:t>
                      </m:r>
                      <m:sSup>
                        <m:sSupPr>
                          <m:ctrlPr>
                            <a:rPr lang="fr-FR" b="0" i="1">
                              <a:latin typeface="Cambria Math"/>
                              <a:ea typeface="Cambria Math"/>
                              <a:cs typeface="Cambria Math"/>
                            </a:rPr>
                          </m:ctrlPr>
                        </m:sSupPr>
                        <m:e>
                          <m:r>
                            <m:rPr/>
                            <a:rPr lang="fr-FR" b="0" i="1">
                              <a:latin typeface="Cambria Math"/>
                            </a:rPr>
                            <m:t>𝑇</m:t>
                          </m:r>
                        </m:e>
                        <m:sup>
                          <m:r>
                            <m:rPr/>
                            <a:rPr lang="fr-FR" b="0" i="1">
                              <a:latin typeface="Cambria Math"/>
                            </a:rPr>
                            <m:t>4</m:t>
                          </m:r>
                        </m:sup>
                      </m:sSup>
                    </m:oMath>
                  </m:oMathPara>
                </a14:m>
              </mc:Choice>
              <mc:Fallback/>
            </mc:AlternateContent>
            <a:endParaRPr lang="fr-FR"/>
          </a:p>
        </p:txBody>
      </p:sp>
      <p:sp>
        <p:nvSpPr>
          <p:cNvPr id="212392960" name="ZoneTexte 33"/>
          <p:cNvSpPr txBox="1"/>
          <p:nvPr/>
        </p:nvSpPr>
        <p:spPr bwMode="auto">
          <a:xfrm>
            <a:off x="142963" y="4885716"/>
            <a:ext cx="2984214" cy="338553"/>
          </a:xfrm>
          <a:prstGeom prst="rect">
            <a:avLst/>
          </a:prstGeom>
          <a:noFill/>
        </p:spPr>
        <p:txBody>
          <a:bodyPr wrap="none" rtlCol="0">
            <a:spAutoFit/>
          </a:bodyPr>
          <a:lstStyle/>
          <a:p>
            <a:pPr>
              <a:defRPr/>
            </a:pPr>
            <a:r>
              <a:rPr lang="fr-FR" sz="1600"/>
              <a:t>The </a:t>
            </a:r>
            <a:r>
              <a:rPr lang="fr-FR" sz="1600"/>
              <a:t>emittance</a:t>
            </a:r>
            <a:r>
              <a:rPr lang="fr-FR" sz="1600"/>
              <a:t> of a real surface </a:t>
            </a:r>
            <a:r>
              <a:rPr lang="fr-FR" sz="1600"/>
              <a:t>is</a:t>
            </a:r>
            <a:r>
              <a:rPr lang="fr-FR" sz="1600"/>
              <a:t>:</a:t>
            </a:r>
            <a:endParaRPr lang="fr-FR" sz="1600"/>
          </a:p>
        </p:txBody>
      </p:sp>
      <p:pic>
        <p:nvPicPr>
          <p:cNvPr id="458238809" name="Picture 15"/>
          <p:cNvPicPr>
            <a:picLocks noChangeAspect="1" noChangeArrowheads="1"/>
          </p:cNvPicPr>
          <p:nvPr/>
        </p:nvPicPr>
        <p:blipFill>
          <a:blip r:embed="rId4">
            <a:extLst>
              <a:ext uri="{96DAC541-7B7A-43D3-8B79-37D633B846F1}">
                <asvg:svgBlip xmlns:asvg="http://schemas.microsoft.com/office/drawing/2016/SVG/main" r:embed="rId5"/>
              </a:ext>
            </a:extLst>
          </a:blip>
          <a:stretch/>
        </p:blipFill>
        <p:spPr bwMode="auto">
          <a:xfrm>
            <a:off x="6528048" y="2276871"/>
            <a:ext cx="5314145" cy="2088231"/>
          </a:xfrm>
          <a:prstGeom prst="rect">
            <a:avLst/>
          </a:prstGeom>
          <a:solidFill>
            <a:schemeClr val="bg1"/>
          </a:solid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25662840" name="Rectangle 1"/>
          <p:cNvSpPr/>
          <p:nvPr/>
        </p:nvSpPr>
        <p:spPr bwMode="auto">
          <a:xfrm>
            <a:off x="1775520" y="5589239"/>
            <a:ext cx="8352928" cy="3600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1773170251" name="Connecteur droit 2"/>
          <p:cNvCxnSpPr/>
          <p:nvPr/>
        </p:nvCxnSpPr>
        <p:spPr bwMode="auto">
          <a:xfrm flipV="1">
            <a:off x="4367808" y="2276871"/>
            <a:ext cx="0" cy="3672407"/>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563119740" name="Image 3"/>
          <p:cNvPicPr>
            <a:picLocks noChangeAspect="1"/>
          </p:cNvPicPr>
          <p:nvPr/>
        </p:nvPicPr>
        <p:blipFill>
          <a:blip r:embed="rId3"/>
          <a:stretch/>
        </p:blipFill>
        <p:spPr bwMode="auto">
          <a:xfrm>
            <a:off x="9441945" y="2692783"/>
            <a:ext cx="674450" cy="674450"/>
          </a:xfrm>
          <a:prstGeom prst="rect">
            <a:avLst/>
          </a:prstGeom>
        </p:spPr>
      </p:pic>
      <p:cxnSp>
        <p:nvCxnSpPr>
          <p:cNvPr id="899453476" name="Connecteur droit 4"/>
          <p:cNvCxnSpPr/>
          <p:nvPr/>
        </p:nvCxnSpPr>
        <p:spPr bwMode="auto">
          <a:xfrm flipV="1">
            <a:off x="7392143" y="5589239"/>
            <a:ext cx="0" cy="360039"/>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52692409" name="Rectangle 5"/>
          <p:cNvSpPr/>
          <p:nvPr/>
        </p:nvSpPr>
        <p:spPr bwMode="auto">
          <a:xfrm rot="1054253">
            <a:off x="4079775" y="2701757"/>
            <a:ext cx="3600399" cy="72007"/>
          </a:xfrm>
          <a:prstGeom prst="rect">
            <a:avLst/>
          </a:prstGeom>
          <a:solidFill>
            <a:schemeClr val="bg1">
              <a:lumMod val="75000"/>
            </a:schemeClr>
          </a:solidFill>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fr-FR"/>
          </a:p>
        </p:txBody>
      </p:sp>
      <p:sp>
        <p:nvSpPr>
          <p:cNvPr id="1366262239" name="Rectangle 6"/>
          <p:cNvSpPr/>
          <p:nvPr/>
        </p:nvSpPr>
        <p:spPr bwMode="auto">
          <a:xfrm>
            <a:off x="4367808" y="3284983"/>
            <a:ext cx="3024335" cy="2304255"/>
          </a:xfrm>
          <a:prstGeom prst="rect">
            <a:avLst/>
          </a:prstGeom>
          <a:ln w="762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defRPr/>
            </a:pPr>
            <a:endParaRPr lang="fr-FR"/>
          </a:p>
        </p:txBody>
      </p:sp>
      <p:sp>
        <p:nvSpPr>
          <p:cNvPr id="1224199815" name="Rectangle 8"/>
          <p:cNvSpPr/>
          <p:nvPr/>
        </p:nvSpPr>
        <p:spPr bwMode="auto">
          <a:xfrm>
            <a:off x="7356141" y="3933055"/>
            <a:ext cx="72007" cy="100811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636913444" name="Connecteur droit avec flèche 17"/>
          <p:cNvCxnSpPr/>
          <p:nvPr/>
        </p:nvCxnSpPr>
        <p:spPr bwMode="auto">
          <a:xfrm flipH="1">
            <a:off x="7071477" y="3913644"/>
            <a:ext cx="1078599" cy="893391"/>
          </a:xfrm>
          <a:prstGeom prst="straightConnector1">
            <a:avLst/>
          </a:prstGeom>
          <a:ln w="19050">
            <a:solidFill>
              <a:srgbClr val="FF66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54286093" name="Connecteur droit avec flèche 18"/>
          <p:cNvCxnSpPr/>
          <p:nvPr/>
        </p:nvCxnSpPr>
        <p:spPr bwMode="auto">
          <a:xfrm flipH="1" flipV="1">
            <a:off x="7589058" y="5233437"/>
            <a:ext cx="425476" cy="350154"/>
          </a:xfrm>
          <a:prstGeom prst="straightConnector1">
            <a:avLst/>
          </a:prstGeom>
          <a:ln w="19050">
            <a:solidFill>
              <a:srgbClr val="FF66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6809433" name="Connecteur droit avec flèche 19"/>
          <p:cNvCxnSpPr/>
          <p:nvPr/>
        </p:nvCxnSpPr>
        <p:spPr bwMode="auto">
          <a:xfrm flipH="1">
            <a:off x="8008344" y="4690199"/>
            <a:ext cx="1078599" cy="893391"/>
          </a:xfrm>
          <a:prstGeom prst="straightConnector1">
            <a:avLst/>
          </a:prstGeom>
          <a:ln w="19050">
            <a:solidFill>
              <a:srgbClr val="FF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8412133" name="Connecteur droit avec flèche 20"/>
          <p:cNvCxnSpPr/>
          <p:nvPr/>
        </p:nvCxnSpPr>
        <p:spPr bwMode="auto">
          <a:xfrm>
            <a:off x="4791727" y="4792619"/>
            <a:ext cx="832637" cy="688550"/>
          </a:xfrm>
          <a:prstGeom prst="straightConnector1">
            <a:avLst/>
          </a:prstGeom>
          <a:ln w="19050">
            <a:solidFill>
              <a:srgbClr val="00808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30059124" name="Connecteur droit avec flèche 21"/>
          <p:cNvCxnSpPr/>
          <p:nvPr/>
        </p:nvCxnSpPr>
        <p:spPr bwMode="auto">
          <a:xfrm flipV="1">
            <a:off x="4807387" y="4113892"/>
            <a:ext cx="604533" cy="556668"/>
          </a:xfrm>
          <a:prstGeom prst="straightConnector1">
            <a:avLst/>
          </a:prstGeom>
          <a:ln w="19050">
            <a:solidFill>
              <a:srgbClr val="00808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8085746" name="Connecteur droit avec flèche 22"/>
          <p:cNvCxnSpPr/>
          <p:nvPr/>
        </p:nvCxnSpPr>
        <p:spPr bwMode="auto">
          <a:xfrm>
            <a:off x="3134347" y="2199091"/>
            <a:ext cx="369068" cy="338243"/>
          </a:xfrm>
          <a:prstGeom prst="straightConnector1">
            <a:avLst/>
          </a:prstGeom>
          <a:ln w="19050">
            <a:solidFill>
              <a:srgbClr val="FF66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1974571" name="Connecteur droit avec flèche 25"/>
          <p:cNvCxnSpPr/>
          <p:nvPr/>
        </p:nvCxnSpPr>
        <p:spPr bwMode="auto">
          <a:xfrm>
            <a:off x="4238467" y="1379090"/>
            <a:ext cx="144015" cy="464274"/>
          </a:xfrm>
          <a:prstGeom prst="straightConnector1">
            <a:avLst/>
          </a:prstGeom>
          <a:ln w="19050">
            <a:solidFill>
              <a:srgbClr val="FF66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9527802" name="Connecteur droit avec flèche 27"/>
          <p:cNvCxnSpPr/>
          <p:nvPr/>
        </p:nvCxnSpPr>
        <p:spPr bwMode="auto">
          <a:xfrm flipH="1">
            <a:off x="5368968" y="1425161"/>
            <a:ext cx="255396" cy="436732"/>
          </a:xfrm>
          <a:prstGeom prst="straightConnector1">
            <a:avLst/>
          </a:prstGeom>
          <a:ln w="19050">
            <a:solidFill>
              <a:srgbClr val="FF66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9790926" name="ZoneTexte 30"/>
          <p:cNvSpPr txBox="1"/>
          <p:nvPr/>
        </p:nvSpPr>
        <p:spPr bwMode="auto">
          <a:xfrm>
            <a:off x="7936336" y="1375675"/>
            <a:ext cx="3442993" cy="1323438"/>
          </a:xfrm>
          <a:prstGeom prst="rect">
            <a:avLst/>
          </a:prstGeom>
          <a:noFill/>
        </p:spPr>
        <p:txBody>
          <a:bodyPr wrap="none" rtlCol="0">
            <a:spAutoFit/>
          </a:bodyPr>
          <a:lstStyle/>
          <a:p>
            <a:pPr>
              <a:defRPr/>
            </a:pPr>
            <a:r>
              <a:rPr lang="fr-FR" sz="1600">
                <a:solidFill>
                  <a:srgbClr val="FF6600"/>
                </a:solidFill>
              </a:rPr>
              <a:t>Solar </a:t>
            </a:r>
            <a:r>
              <a:rPr lang="fr-FR" sz="1600">
                <a:solidFill>
                  <a:srgbClr val="FF6600"/>
                </a:solidFill>
              </a:rPr>
              <a:t>irradiance</a:t>
            </a:r>
            <a:r>
              <a:rPr lang="fr-FR" sz="1600">
                <a:solidFill>
                  <a:srgbClr val="FF6600"/>
                </a:solidFill>
              </a:rPr>
              <a:t> has a </a:t>
            </a:r>
            <a:r>
              <a:rPr lang="fr-FR" sz="1600" i="1">
                <a:solidFill>
                  <a:srgbClr val="FF6600"/>
                </a:solidFill>
              </a:rPr>
              <a:t>short</a:t>
            </a:r>
            <a:r>
              <a:rPr lang="fr-FR" sz="1600">
                <a:solidFill>
                  <a:srgbClr val="FF6600"/>
                </a:solidFill>
              </a:rPr>
              <a:t> </a:t>
            </a:r>
            <a:r>
              <a:rPr lang="fr-FR" sz="1600">
                <a:solidFill>
                  <a:srgbClr val="FF6600"/>
                </a:solidFill>
              </a:rPr>
              <a:t>wavelength</a:t>
            </a:r>
            <a:endParaRPr lang="fr-FR" sz="1600">
              <a:solidFill>
                <a:srgbClr val="FF6600"/>
              </a:solidFill>
            </a:endParaRPr>
          </a:p>
          <a:p>
            <a:pPr>
              <a:defRPr/>
            </a:pPr>
            <a:endParaRPr lang="fr-FR" sz="1600">
              <a:solidFill>
                <a:srgbClr val="FF6600"/>
              </a:solidFill>
            </a:endParaRPr>
          </a:p>
          <a:p>
            <a:pPr>
              <a:defRPr/>
            </a:pPr>
            <a:endParaRPr lang="fr-FR" sz="1600">
              <a:solidFill>
                <a:srgbClr val="FF6600"/>
              </a:solidFill>
            </a:endParaRPr>
          </a:p>
          <a:p>
            <a:pPr>
              <a:defRPr/>
            </a:pPr>
            <a:endParaRPr lang="fr-FR" sz="1600">
              <a:solidFill>
                <a:srgbClr val="FF6600"/>
              </a:solidFill>
            </a:endParaRPr>
          </a:p>
          <a:p>
            <a:pPr marL="285750" indent="-285750">
              <a:buFont typeface="Wingdings"/>
              <a:buChar char="Ø"/>
              <a:defRPr/>
            </a:pPr>
            <a:r>
              <a:rPr lang="fr-FR" sz="1600">
                <a:solidFill>
                  <a:srgbClr val="FF6600"/>
                </a:solidFill>
              </a:rPr>
              <a:t>UV and visible light</a:t>
            </a:r>
            <a:endParaRPr lang="fr-FR" sz="1600">
              <a:solidFill>
                <a:srgbClr val="FF6600"/>
              </a:solidFill>
            </a:endParaRPr>
          </a:p>
        </p:txBody>
      </p:sp>
      <p:sp>
        <p:nvSpPr>
          <p:cNvPr id="1423417083" name="ZoneTexte 31"/>
          <p:cNvSpPr txBox="1"/>
          <p:nvPr/>
        </p:nvSpPr>
        <p:spPr bwMode="auto">
          <a:xfrm>
            <a:off x="3134347" y="1833671"/>
            <a:ext cx="1867240" cy="307776"/>
          </a:xfrm>
          <a:prstGeom prst="rect">
            <a:avLst/>
          </a:prstGeom>
          <a:noFill/>
        </p:spPr>
        <p:txBody>
          <a:bodyPr wrap="none" rtlCol="0">
            <a:spAutoFit/>
          </a:bodyPr>
          <a:lstStyle/>
          <a:p>
            <a:pPr>
              <a:defRPr/>
            </a:pPr>
            <a:r>
              <a:rPr lang="fr-FR" sz="1400">
                <a:solidFill>
                  <a:srgbClr val="FF6600"/>
                </a:solidFill>
              </a:rPr>
              <a:t>Diffuse </a:t>
            </a:r>
            <a:r>
              <a:rPr lang="fr-FR" sz="1400">
                <a:solidFill>
                  <a:srgbClr val="FF6600"/>
                </a:solidFill>
              </a:rPr>
              <a:t>solar</a:t>
            </a:r>
            <a:r>
              <a:rPr lang="fr-FR" sz="1400">
                <a:solidFill>
                  <a:srgbClr val="FF6600"/>
                </a:solidFill>
              </a:rPr>
              <a:t> </a:t>
            </a:r>
            <a:r>
              <a:rPr lang="fr-FR" sz="1400">
                <a:solidFill>
                  <a:srgbClr val="FF6600"/>
                </a:solidFill>
              </a:rPr>
              <a:t>irradiance</a:t>
            </a:r>
            <a:endParaRPr lang="fr-FR" sz="1400">
              <a:solidFill>
                <a:srgbClr val="FF6600"/>
              </a:solidFill>
            </a:endParaRPr>
          </a:p>
        </p:txBody>
      </p:sp>
      <p:sp>
        <p:nvSpPr>
          <p:cNvPr id="1645126293" name="ZoneTexte 32"/>
          <p:cNvSpPr txBox="1"/>
          <p:nvPr/>
        </p:nvSpPr>
        <p:spPr bwMode="auto">
          <a:xfrm>
            <a:off x="7723887" y="4283222"/>
            <a:ext cx="2800062" cy="307776"/>
          </a:xfrm>
          <a:prstGeom prst="rect">
            <a:avLst/>
          </a:prstGeom>
          <a:noFill/>
        </p:spPr>
        <p:txBody>
          <a:bodyPr wrap="none" rtlCol="0">
            <a:spAutoFit/>
          </a:bodyPr>
          <a:lstStyle/>
          <a:p>
            <a:pPr>
              <a:defRPr/>
            </a:pPr>
            <a:r>
              <a:rPr lang="fr-FR" sz="1400">
                <a:solidFill>
                  <a:srgbClr val="FF6600"/>
                </a:solidFill>
              </a:rPr>
              <a:t>Direct and </a:t>
            </a:r>
            <a:r>
              <a:rPr lang="fr-FR" sz="1400">
                <a:solidFill>
                  <a:srgbClr val="FF6600"/>
                </a:solidFill>
              </a:rPr>
              <a:t>reflected</a:t>
            </a:r>
            <a:r>
              <a:rPr lang="fr-FR" sz="1400">
                <a:solidFill>
                  <a:srgbClr val="FF6600"/>
                </a:solidFill>
              </a:rPr>
              <a:t> </a:t>
            </a:r>
            <a:r>
              <a:rPr lang="fr-FR" sz="1400">
                <a:solidFill>
                  <a:srgbClr val="FF6600"/>
                </a:solidFill>
              </a:rPr>
              <a:t>solar</a:t>
            </a:r>
            <a:r>
              <a:rPr lang="fr-FR" sz="1400">
                <a:solidFill>
                  <a:srgbClr val="FF6600"/>
                </a:solidFill>
              </a:rPr>
              <a:t> </a:t>
            </a:r>
            <a:r>
              <a:rPr lang="fr-FR" sz="1400">
                <a:solidFill>
                  <a:srgbClr val="FF6600"/>
                </a:solidFill>
              </a:rPr>
              <a:t>irradiance</a:t>
            </a:r>
            <a:endParaRPr lang="fr-FR" sz="1400">
              <a:solidFill>
                <a:srgbClr val="FF6600"/>
              </a:solidFill>
            </a:endParaRPr>
          </a:p>
        </p:txBody>
      </p:sp>
      <p:sp>
        <p:nvSpPr>
          <p:cNvPr id="1574606442" name="ZoneTexte 33"/>
          <p:cNvSpPr txBox="1"/>
          <p:nvPr/>
        </p:nvSpPr>
        <p:spPr bwMode="auto">
          <a:xfrm>
            <a:off x="8065996" y="1741338"/>
            <a:ext cx="1290352" cy="492442"/>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solidFill>
                            <a:srgbClr val="FF6600"/>
                          </a:solidFill>
                          <a:latin typeface="Cambria Math"/>
                        </a:rPr>
                        <m:t>𝑇</m:t>
                      </m:r>
                      <m:r>
                        <m:rPr/>
                        <a:rPr lang="fr-FR" sz="1600" b="0" i="1">
                          <a:solidFill>
                            <a:srgbClr val="FF6600"/>
                          </a:solidFill>
                          <a:latin typeface="Cambria Math"/>
                        </a:rPr>
                        <m:t>=5 500</m:t>
                      </m:r>
                    </m:oMath>
                  </m:oMathPara>
                </a14:m>
              </mc:Choice>
              <mc:Fallback/>
            </mc:AlternateContent>
            <a:r>
              <a:rPr lang="fr-FR" sz="1600">
                <a:solidFill>
                  <a:srgbClr val="FF6600"/>
                </a:solidFill>
              </a:rPr>
              <a:t> K</a:t>
            </a:r>
            <a:endParaRPr/>
          </a:p>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1600" b="0" i="1">
                              <a:solidFill>
                                <a:srgbClr val="FF6600"/>
                              </a:solidFill>
                              <a:latin typeface="Cambria Math"/>
                              <a:ea typeface="Cambria Math"/>
                              <a:cs typeface="Cambria Math"/>
                            </a:rPr>
                          </m:ctrlPr>
                        </m:sSubPr>
                        <m:e>
                          <m:r>
                            <m:rPr/>
                            <a:rPr lang="fr-FR" sz="1600" b="0" i="1">
                              <a:solidFill>
                                <a:srgbClr val="FF6600"/>
                              </a:solidFill>
                              <a:latin typeface="Cambria Math"/>
                            </a:rPr>
                            <m:t>𝜆</m:t>
                          </m:r>
                        </m:e>
                        <m:sub>
                          <m:r>
                            <m:rPr/>
                            <a:rPr lang="fr-FR" sz="1600" b="0" i="1">
                              <a:solidFill>
                                <a:srgbClr val="FF6600"/>
                              </a:solidFill>
                              <a:latin typeface="Cambria Math"/>
                            </a:rPr>
                            <m:t>𝑚𝑎𝑥</m:t>
                          </m:r>
                        </m:sub>
                      </m:sSub>
                      <m:r>
                        <m:rPr/>
                        <a:rPr lang="fr-FR" sz="1600" b="0" i="1">
                          <a:solidFill>
                            <a:srgbClr val="FF6600"/>
                          </a:solidFill>
                          <a:latin typeface="Cambria Math"/>
                        </a:rPr>
                        <m:t>≈0.5</m:t>
                      </m:r>
                    </m:oMath>
                  </m:oMathPara>
                </a14:m>
              </mc:Choice>
              <mc:Fallback/>
            </mc:AlternateContent>
            <a:r>
              <a:rPr lang="fr-FR" sz="1600">
                <a:solidFill>
                  <a:srgbClr val="FF6600"/>
                </a:solidFill>
              </a:rPr>
              <a:t> nm</a:t>
            </a:r>
            <a:endParaRPr lang="fr-FR" sz="1600">
              <a:solidFill>
                <a:srgbClr val="FF6600"/>
              </a:solidFill>
            </a:endParaRPr>
          </a:p>
        </p:txBody>
      </p:sp>
      <p:sp>
        <p:nvSpPr>
          <p:cNvPr id="1398378979" name="ZoneTexte 34"/>
          <p:cNvSpPr txBox="1"/>
          <p:nvPr/>
        </p:nvSpPr>
        <p:spPr bwMode="auto">
          <a:xfrm>
            <a:off x="317259" y="3344235"/>
            <a:ext cx="3292614" cy="1323438"/>
          </a:xfrm>
          <a:prstGeom prst="rect">
            <a:avLst/>
          </a:prstGeom>
          <a:noFill/>
        </p:spPr>
        <p:txBody>
          <a:bodyPr wrap="square" rtlCol="0">
            <a:spAutoFit/>
          </a:bodyPr>
          <a:lstStyle/>
          <a:p>
            <a:pPr>
              <a:defRPr/>
            </a:pPr>
            <a:r>
              <a:rPr lang="fr-FR" sz="1600">
                <a:solidFill>
                  <a:srgbClr val="008080"/>
                </a:solidFill>
              </a:rPr>
              <a:t>Radiant flux </a:t>
            </a:r>
            <a:r>
              <a:rPr lang="fr-FR" sz="1600">
                <a:solidFill>
                  <a:srgbClr val="008080"/>
                </a:solidFill>
              </a:rPr>
              <a:t>emitted</a:t>
            </a:r>
            <a:r>
              <a:rPr lang="fr-FR" sz="1600">
                <a:solidFill>
                  <a:srgbClr val="008080"/>
                </a:solidFill>
              </a:rPr>
              <a:t> by a surface at </a:t>
            </a: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solidFill>
                            <a:srgbClr val="008080"/>
                          </a:solidFill>
                          <a:latin typeface="Cambria Math"/>
                        </a:rPr>
                        <m:t>300</m:t>
                      </m:r>
                    </m:oMath>
                  </m:oMathPara>
                </a14:m>
              </mc:Choice>
              <mc:Fallback/>
            </mc:AlternateContent>
            <a:r>
              <a:rPr lang="fr-FR" sz="1600">
                <a:solidFill>
                  <a:srgbClr val="008080"/>
                </a:solidFill>
              </a:rPr>
              <a:t> K has a long </a:t>
            </a:r>
            <a:r>
              <a:rPr lang="fr-FR" sz="1600">
                <a:solidFill>
                  <a:srgbClr val="008080"/>
                </a:solidFill>
              </a:rPr>
              <a:t>wavelength</a:t>
            </a:r>
            <a:endParaRPr lang="fr-FR" sz="1600">
              <a:solidFill>
                <a:srgbClr val="008080"/>
              </a:solidFill>
            </a:endParaRPr>
          </a:p>
          <a:p>
            <a:pPr>
              <a:defRPr/>
            </a:pPr>
            <a:endParaRPr lang="fr-FR" sz="1600">
              <a:solidFill>
                <a:srgbClr val="008080"/>
              </a:solidFill>
            </a:endParaRPr>
          </a:p>
          <a:p>
            <a:pPr>
              <a:defRPr/>
            </a:pPr>
            <a:endParaRPr lang="fr-FR" sz="1600">
              <a:solidFill>
                <a:srgbClr val="008080"/>
              </a:solidFill>
            </a:endParaRPr>
          </a:p>
          <a:p>
            <a:pPr marL="285750" indent="-285750">
              <a:buFont typeface="Wingdings"/>
              <a:buChar char="Ø"/>
              <a:defRPr/>
            </a:pPr>
            <a:r>
              <a:rPr lang="fr-FR" sz="1600">
                <a:solidFill>
                  <a:srgbClr val="008080"/>
                </a:solidFill>
              </a:rPr>
              <a:t>Infrared</a:t>
            </a:r>
            <a:r>
              <a:rPr lang="fr-FR" sz="1600">
                <a:solidFill>
                  <a:srgbClr val="008080"/>
                </a:solidFill>
              </a:rPr>
              <a:t> radiation</a:t>
            </a:r>
            <a:endParaRPr lang="fr-FR" sz="1600">
              <a:solidFill>
                <a:srgbClr val="008080"/>
              </a:solidFill>
            </a:endParaRPr>
          </a:p>
        </p:txBody>
      </p:sp>
      <p:sp>
        <p:nvSpPr>
          <p:cNvPr id="964606848" name="ZoneTexte 35"/>
          <p:cNvSpPr txBox="1"/>
          <p:nvPr/>
        </p:nvSpPr>
        <p:spPr bwMode="auto">
          <a:xfrm>
            <a:off x="518124" y="3989964"/>
            <a:ext cx="1257394" cy="246220"/>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1600" b="0" i="1">
                              <a:solidFill>
                                <a:srgbClr val="008080"/>
                              </a:solidFill>
                              <a:latin typeface="Cambria Math"/>
                              <a:ea typeface="Cambria Math"/>
                              <a:cs typeface="Cambria Math"/>
                            </a:rPr>
                          </m:ctrlPr>
                        </m:sSubPr>
                        <m:e>
                          <m:r>
                            <m:rPr/>
                            <a:rPr lang="fr-FR" sz="1600" b="0" i="1">
                              <a:solidFill>
                                <a:srgbClr val="008080"/>
                              </a:solidFill>
                              <a:latin typeface="Cambria Math"/>
                            </a:rPr>
                            <m:t>𝜆</m:t>
                          </m:r>
                        </m:e>
                        <m:sub>
                          <m:r>
                            <m:rPr/>
                            <a:rPr lang="fr-FR" sz="1600" b="0" i="1">
                              <a:solidFill>
                                <a:srgbClr val="008080"/>
                              </a:solidFill>
                              <a:latin typeface="Cambria Math"/>
                            </a:rPr>
                            <m:t>𝑚𝑎𝑥</m:t>
                          </m:r>
                        </m:sub>
                      </m:sSub>
                      <m:r>
                        <m:rPr/>
                        <a:rPr lang="fr-FR" sz="1600" b="0" i="1">
                          <a:solidFill>
                            <a:srgbClr val="008080"/>
                          </a:solidFill>
                          <a:latin typeface="Cambria Math"/>
                        </a:rPr>
                        <m:t>≈10 </m:t>
                      </m:r>
                      <m:r>
                        <m:rPr/>
                        <a:rPr lang="fr-FR" sz="1600" b="0" i="1">
                          <a:solidFill>
                            <a:srgbClr val="008080"/>
                          </a:solidFill>
                          <a:latin typeface="Cambria Math"/>
                        </a:rPr>
                        <m:t>𝜇</m:t>
                      </m:r>
                    </m:oMath>
                  </m:oMathPara>
                </a14:m>
              </mc:Choice>
              <mc:Fallback/>
            </mc:AlternateContent>
            <a:r>
              <a:rPr lang="fr-FR" sz="1600">
                <a:solidFill>
                  <a:srgbClr val="008080"/>
                </a:solidFill>
              </a:rPr>
              <a:t>m</a:t>
            </a:r>
            <a:endParaRPr lang="fr-FR" sz="1600">
              <a:solidFill>
                <a:srgbClr val="008080"/>
              </a:solidFill>
            </a:endParaRPr>
          </a:p>
        </p:txBody>
      </p:sp>
      <p:sp>
        <p:nvSpPr>
          <p:cNvPr id="258391180" name="ZoneTexte 37"/>
          <p:cNvSpPr txBox="1"/>
          <p:nvPr/>
        </p:nvSpPr>
        <p:spPr bwMode="auto">
          <a:xfrm>
            <a:off x="335359" y="1311162"/>
            <a:ext cx="3437287" cy="369331"/>
          </a:xfrm>
          <a:prstGeom prst="rect">
            <a:avLst/>
          </a:prstGeom>
          <a:noFill/>
        </p:spPr>
        <p:txBody>
          <a:bodyPr wrap="none" rtlCol="0">
            <a:spAutoFit/>
          </a:bodyPr>
          <a:lstStyle/>
          <a:p>
            <a:pPr>
              <a:defRPr/>
            </a:pPr>
            <a:r>
              <a:rPr lang="fr-FR"/>
              <a:t>Radiative </a:t>
            </a:r>
            <a:r>
              <a:rPr lang="fr-FR"/>
              <a:t>heat</a:t>
            </a:r>
            <a:r>
              <a:rPr lang="fr-FR"/>
              <a:t> </a:t>
            </a:r>
            <a:r>
              <a:rPr lang="fr-FR"/>
              <a:t>transfer</a:t>
            </a:r>
            <a:r>
              <a:rPr lang="fr-FR"/>
              <a:t> in buildings</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145448198" name="ZoneTexte 1"/>
          <p:cNvSpPr txBox="1"/>
          <p:nvPr/>
        </p:nvSpPr>
        <p:spPr bwMode="auto">
          <a:xfrm>
            <a:off x="8227613" y="4504916"/>
            <a:ext cx="144015" cy="461664"/>
          </a:xfrm>
          <a:prstGeom prst="rect">
            <a:avLst/>
          </a:prstGeom>
          <a:noFill/>
        </p:spPr>
        <p:txBody>
          <a:bodyPr wrap="square" rtlCol="0">
            <a:spAutoFit/>
          </a:bodyPr>
          <a:lstStyle/>
          <a:p>
            <a:pPr>
              <a:defRPr/>
            </a:pPr>
            <a:endParaRPr lang="fr-FR" sz="2400"/>
          </a:p>
        </p:txBody>
      </p:sp>
      <p:pic>
        <p:nvPicPr>
          <p:cNvPr id="1321061093" name="Picture 3"/>
          <p:cNvPicPr>
            <a:picLocks noChangeAspect="1" noChangeArrowheads="1"/>
          </p:cNvPicPr>
          <p:nvPr/>
        </p:nvPicPr>
        <p:blipFill>
          <a:blip r:embed="rId3"/>
          <a:stretch/>
        </p:blipFill>
        <p:spPr bwMode="auto">
          <a:xfrm>
            <a:off x="2309553" y="1308830"/>
            <a:ext cx="3171825" cy="2905124"/>
          </a:xfrm>
          <a:prstGeom prst="rect">
            <a:avLst/>
          </a:prstGeom>
          <a:noFill/>
          <a:ln>
            <a:noFill/>
          </a:ln>
          <a:effectLst/>
        </p:spPr>
      </p:pic>
      <p:sp>
        <p:nvSpPr>
          <p:cNvPr id="217333324" name="Rectangle 3"/>
          <p:cNvSpPr/>
          <p:nvPr/>
        </p:nvSpPr>
        <p:spPr bwMode="auto">
          <a:xfrm>
            <a:off x="2120726" y="877068"/>
            <a:ext cx="3066480" cy="400109"/>
          </a:xfrm>
          <a:prstGeom prst="rect">
            <a:avLst/>
          </a:prstGeom>
        </p:spPr>
        <p:txBody>
          <a:bodyPr wrap="none">
            <a:spAutoFit/>
          </a:bodyPr>
          <a:lstStyle/>
          <a:p>
            <a:pPr>
              <a:defRPr/>
            </a:pPr>
            <a:r>
              <a:rPr lang="fr-FR" sz="2000"/>
              <a:t>Global horizontal </a:t>
            </a:r>
            <a:r>
              <a:rPr lang="fr-FR" sz="2000"/>
              <a:t>irradiance</a:t>
            </a:r>
            <a:endParaRPr lang="fr-FR" sz="2000"/>
          </a:p>
        </p:txBody>
      </p:sp>
      <p:pic>
        <p:nvPicPr>
          <p:cNvPr id="1235033036" name="Picture 4" descr="D:\MCF\Enseignements\Site web\Videos\Thermique\soleil 1.png"/>
          <p:cNvPicPr>
            <a:picLocks noChangeAspect="1" noChangeArrowheads="1"/>
          </p:cNvPicPr>
          <p:nvPr/>
        </p:nvPicPr>
        <p:blipFill>
          <a:blip r:embed="rId4"/>
          <a:stretch/>
        </p:blipFill>
        <p:spPr bwMode="auto">
          <a:xfrm>
            <a:off x="1847527" y="4483001"/>
            <a:ext cx="3000866" cy="2193717"/>
          </a:xfrm>
          <a:prstGeom prst="rect">
            <a:avLst/>
          </a:prstGeom>
          <a:noFill/>
        </p:spPr>
      </p:pic>
      <p:sp>
        <p:nvSpPr>
          <p:cNvPr id="1763604348" name="ZoneTexte 4"/>
          <p:cNvSpPr txBox="1"/>
          <p:nvPr/>
        </p:nvSpPr>
        <p:spPr bwMode="auto">
          <a:xfrm>
            <a:off x="8299622" y="4670946"/>
            <a:ext cx="2039340" cy="1615506"/>
          </a:xfrm>
          <a:prstGeom prst="rect">
            <a:avLst/>
          </a:prstGeom>
          <a:noFill/>
          <a:ln>
            <a:noFill/>
          </a:ln>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latin typeface="Cambria Math"/>
                              <a:ea typeface="Cambria Math"/>
                              <a:cs typeface="Cambria Math"/>
                            </a:rPr>
                          </m:ctrlPr>
                        </m:sSubPr>
                        <m:e>
                          <m:r>
                            <m:rPr/>
                            <a:rPr lang="fr-FR" sz="2400" i="1">
                              <a:latin typeface="Cambria Math"/>
                            </a:rPr>
                            <m:t>𝐹</m:t>
                          </m:r>
                        </m:e>
                        <m:sub>
                          <m:r>
                            <m:rPr/>
                            <a:rPr lang="fr-FR" sz="2400" i="1">
                              <a:latin typeface="Cambria Math"/>
                            </a:rPr>
                            <m:t>𝑑𝑖𝑟</m:t>
                          </m:r>
                          <m:r>
                            <m:rPr/>
                            <a:rPr lang="fr-FR" sz="2400" i="1">
                              <a:latin typeface="Cambria Math"/>
                            </a:rPr>
                            <m:t>,</m:t>
                          </m:r>
                          <m:r>
                            <m:rPr/>
                            <a:rPr lang="fr-FR" sz="2400" i="1">
                              <a:latin typeface="Cambria Math"/>
                            </a:rPr>
                            <m:t>𝐻𝑧</m:t>
                          </m:r>
                        </m:sub>
                      </m:sSub>
                    </m:oMath>
                  </m:oMathPara>
                </a14:m>
              </mc:Choice>
              <mc:Fallback/>
            </mc:AlternateContent>
            <a:r>
              <a:rPr lang="fr-FR" sz="2400"/>
              <a:t> 	[W/m</a:t>
            </a:r>
            <a:r>
              <a:rPr lang="fr-FR" sz="2400" baseline="30000"/>
              <a:t>2</a:t>
            </a:r>
            <a:r>
              <a:rPr lang="fr-FR" sz="2400"/>
              <a:t>]</a:t>
            </a:r>
            <a:endParaRPr/>
          </a:p>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latin typeface="Cambria Math"/>
                              <a:ea typeface="Cambria Math"/>
                              <a:cs typeface="Cambria Math"/>
                            </a:rPr>
                          </m:ctrlPr>
                        </m:sSubPr>
                        <m:e>
                          <m:r>
                            <m:rPr/>
                            <a:rPr lang="fr-FR" sz="2400" i="1">
                              <a:latin typeface="Cambria Math"/>
                            </a:rPr>
                            <m:t>𝐹</m:t>
                          </m:r>
                        </m:e>
                        <m:sub>
                          <m:r>
                            <m:rPr/>
                            <a:rPr lang="fr-FR" sz="2400" i="1">
                              <a:latin typeface="Cambria Math"/>
                            </a:rPr>
                            <m:t>𝑑𝑖𝑓</m:t>
                          </m:r>
                          <m:r>
                            <m:rPr/>
                            <a:rPr lang="fr-FR" sz="2400" i="1">
                              <a:latin typeface="Cambria Math"/>
                            </a:rPr>
                            <m:t>,</m:t>
                          </m:r>
                          <m:r>
                            <m:rPr/>
                            <a:rPr lang="fr-FR" sz="2400" i="1">
                              <a:latin typeface="Cambria Math"/>
                            </a:rPr>
                            <m:t>𝐻𝑧</m:t>
                          </m:r>
                        </m:sub>
                      </m:sSub>
                    </m:oMath>
                  </m:oMathPara>
                </a14:m>
              </mc:Choice>
              <mc:Fallback/>
            </mc:AlternateContent>
            <a:r>
              <a:rPr lang="fr-FR" sz="2400"/>
              <a:t>	[W/m</a:t>
            </a:r>
            <a:r>
              <a:rPr lang="fr-FR" sz="2400" baseline="30000"/>
              <a:t>2</a:t>
            </a:r>
            <a:r>
              <a:rPr lang="fr-FR" sz="2400"/>
              <a:t>]</a:t>
            </a:r>
            <a:endParaRPr/>
          </a:p>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latin typeface="Cambria Math"/>
                              <a:ea typeface="Cambria Math"/>
                              <a:cs typeface="Cambria Math"/>
                            </a:rPr>
                          </m:ctrlPr>
                        </m:sSubPr>
                        <m:e>
                          <m:r>
                            <m:rPr>
                              <m:nor m:val="on"/>
                            </m:rPr>
                            <a:rPr lang="fr-FR" sz="2400">
                              <a:latin typeface="Cambria Math"/>
                            </a:rPr>
                            <m:t>H</m:t>
                          </m:r>
                        </m:e>
                        <m:sub>
                          <m:r>
                            <m:rPr>
                              <m:nor m:val="on"/>
                            </m:rPr>
                            <a:rPr lang="fr-FR" sz="2400">
                              <a:latin typeface="Cambria Math"/>
                            </a:rPr>
                            <m:t>s</m:t>
                          </m:r>
                        </m:sub>
                      </m:sSub>
                    </m:oMath>
                  </m:oMathPara>
                </a14:m>
              </mc:Choice>
              <mc:Fallback/>
            </mc:AlternateContent>
            <a:r>
              <a:rPr lang="fr-FR" sz="2400"/>
              <a:t>	[°]</a:t>
            </a:r>
            <a:endParaRPr/>
          </a:p>
          <a:p>
            <a:pPr>
              <a:defRPr/>
            </a:pPr>
            <mc:AlternateContent xmlns:mc="http://schemas.openxmlformats.org/markup-compatibility/2006" xmlns:m="http://schemas.openxmlformats.org/officeDocument/2006/math">
              <mc:Choice xmlns:a14="http://schemas.microsoft.com/office/drawing/2010/main" Requires="a14">
                <a14:m>
                  <m:oMathPara>
                    <m:oMathParaPr/>
                    <m:oMath>
                      <m:r>
                        <m:rPr>
                          <m:nor m:val="on"/>
                        </m:rPr>
                        <a:rPr lang="fr-FR" sz="2400">
                          <a:latin typeface="Cambria Math"/>
                        </a:rPr>
                        <m:t>A</m:t>
                      </m:r>
                      <m:sSub>
                        <m:sSubPr>
                          <m:ctrlPr>
                            <a:rPr lang="fr-FR" sz="2400" i="1">
                              <a:latin typeface="Cambria Math"/>
                              <a:ea typeface="Cambria Math"/>
                              <a:cs typeface="Cambria Math"/>
                            </a:rPr>
                          </m:ctrlPr>
                        </m:sSubPr>
                        <m:e>
                          <m:r>
                            <m:rPr>
                              <m:nor m:val="on"/>
                            </m:rPr>
                            <a:rPr lang="fr-FR" sz="2400">
                              <a:latin typeface="Cambria Math"/>
                            </a:rPr>
                            <m:t>z</m:t>
                          </m:r>
                        </m:e>
                        <m:sub>
                          <m:r>
                            <m:rPr>
                              <m:nor m:val="on"/>
                            </m:rPr>
                            <a:rPr lang="fr-FR" sz="2400">
                              <a:latin typeface="Cambria Math"/>
                            </a:rPr>
                            <m:t>s</m:t>
                          </m:r>
                        </m:sub>
                      </m:sSub>
                    </m:oMath>
                  </m:oMathPara>
                </a14:m>
              </mc:Choice>
              <mc:Fallback/>
            </mc:AlternateContent>
            <a:r>
              <a:rPr lang="fr-FR" sz="2400"/>
              <a:t>	[°]</a:t>
            </a:r>
            <a:endParaRPr/>
          </a:p>
        </p:txBody>
      </p:sp>
      <p:pic>
        <p:nvPicPr>
          <p:cNvPr id="570947309" name="Picture 5" descr="D:\MCF\Enseignements\Site web\Videos\Thermique\soleil 2.png"/>
          <p:cNvPicPr>
            <a:picLocks noChangeAspect="1" noChangeArrowheads="1"/>
          </p:cNvPicPr>
          <p:nvPr/>
        </p:nvPicPr>
        <p:blipFill>
          <a:blip r:embed="rId5"/>
          <a:stretch/>
        </p:blipFill>
        <p:spPr bwMode="auto">
          <a:xfrm>
            <a:off x="5375921" y="3850722"/>
            <a:ext cx="2502766" cy="2875208"/>
          </a:xfrm>
          <a:prstGeom prst="rect">
            <a:avLst/>
          </a:prstGeom>
          <a:noFill/>
        </p:spPr>
      </p:pic>
      <p:pic>
        <p:nvPicPr>
          <p:cNvPr id="1455882296" name="Picture 2"/>
          <p:cNvPicPr>
            <a:picLocks noChangeAspect="1" noChangeArrowheads="1"/>
          </p:cNvPicPr>
          <p:nvPr/>
        </p:nvPicPr>
        <p:blipFill>
          <a:blip r:embed="rId6"/>
          <a:stretch/>
        </p:blipFill>
        <p:spPr bwMode="auto">
          <a:xfrm>
            <a:off x="5862810" y="466557"/>
            <a:ext cx="4585588" cy="3384164"/>
          </a:xfrm>
          <a:prstGeom prst="rect">
            <a:avLst/>
          </a:prstGeom>
          <a:noFill/>
          <a:ln>
            <a:noFill/>
          </a:ln>
          <a:effectLst/>
        </p:spPr>
      </p:pic>
      <p:sp>
        <p:nvSpPr>
          <p:cNvPr id="1939215452" name="Rectangle 2"/>
          <p:cNvSpPr/>
          <p:nvPr/>
        </p:nvSpPr>
        <p:spPr bwMode="auto">
          <a:xfrm>
            <a:off x="8246747" y="4652724"/>
            <a:ext cx="2092214" cy="16337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2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bldLst>
      <p:bldP spid="1939215452" grpId="0" animBg="1"/>
    </p:bldLst>
  </p:timing>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815944017" name="Picture 2"/>
          <p:cNvPicPr>
            <a:picLocks noChangeAspect="1" noChangeArrowheads="1"/>
          </p:cNvPicPr>
          <p:nvPr/>
        </p:nvPicPr>
        <p:blipFill>
          <a:blip r:embed="rId3"/>
          <a:stretch/>
        </p:blipFill>
        <p:spPr bwMode="auto">
          <a:xfrm>
            <a:off x="3946798" y="116631"/>
            <a:ext cx="4505324" cy="3238499"/>
          </a:xfrm>
          <a:prstGeom prst="rect">
            <a:avLst/>
          </a:prstGeom>
          <a:noFill/>
          <a:ln>
            <a:noFill/>
          </a:ln>
          <a:effectLst/>
        </p:spPr>
      </p:pic>
      <p:sp>
        <p:nvSpPr>
          <p:cNvPr id="2096894828" name="ZoneTexte 2"/>
          <p:cNvSpPr txBox="1"/>
          <p:nvPr/>
        </p:nvSpPr>
        <p:spPr bwMode="auto">
          <a:xfrm>
            <a:off x="1775518" y="4125929"/>
            <a:ext cx="2178929" cy="400109"/>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000" i="1">
                              <a:solidFill>
                                <a:srgbClr val="FF0000"/>
                              </a:solidFill>
                              <a:latin typeface="Cambria Math"/>
                              <a:ea typeface="Cambria Math"/>
                              <a:cs typeface="Cambria Math"/>
                            </a:rPr>
                          </m:ctrlPr>
                        </m:sSubPr>
                        <m:e>
                          <m:r>
                            <m:rPr/>
                            <a:rPr lang="fr-FR" sz="2000" i="1">
                              <a:solidFill>
                                <a:srgbClr val="FF0000"/>
                              </a:solidFill>
                              <a:latin typeface="Cambria Math"/>
                            </a:rPr>
                            <m:t>𝐸</m:t>
                          </m:r>
                        </m:e>
                        <m:sub>
                          <m:r>
                            <m:rPr/>
                            <a:rPr lang="fr-FR" sz="2000" i="1">
                              <a:solidFill>
                                <a:srgbClr val="FF0000"/>
                              </a:solidFill>
                              <a:latin typeface="Cambria Math"/>
                            </a:rPr>
                            <m:t>𝑑𝑖𝑟</m:t>
                          </m:r>
                        </m:sub>
                      </m:sSub>
                      <m:r>
                        <m:rPr/>
                        <a:rPr lang="fr-FR" sz="2000" i="1">
                          <a:latin typeface="Cambria Math"/>
                        </a:rPr>
                        <m:t>=</m:t>
                      </m:r>
                      <m:sSub>
                        <m:sSubPr>
                          <m:ctrlPr>
                            <a:rPr lang="fr-FR" sz="2000" i="1">
                              <a:latin typeface="Cambria Math"/>
                              <a:ea typeface="Cambria Math"/>
                              <a:cs typeface="Cambria Math"/>
                            </a:rPr>
                          </m:ctrlPr>
                        </m:sSubPr>
                        <m:e>
                          <m:r>
                            <m:rPr/>
                            <a:rPr lang="fr-FR" sz="2000" i="1">
                              <a:latin typeface="Cambria Math"/>
                            </a:rPr>
                            <m:t>𝐹</m:t>
                          </m:r>
                        </m:e>
                        <m:sub>
                          <m:r>
                            <m:rPr/>
                            <a:rPr lang="fr-FR" sz="2000" i="1">
                              <a:latin typeface="Cambria Math"/>
                            </a:rPr>
                            <m:t>𝑑𝑖𝑟</m:t>
                          </m:r>
                        </m:sub>
                      </m:sSub>
                      <m:func>
                        <m:funcPr>
                          <m:ctrlPr>
                            <a:rPr lang="fr-FR" sz="2000" i="1">
                              <a:latin typeface="Cambria Math"/>
                              <a:ea typeface="Cambria Math"/>
                              <a:cs typeface="Cambria Math"/>
                            </a:rPr>
                          </m:ctrlPr>
                        </m:funcPr>
                        <m:fName>
                          <m:r>
                            <m:rPr>
                              <m:sty m:val="p"/>
                            </m:rPr>
                            <a:rPr lang="fr-FR" sz="2000">
                              <a:latin typeface="Cambria Math"/>
                            </a:rPr>
                            <m:t>cos</m:t>
                          </m:r>
                        </m:fName>
                        <m:e>
                          <m:d>
                            <m:dPr>
                              <m:ctrlPr>
                                <a:rPr lang="fr-FR" sz="2000" i="1">
                                  <a:latin typeface="Cambria Math"/>
                                  <a:ea typeface="Cambria Math"/>
                                  <a:cs typeface="Cambria Math"/>
                                </a:rPr>
                              </m:ctrlPr>
                            </m:dPr>
                            <m:e>
                              <m:r>
                                <m:rPr/>
                                <a:rPr lang="fr-FR" sz="2000" i="1">
                                  <a:latin typeface="Cambria Math"/>
                                </a:rPr>
                                <m:t>𝐼</m:t>
                              </m:r>
                            </m:e>
                          </m:d>
                        </m:e>
                      </m:func>
                    </m:oMath>
                  </m:oMathPara>
                </a14:m>
              </mc:Choice>
              <mc:Fallback/>
            </mc:AlternateContent>
            <a:endParaRPr lang="fr-FR" sz="2000"/>
          </a:p>
        </p:txBody>
      </p:sp>
      <p:pic>
        <p:nvPicPr>
          <p:cNvPr id="292479990" name="Picture 4" descr="D:\MCF\Enseignements\Site web\Videos\Thermique\soleil 1.png"/>
          <p:cNvPicPr>
            <a:picLocks noChangeAspect="1" noChangeArrowheads="1"/>
          </p:cNvPicPr>
          <p:nvPr/>
        </p:nvPicPr>
        <p:blipFill>
          <a:blip r:embed="rId4"/>
          <a:stretch/>
        </p:blipFill>
        <p:spPr bwMode="auto">
          <a:xfrm>
            <a:off x="6027171" y="3610411"/>
            <a:ext cx="1944216" cy="1421276"/>
          </a:xfrm>
          <a:prstGeom prst="rect">
            <a:avLst/>
          </a:prstGeom>
          <a:noFill/>
        </p:spPr>
      </p:pic>
      <p:sp>
        <p:nvSpPr>
          <p:cNvPr id="1258733" name="ZoneTexte 5"/>
          <p:cNvSpPr txBox="1"/>
          <p:nvPr/>
        </p:nvSpPr>
        <p:spPr bwMode="auto">
          <a:xfrm>
            <a:off x="4172432" y="3969958"/>
            <a:ext cx="1842490" cy="720902"/>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000" i="1">
                              <a:latin typeface="Cambria Math"/>
                              <a:ea typeface="Cambria Math"/>
                              <a:cs typeface="Cambria Math"/>
                            </a:rPr>
                          </m:ctrlPr>
                        </m:sSubPr>
                        <m:e>
                          <m:r>
                            <m:rPr/>
                            <a:rPr lang="fr-FR" sz="2000" i="1">
                              <a:latin typeface="Cambria Math"/>
                            </a:rPr>
                            <m:t>𝐹</m:t>
                          </m:r>
                        </m:e>
                        <m:sub>
                          <m:r>
                            <m:rPr/>
                            <a:rPr lang="fr-FR" sz="2000" i="1">
                              <a:latin typeface="Cambria Math"/>
                            </a:rPr>
                            <m:t>𝑑𝑖𝑟</m:t>
                          </m:r>
                        </m:sub>
                      </m:sSub>
                      <m:r>
                        <m:rPr/>
                        <a:rPr lang="fr-FR" sz="2000" i="1">
                          <a:latin typeface="Cambria Math"/>
                        </a:rPr>
                        <m:t>=</m:t>
                      </m:r>
                      <m:f>
                        <m:fPr>
                          <m:ctrlPr>
                            <a:rPr lang="fr-FR" sz="2000" i="1">
                              <a:latin typeface="Cambria Math"/>
                              <a:ea typeface="Cambria Math"/>
                              <a:cs typeface="Cambria Math"/>
                            </a:rPr>
                          </m:ctrlPr>
                        </m:fPr>
                        <m:num>
                          <m:sSub>
                            <m:sSubPr>
                              <m:ctrlPr>
                                <a:rPr lang="fr-FR" sz="2000" i="1">
                                  <a:solidFill>
                                    <a:srgbClr val="00B050"/>
                                  </a:solidFill>
                                  <a:latin typeface="Cambria Math"/>
                                  <a:ea typeface="Cambria Math"/>
                                  <a:cs typeface="Cambria Math"/>
                                </a:rPr>
                              </m:ctrlPr>
                            </m:sSubPr>
                            <m:e>
                              <m:r>
                                <m:rPr/>
                                <a:rPr lang="fr-FR" sz="2000" i="1">
                                  <a:solidFill>
                                    <a:srgbClr val="00B050"/>
                                  </a:solidFill>
                                  <a:latin typeface="Cambria Math"/>
                                </a:rPr>
                                <m:t>𝐹</m:t>
                              </m:r>
                            </m:e>
                            <m:sub>
                              <m:r>
                                <m:rPr/>
                                <a:rPr lang="fr-FR" sz="2000" i="1">
                                  <a:solidFill>
                                    <a:srgbClr val="00B050"/>
                                  </a:solidFill>
                                  <a:latin typeface="Cambria Math"/>
                                </a:rPr>
                                <m:t>𝑑𝑖𝑟</m:t>
                              </m:r>
                              <m:r>
                                <m:rPr/>
                                <a:rPr lang="fr-FR" sz="2000" i="1">
                                  <a:solidFill>
                                    <a:srgbClr val="00B050"/>
                                  </a:solidFill>
                                  <a:latin typeface="Cambria Math"/>
                                </a:rPr>
                                <m:t>,</m:t>
                              </m:r>
                              <m:r>
                                <m:rPr/>
                                <a:rPr lang="fr-FR" sz="2000" i="1">
                                  <a:solidFill>
                                    <a:srgbClr val="00B050"/>
                                  </a:solidFill>
                                  <a:latin typeface="Cambria Math"/>
                                </a:rPr>
                                <m:t>𝐻𝑧</m:t>
                              </m:r>
                            </m:sub>
                          </m:sSub>
                        </m:num>
                        <m:den>
                          <m:func>
                            <m:funcPr>
                              <m:ctrlPr>
                                <a:rPr lang="fr-FR" sz="2000" i="1">
                                  <a:latin typeface="Cambria Math"/>
                                  <a:ea typeface="Cambria Math"/>
                                  <a:cs typeface="Cambria Math"/>
                                </a:rPr>
                              </m:ctrlPr>
                            </m:funcPr>
                            <m:fName>
                              <m:r>
                                <m:rPr>
                                  <m:sty m:val="p"/>
                                </m:rPr>
                                <a:rPr lang="fr-FR" sz="2000">
                                  <a:latin typeface="Cambria Math"/>
                                </a:rPr>
                                <m:t>sin</m:t>
                              </m:r>
                            </m:fName>
                            <m:e>
                              <m:d>
                                <m:dPr>
                                  <m:ctrlPr>
                                    <a:rPr lang="fr-FR" sz="2000" i="1">
                                      <a:latin typeface="Cambria Math"/>
                                      <a:ea typeface="Cambria Math"/>
                                      <a:cs typeface="Cambria Math"/>
                                    </a:rPr>
                                  </m:ctrlPr>
                                </m:dPr>
                                <m:e>
                                  <m:sSub>
                                    <m:sSubPr>
                                      <m:ctrlPr>
                                        <a:rPr lang="fr-FR" sz="2000" i="1">
                                          <a:solidFill>
                                            <a:srgbClr val="00B050"/>
                                          </a:solidFill>
                                          <a:latin typeface="Cambria Math"/>
                                          <a:ea typeface="Cambria Math"/>
                                          <a:cs typeface="Cambria Math"/>
                                        </a:rPr>
                                      </m:ctrlPr>
                                    </m:sSubPr>
                                    <m:e>
                                      <m:r>
                                        <m:rPr>
                                          <m:nor m:val="on"/>
                                        </m:rPr>
                                        <a:rPr lang="fr-FR" sz="2000">
                                          <a:solidFill>
                                            <a:srgbClr val="00B050"/>
                                          </a:solidFill>
                                          <a:latin typeface="Cambria Math"/>
                                        </a:rPr>
                                        <m:t>H</m:t>
                                      </m:r>
                                    </m:e>
                                    <m:sub>
                                      <m:r>
                                        <m:rPr>
                                          <m:nor m:val="on"/>
                                        </m:rPr>
                                        <a:rPr lang="fr-FR" sz="2000">
                                          <a:solidFill>
                                            <a:srgbClr val="00B050"/>
                                          </a:solidFill>
                                          <a:latin typeface="Cambria Math"/>
                                        </a:rPr>
                                        <m:t>s</m:t>
                                      </m:r>
                                    </m:sub>
                                  </m:sSub>
                                </m:e>
                              </m:d>
                            </m:e>
                          </m:func>
                        </m:den>
                      </m:f>
                    </m:oMath>
                  </m:oMathPara>
                </a14:m>
              </mc:Choice>
              <mc:Fallback/>
            </mc:AlternateContent>
            <a:endParaRPr lang="fr-FR" sz="2000"/>
          </a:p>
        </p:txBody>
      </p:sp>
      <p:sp>
        <p:nvSpPr>
          <p:cNvPr id="406069539" name="Accolade ouvrante 6"/>
          <p:cNvSpPr/>
          <p:nvPr/>
        </p:nvSpPr>
        <p:spPr bwMode="auto">
          <a:xfrm>
            <a:off x="3884400" y="4349148"/>
            <a:ext cx="288031" cy="988994"/>
          </a:xfrm>
          <a:prstGeom prst="leftBrace">
            <a:avLst>
              <a:gd name="adj1" fmla="val 8333"/>
              <a:gd name="adj2" fmla="val 48153"/>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fr-FR"/>
          </a:p>
        </p:txBody>
      </p:sp>
      <p:sp>
        <p:nvSpPr>
          <p:cNvPr id="804377433" name="ZoneTexte 7"/>
          <p:cNvSpPr txBox="1"/>
          <p:nvPr/>
        </p:nvSpPr>
        <p:spPr bwMode="auto">
          <a:xfrm>
            <a:off x="3013729" y="4623178"/>
            <a:ext cx="844911" cy="400109"/>
          </a:xfrm>
          <a:prstGeom prst="rect">
            <a:avLst/>
          </a:prstGeom>
          <a:noFill/>
        </p:spPr>
        <p:txBody>
          <a:bodyPr wrap="none" rtlCol="0">
            <a:spAutoFit/>
          </a:bodyPr>
          <a:lstStyle/>
          <a:p>
            <a:pPr>
              <a:defRPr/>
            </a:pPr>
            <a:r>
              <a:rPr lang="fr-FR" sz="2000"/>
              <a:t>where</a:t>
            </a:r>
            <a:endParaRPr lang="fr-FR" sz="2000"/>
          </a:p>
        </p:txBody>
      </p:sp>
      <p:sp>
        <p:nvSpPr>
          <p:cNvPr id="750906445" name="ZoneTexte 12"/>
          <p:cNvSpPr txBox="1"/>
          <p:nvPr/>
        </p:nvSpPr>
        <p:spPr bwMode="auto">
          <a:xfrm>
            <a:off x="4191881" y="5138087"/>
            <a:ext cx="6507678" cy="400109"/>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func>
                        <m:funcPr>
                          <m:ctrlPr>
                            <a:rPr lang="fr-FR" sz="2000" i="1">
                              <a:latin typeface="Cambria Math"/>
                              <a:ea typeface="Cambria Math"/>
                              <a:cs typeface="Cambria Math"/>
                            </a:rPr>
                          </m:ctrlPr>
                        </m:funcPr>
                        <m:fName>
                          <m:r>
                            <m:rPr>
                              <m:sty m:val="p"/>
                            </m:rPr>
                            <a:rPr lang="fr-FR" sz="2000">
                              <a:latin typeface="Cambria Math"/>
                            </a:rPr>
                            <m:t>cos</m:t>
                          </m:r>
                        </m:fName>
                        <m:e>
                          <m:d>
                            <m:dPr>
                              <m:ctrlPr>
                                <a:rPr lang="fr-FR" sz="2000" i="1">
                                  <a:latin typeface="Cambria Math"/>
                                  <a:ea typeface="Cambria Math"/>
                                  <a:cs typeface="Cambria Math"/>
                                </a:rPr>
                              </m:ctrlPr>
                            </m:dPr>
                            <m:e>
                              <m:r>
                                <m:rPr/>
                                <a:rPr lang="fr-FR" sz="2000" i="1">
                                  <a:latin typeface="Cambria Math"/>
                                </a:rPr>
                                <m:t>𝐼</m:t>
                              </m:r>
                            </m:e>
                          </m:d>
                          <m:r>
                            <m:rPr/>
                            <a:rPr lang="fr-FR" sz="2000" i="1">
                              <a:latin typeface="Cambria Math"/>
                            </a:rPr>
                            <m:t>=</m:t>
                          </m:r>
                          <m:func>
                            <m:funcPr>
                              <m:ctrlPr>
                                <a:rPr lang="fr-FR" sz="2000" i="1">
                                  <a:latin typeface="Cambria Math"/>
                                  <a:ea typeface="Cambria Math"/>
                                  <a:cs typeface="Cambria Math"/>
                                </a:rPr>
                              </m:ctrlPr>
                            </m:funcPr>
                            <m:fName>
                              <m:r>
                                <m:rPr>
                                  <m:sty m:val="p"/>
                                </m:rPr>
                                <a:rPr lang="fr-FR" sz="2000">
                                  <a:latin typeface="Cambria Math"/>
                                </a:rPr>
                                <m:t>cos</m:t>
                              </m:r>
                            </m:fName>
                            <m:e>
                              <m:d>
                                <m:dPr>
                                  <m:ctrlPr>
                                    <a:rPr lang="fr-FR" sz="2000" i="1">
                                      <a:latin typeface="Cambria Math"/>
                                      <a:ea typeface="Cambria Math"/>
                                      <a:cs typeface="Cambria Math"/>
                                    </a:rPr>
                                  </m:ctrlPr>
                                </m:dPr>
                                <m:e>
                                  <m:sSub>
                                    <m:sSubPr>
                                      <m:ctrlPr>
                                        <a:rPr lang="fr-FR" sz="2000" i="1">
                                          <a:solidFill>
                                            <a:srgbClr val="00B050"/>
                                          </a:solidFill>
                                          <a:latin typeface="Cambria Math"/>
                                          <a:ea typeface="Cambria Math"/>
                                          <a:cs typeface="Cambria Math"/>
                                        </a:rPr>
                                      </m:ctrlPr>
                                    </m:sSubPr>
                                    <m:e>
                                      <m:r>
                                        <m:rPr>
                                          <m:nor m:val="on"/>
                                        </m:rPr>
                                        <a:rPr lang="fr-FR" sz="2000">
                                          <a:solidFill>
                                            <a:srgbClr val="00B050"/>
                                          </a:solidFill>
                                          <a:latin typeface="Cambria Math"/>
                                        </a:rPr>
                                        <m:t>H</m:t>
                                      </m:r>
                                    </m:e>
                                    <m:sub>
                                      <m:r>
                                        <m:rPr>
                                          <m:nor m:val="on"/>
                                        </m:rPr>
                                        <a:rPr lang="fr-FR" sz="2000">
                                          <a:solidFill>
                                            <a:srgbClr val="00B050"/>
                                          </a:solidFill>
                                          <a:latin typeface="Cambria Math"/>
                                        </a:rPr>
                                        <m:t>s</m:t>
                                      </m:r>
                                    </m:sub>
                                  </m:sSub>
                                </m:e>
                              </m:d>
                              <m:r>
                                <m:rPr/>
                                <a:rPr lang="fr-FR" sz="2000" i="1">
                                  <a:latin typeface="Cambria Math"/>
                                </a:rPr>
                                <m:t>.</m:t>
                              </m:r>
                              <m:func>
                                <m:funcPr>
                                  <m:ctrlPr>
                                    <a:rPr lang="fr-FR" sz="2000" i="1">
                                      <a:latin typeface="Cambria Math"/>
                                      <a:ea typeface="Cambria Math"/>
                                      <a:cs typeface="Cambria Math"/>
                                    </a:rPr>
                                  </m:ctrlPr>
                                </m:funcPr>
                                <m:fName>
                                  <m:r>
                                    <m:rPr>
                                      <m:sty m:val="p"/>
                                    </m:rPr>
                                    <a:rPr lang="fr-FR" sz="2000">
                                      <a:latin typeface="Cambria Math"/>
                                    </a:rPr>
                                    <m:t>sin</m:t>
                                  </m:r>
                                </m:fName>
                                <m:e>
                                  <m:d>
                                    <m:dPr>
                                      <m:ctrlPr>
                                        <a:rPr lang="fr-FR" sz="2000" i="1">
                                          <a:latin typeface="Cambria Math"/>
                                          <a:ea typeface="Cambria Math"/>
                                          <a:cs typeface="Cambria Math"/>
                                        </a:rPr>
                                      </m:ctrlPr>
                                    </m:dPr>
                                    <m:e>
                                      <m:r>
                                        <m:rPr/>
                                        <a:rPr lang="fr-FR" sz="2000" i="1">
                                          <a:solidFill>
                                            <a:srgbClr val="0070C0"/>
                                          </a:solidFill>
                                          <a:latin typeface="Cambria Math"/>
                                        </a:rPr>
                                        <m:t>𝛽</m:t>
                                      </m:r>
                                    </m:e>
                                  </m:d>
                                  <m:r>
                                    <m:rPr/>
                                    <a:rPr lang="fr-FR" sz="2000" i="1">
                                      <a:latin typeface="Cambria Math"/>
                                    </a:rPr>
                                    <m:t>.</m:t>
                                  </m:r>
                                  <m:func>
                                    <m:funcPr>
                                      <m:ctrlPr>
                                        <a:rPr lang="fr-FR" sz="2000" i="1">
                                          <a:latin typeface="Cambria Math"/>
                                          <a:ea typeface="Cambria Math"/>
                                          <a:cs typeface="Cambria Math"/>
                                        </a:rPr>
                                      </m:ctrlPr>
                                    </m:funcPr>
                                    <m:fName>
                                      <m:r>
                                        <m:rPr>
                                          <m:sty m:val="p"/>
                                        </m:rPr>
                                        <a:rPr lang="fr-FR" sz="2000">
                                          <a:latin typeface="Cambria Math"/>
                                        </a:rPr>
                                        <m:t>cos</m:t>
                                      </m:r>
                                    </m:fName>
                                    <m:e>
                                      <m:d>
                                        <m:dPr>
                                          <m:ctrlPr>
                                            <a:rPr lang="fr-FR" sz="2000" i="1">
                                              <a:latin typeface="Cambria Math"/>
                                              <a:ea typeface="Cambria Math"/>
                                              <a:cs typeface="Cambria Math"/>
                                            </a:rPr>
                                          </m:ctrlPr>
                                        </m:dPr>
                                        <m:e>
                                          <m:r>
                                            <m:rPr>
                                              <m:nor m:val="on"/>
                                            </m:rPr>
                                            <a:rPr lang="fr-FR" sz="2000">
                                              <a:solidFill>
                                                <a:srgbClr val="00B050"/>
                                              </a:solidFill>
                                              <a:latin typeface="Cambria Math"/>
                                            </a:rPr>
                                            <m:t>A</m:t>
                                          </m:r>
                                          <m:sSub>
                                            <m:sSubPr>
                                              <m:ctrlPr>
                                                <a:rPr lang="fr-FR" sz="2000" i="1">
                                                  <a:solidFill>
                                                    <a:srgbClr val="00B050"/>
                                                  </a:solidFill>
                                                  <a:latin typeface="Cambria Math"/>
                                                  <a:ea typeface="Cambria Math"/>
                                                  <a:cs typeface="Cambria Math"/>
                                                </a:rPr>
                                              </m:ctrlPr>
                                            </m:sSubPr>
                                            <m:e>
                                              <m:r>
                                                <m:rPr>
                                                  <m:nor m:val="on"/>
                                                </m:rPr>
                                                <a:rPr lang="fr-FR" sz="2000">
                                                  <a:solidFill>
                                                    <a:srgbClr val="00B050"/>
                                                  </a:solidFill>
                                                  <a:latin typeface="Cambria Math"/>
                                                </a:rPr>
                                                <m:t>z</m:t>
                                              </m:r>
                                            </m:e>
                                            <m:sub>
                                              <m:r>
                                                <m:rPr>
                                                  <m:nor m:val="on"/>
                                                </m:rPr>
                                                <a:rPr lang="fr-FR" sz="2000">
                                                  <a:solidFill>
                                                    <a:srgbClr val="00B050"/>
                                                  </a:solidFill>
                                                  <a:latin typeface="Cambria Math"/>
                                                </a:rPr>
                                                <m:t>s</m:t>
                                              </m:r>
                                            </m:sub>
                                          </m:sSub>
                                          <m:r>
                                            <m:rPr/>
                                            <a:rPr lang="fr-FR" sz="2000" i="1">
                                              <a:latin typeface="Cambria Math"/>
                                            </a:rPr>
                                            <m:t>−</m:t>
                                          </m:r>
                                          <m:r>
                                            <m:rPr>
                                              <m:nor m:val="on"/>
                                            </m:rPr>
                                            <a:rPr lang="fr-FR" sz="2000">
                                              <a:solidFill>
                                                <a:srgbClr val="0070C0"/>
                                              </a:solidFill>
                                              <a:latin typeface="Cambria Math"/>
                                            </a:rPr>
                                            <m:t>Az</m:t>
                                          </m:r>
                                        </m:e>
                                      </m:d>
                                    </m:e>
                                  </m:func>
                                </m:e>
                              </m:func>
                            </m:e>
                          </m:func>
                          <m:r>
                            <m:rPr/>
                            <a:rPr lang="fr-FR" sz="2000" i="1">
                              <a:latin typeface="Cambria Math"/>
                            </a:rPr>
                            <m:t>+</m:t>
                          </m:r>
                          <m:func>
                            <m:funcPr>
                              <m:ctrlPr>
                                <a:rPr lang="fr-FR" sz="2000" i="1">
                                  <a:latin typeface="Cambria Math"/>
                                  <a:ea typeface="Cambria Math"/>
                                  <a:cs typeface="Cambria Math"/>
                                </a:rPr>
                              </m:ctrlPr>
                            </m:funcPr>
                            <m:fName>
                              <m:r>
                                <m:rPr>
                                  <m:sty m:val="p"/>
                                </m:rPr>
                                <a:rPr lang="fr-FR" sz="2000">
                                  <a:latin typeface="Cambria Math"/>
                                </a:rPr>
                                <m:t>sin</m:t>
                              </m:r>
                            </m:fName>
                            <m:e>
                              <m:d>
                                <m:dPr>
                                  <m:ctrlPr>
                                    <a:rPr lang="fr-FR" sz="2000" i="1">
                                      <a:latin typeface="Cambria Math"/>
                                      <a:ea typeface="Cambria Math"/>
                                      <a:cs typeface="Cambria Math"/>
                                    </a:rPr>
                                  </m:ctrlPr>
                                </m:dPr>
                                <m:e>
                                  <m:sSub>
                                    <m:sSubPr>
                                      <m:ctrlPr>
                                        <a:rPr lang="fr-FR" sz="2000" i="1">
                                          <a:solidFill>
                                            <a:srgbClr val="00B050"/>
                                          </a:solidFill>
                                          <a:latin typeface="Cambria Math"/>
                                          <a:ea typeface="Cambria Math"/>
                                          <a:cs typeface="Cambria Math"/>
                                        </a:rPr>
                                      </m:ctrlPr>
                                    </m:sSubPr>
                                    <m:e>
                                      <m:r>
                                        <m:rPr>
                                          <m:nor m:val="on"/>
                                        </m:rPr>
                                        <a:rPr lang="fr-FR" sz="2000">
                                          <a:solidFill>
                                            <a:srgbClr val="00B050"/>
                                          </a:solidFill>
                                          <a:latin typeface="Cambria Math"/>
                                        </a:rPr>
                                        <m:t>H</m:t>
                                      </m:r>
                                    </m:e>
                                    <m:sub>
                                      <m:r>
                                        <m:rPr>
                                          <m:nor m:val="on"/>
                                        </m:rPr>
                                        <a:rPr lang="fr-FR" sz="2000">
                                          <a:solidFill>
                                            <a:srgbClr val="00B050"/>
                                          </a:solidFill>
                                          <a:latin typeface="Cambria Math"/>
                                        </a:rPr>
                                        <m:t>s</m:t>
                                      </m:r>
                                    </m:sub>
                                  </m:sSub>
                                </m:e>
                              </m:d>
                              <m:r>
                                <m:rPr/>
                                <a:rPr lang="fr-FR" sz="2000" i="1">
                                  <a:latin typeface="Cambria Math"/>
                                </a:rPr>
                                <m:t>.</m:t>
                              </m:r>
                              <m:func>
                                <m:funcPr>
                                  <m:ctrlPr>
                                    <a:rPr lang="fr-FR" sz="2000" i="1">
                                      <a:latin typeface="Cambria Math"/>
                                      <a:ea typeface="Cambria Math"/>
                                      <a:cs typeface="Cambria Math"/>
                                    </a:rPr>
                                  </m:ctrlPr>
                                </m:funcPr>
                                <m:fName>
                                  <m:r>
                                    <m:rPr>
                                      <m:sty m:val="p"/>
                                    </m:rPr>
                                    <a:rPr lang="fr-FR" sz="2000">
                                      <a:latin typeface="Cambria Math"/>
                                    </a:rPr>
                                    <m:t>cos</m:t>
                                  </m:r>
                                </m:fName>
                                <m:e>
                                  <m:d>
                                    <m:dPr>
                                      <m:ctrlPr>
                                        <a:rPr lang="fr-FR" sz="2000" i="1">
                                          <a:latin typeface="Cambria Math"/>
                                          <a:ea typeface="Cambria Math"/>
                                          <a:cs typeface="Cambria Math"/>
                                        </a:rPr>
                                      </m:ctrlPr>
                                    </m:dPr>
                                    <m:e>
                                      <m:r>
                                        <m:rPr/>
                                        <a:rPr lang="fr-FR" sz="2000" i="1">
                                          <a:solidFill>
                                            <a:srgbClr val="0070C0"/>
                                          </a:solidFill>
                                          <a:latin typeface="Cambria Math"/>
                                        </a:rPr>
                                        <m:t>𝛽</m:t>
                                      </m:r>
                                    </m:e>
                                  </m:d>
                                </m:e>
                              </m:func>
                            </m:e>
                          </m:func>
                        </m:e>
                      </m:func>
                    </m:oMath>
                  </m:oMathPara>
                </a14:m>
              </mc:Choice>
              <mc:Fallback/>
            </mc:AlternateContent>
            <a:endParaRPr lang="fr-FR" sz="2000"/>
          </a:p>
        </p:txBody>
      </p:sp>
      <p:pic>
        <p:nvPicPr>
          <p:cNvPr id="1792608190" name="Picture 5" descr="D:\MCF\Enseignements\Site web\Videos\Thermique\soleil 2.png"/>
          <p:cNvPicPr>
            <a:picLocks noChangeAspect="1" noChangeArrowheads="1"/>
          </p:cNvPicPr>
          <p:nvPr/>
        </p:nvPicPr>
        <p:blipFill>
          <a:blip r:embed="rId5"/>
          <a:stretch/>
        </p:blipFill>
        <p:spPr bwMode="auto">
          <a:xfrm>
            <a:off x="8616279" y="3065595"/>
            <a:ext cx="1746025" cy="2005855"/>
          </a:xfrm>
          <a:prstGeom prst="rect">
            <a:avLst/>
          </a:prstGeom>
          <a:noFill/>
        </p:spPr>
      </p:pic>
      <p:sp>
        <p:nvSpPr>
          <p:cNvPr id="986073298" name="ZoneTexte 15"/>
          <p:cNvSpPr txBox="1"/>
          <p:nvPr/>
        </p:nvSpPr>
        <p:spPr bwMode="auto">
          <a:xfrm>
            <a:off x="3246661" y="5661247"/>
            <a:ext cx="5278970" cy="945579"/>
          </a:xfrm>
          <a:prstGeom prst="rect">
            <a:avLst/>
          </a:prstGeom>
          <a:noFill/>
          <a:ln>
            <a:solidFill>
              <a:schemeClr val="tx1"/>
            </a:solidFill>
          </a:ln>
        </p:spPr>
        <p:txBody>
          <a:bodyPr wrap="squar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i="1">
                              <a:solidFill>
                                <a:srgbClr val="FF0000"/>
                              </a:solidFill>
                              <a:latin typeface="Cambria Math"/>
                              <a:ea typeface="Cambria Math"/>
                              <a:cs typeface="Cambria Math"/>
                            </a:rPr>
                          </m:ctrlPr>
                        </m:sSubPr>
                        <m:e>
                          <m:r>
                            <m:rPr/>
                            <a:rPr lang="fr-FR" i="1">
                              <a:solidFill>
                                <a:srgbClr val="FF0000"/>
                              </a:solidFill>
                              <a:latin typeface="Cambria Math"/>
                            </a:rPr>
                            <m:t>𝐸</m:t>
                          </m:r>
                        </m:e>
                        <m:sub>
                          <m:r>
                            <m:rPr/>
                            <a:rPr lang="fr-FR" i="1">
                              <a:solidFill>
                                <a:srgbClr val="FF0000"/>
                              </a:solidFill>
                              <a:latin typeface="Cambria Math"/>
                            </a:rPr>
                            <m:t>𝑑𝑖𝑟</m:t>
                          </m:r>
                        </m:sub>
                      </m:sSub>
                    </m:oMath>
                  </m:oMathPara>
                </a14:m>
              </mc:Choice>
              <mc:Fallback/>
            </mc:AlternateContent>
            <a:r>
              <a:rPr lang="fr-FR" i="1">
                <a:solidFill>
                  <a:srgbClr val="00B050"/>
                </a:solidFill>
              </a:rPr>
              <a:t>	</a:t>
            </a:r>
            <a:r>
              <a:rPr lang="fr-FR"/>
              <a:t>: to </a:t>
            </a:r>
            <a:r>
              <a:rPr lang="fr-FR"/>
              <a:t>be</a:t>
            </a:r>
            <a:r>
              <a:rPr lang="fr-FR"/>
              <a:t> </a:t>
            </a:r>
            <a:r>
              <a:rPr lang="fr-FR"/>
              <a:t>calculated</a:t>
            </a:r>
            <a:endParaRPr lang="fr-FR"/>
          </a:p>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i="1">
                              <a:solidFill>
                                <a:srgbClr val="00B050"/>
                              </a:solidFill>
                              <a:latin typeface="Cambria Math"/>
                              <a:ea typeface="Cambria Math"/>
                              <a:cs typeface="Cambria Math"/>
                            </a:rPr>
                          </m:ctrlPr>
                        </m:sSubPr>
                        <m:e>
                          <m:r>
                            <m:rPr/>
                            <a:rPr lang="fr-FR" i="1">
                              <a:solidFill>
                                <a:srgbClr val="00B050"/>
                              </a:solidFill>
                              <a:latin typeface="Cambria Math"/>
                            </a:rPr>
                            <m:t>𝐹</m:t>
                          </m:r>
                        </m:e>
                        <m:sub>
                          <m:r>
                            <m:rPr/>
                            <a:rPr lang="fr-FR" i="1">
                              <a:solidFill>
                                <a:srgbClr val="00B050"/>
                              </a:solidFill>
                              <a:latin typeface="Cambria Math"/>
                            </a:rPr>
                            <m:t>𝑑𝑖𝑟</m:t>
                          </m:r>
                          <m:r>
                            <m:rPr/>
                            <a:rPr lang="fr-FR" i="1">
                              <a:solidFill>
                                <a:srgbClr val="00B050"/>
                              </a:solidFill>
                              <a:latin typeface="Cambria Math"/>
                            </a:rPr>
                            <m:t>,</m:t>
                          </m:r>
                          <m:r>
                            <m:rPr/>
                            <a:rPr lang="fr-FR" i="1">
                              <a:solidFill>
                                <a:srgbClr val="00B050"/>
                              </a:solidFill>
                              <a:latin typeface="Cambria Math"/>
                            </a:rPr>
                            <m:t>𝐻𝑧</m:t>
                          </m:r>
                        </m:sub>
                      </m:sSub>
                    </m:oMath>
                  </m:oMathPara>
                </a14:m>
              </mc:Choice>
              <mc:Fallback/>
            </mc:AlternateContent>
            <a:r>
              <a:rPr lang="fr-FR"/>
              <a:t> ; </a:t>
            </a: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i="1">
                              <a:solidFill>
                                <a:srgbClr val="00B050"/>
                              </a:solidFill>
                              <a:latin typeface="Cambria Math"/>
                              <a:ea typeface="Cambria Math"/>
                              <a:cs typeface="Cambria Math"/>
                            </a:rPr>
                          </m:ctrlPr>
                        </m:sSubPr>
                        <m:e>
                          <m:r>
                            <m:rPr/>
                            <a:rPr lang="fr-FR" i="1">
                              <a:solidFill>
                                <a:srgbClr val="00B050"/>
                              </a:solidFill>
                              <a:latin typeface="Cambria Math"/>
                            </a:rPr>
                            <m:t>𝐹</m:t>
                          </m:r>
                        </m:e>
                        <m:sub>
                          <m:r>
                            <m:rPr/>
                            <a:rPr lang="fr-FR" i="1">
                              <a:solidFill>
                                <a:srgbClr val="00B050"/>
                              </a:solidFill>
                              <a:latin typeface="Cambria Math"/>
                            </a:rPr>
                            <m:t>𝑑𝑖𝑓</m:t>
                          </m:r>
                          <m:r>
                            <m:rPr/>
                            <a:rPr lang="fr-FR" i="1">
                              <a:solidFill>
                                <a:srgbClr val="00B050"/>
                              </a:solidFill>
                              <a:latin typeface="Cambria Math"/>
                            </a:rPr>
                            <m:t>,</m:t>
                          </m:r>
                          <m:r>
                            <m:rPr/>
                            <a:rPr lang="fr-FR" i="1">
                              <a:solidFill>
                                <a:srgbClr val="00B050"/>
                              </a:solidFill>
                              <a:latin typeface="Cambria Math"/>
                            </a:rPr>
                            <m:t>𝐻𝑧</m:t>
                          </m:r>
                        </m:sub>
                      </m:sSub>
                      <m:r>
                        <m:rPr/>
                        <a:rPr lang="fr-FR" i="1">
                          <a:latin typeface="Cambria Math"/>
                        </a:rPr>
                        <m:t> </m:t>
                      </m:r>
                    </m:oMath>
                  </m:oMathPara>
                </a14:m>
              </mc:Choice>
              <mc:Fallback/>
            </mc:AlternateContent>
            <a:r>
              <a:rPr lang="fr-FR"/>
              <a:t>; </a:t>
            </a: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i="1">
                              <a:solidFill>
                                <a:srgbClr val="00B050"/>
                              </a:solidFill>
                              <a:latin typeface="Cambria Math"/>
                              <a:ea typeface="Cambria Math"/>
                              <a:cs typeface="Cambria Math"/>
                            </a:rPr>
                          </m:ctrlPr>
                        </m:sSubPr>
                        <m:e>
                          <m:r>
                            <m:rPr>
                              <m:nor m:val="on"/>
                            </m:rPr>
                            <a:rPr lang="fr-FR">
                              <a:solidFill>
                                <a:srgbClr val="00B050"/>
                              </a:solidFill>
                              <a:latin typeface="Cambria Math"/>
                            </a:rPr>
                            <m:t>H</m:t>
                          </m:r>
                        </m:e>
                        <m:sub>
                          <m:r>
                            <m:rPr>
                              <m:nor m:val="on"/>
                            </m:rPr>
                            <a:rPr lang="fr-FR">
                              <a:solidFill>
                                <a:srgbClr val="00B050"/>
                              </a:solidFill>
                              <a:latin typeface="Cambria Math"/>
                            </a:rPr>
                            <m:t>s</m:t>
                          </m:r>
                        </m:sub>
                      </m:sSub>
                      <m:r>
                        <m:rPr/>
                        <a:rPr lang="fr-FR" i="1">
                          <a:latin typeface="Cambria Math"/>
                        </a:rPr>
                        <m:t> </m:t>
                      </m:r>
                    </m:oMath>
                  </m:oMathPara>
                </a14:m>
              </mc:Choice>
              <mc:Fallback/>
            </mc:AlternateContent>
            <a:r>
              <a:rPr lang="fr-FR"/>
              <a:t>; </a:t>
            </a:r>
            <mc:AlternateContent xmlns:mc="http://schemas.openxmlformats.org/markup-compatibility/2006" xmlns:m="http://schemas.openxmlformats.org/officeDocument/2006/math">
              <mc:Choice xmlns:a14="http://schemas.microsoft.com/office/drawing/2010/main" Requires="a14">
                <a14:m>
                  <m:oMathPara>
                    <m:oMathParaPr/>
                    <m:oMath>
                      <m:r>
                        <m:rPr>
                          <m:nor m:val="on"/>
                        </m:rPr>
                        <a:rPr lang="fr-FR">
                          <a:solidFill>
                            <a:srgbClr val="00B050"/>
                          </a:solidFill>
                          <a:latin typeface="Cambria Math"/>
                        </a:rPr>
                        <m:t>A</m:t>
                      </m:r>
                      <m:sSub>
                        <m:sSubPr>
                          <m:ctrlPr>
                            <a:rPr lang="fr-FR" i="1">
                              <a:solidFill>
                                <a:srgbClr val="00B050"/>
                              </a:solidFill>
                              <a:latin typeface="Cambria Math"/>
                              <a:ea typeface="Cambria Math"/>
                              <a:cs typeface="Cambria Math"/>
                            </a:rPr>
                          </m:ctrlPr>
                        </m:sSubPr>
                        <m:e>
                          <m:r>
                            <m:rPr>
                              <m:nor m:val="on"/>
                            </m:rPr>
                            <a:rPr lang="fr-FR">
                              <a:solidFill>
                                <a:srgbClr val="00B050"/>
                              </a:solidFill>
                              <a:latin typeface="Cambria Math"/>
                            </a:rPr>
                            <m:t>z</m:t>
                          </m:r>
                        </m:e>
                        <m:sub>
                          <m:r>
                            <m:rPr>
                              <m:nor m:val="on"/>
                            </m:rPr>
                            <a:rPr lang="fr-FR">
                              <a:solidFill>
                                <a:srgbClr val="00B050"/>
                              </a:solidFill>
                              <a:latin typeface="Cambria Math"/>
                            </a:rPr>
                            <m:t>s</m:t>
                          </m:r>
                        </m:sub>
                      </m:sSub>
                      <m:r>
                        <m:rPr/>
                        <a:rPr lang="fr-FR" i="1">
                          <a:latin typeface="Cambria Math"/>
                        </a:rPr>
                        <m:t> </m:t>
                      </m:r>
                    </m:oMath>
                  </m:oMathPara>
                </a14:m>
              </mc:Choice>
              <mc:Fallback/>
            </mc:AlternateContent>
            <a:r>
              <a:rPr lang="fr-FR"/>
              <a:t>: </a:t>
            </a:r>
            <a:r>
              <a:rPr lang="fr-FR"/>
              <a:t>weather</a:t>
            </a:r>
            <a:r>
              <a:rPr lang="fr-FR"/>
              <a:t> data</a:t>
            </a:r>
            <a:endParaRPr/>
          </a:p>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i="1">
                          <a:solidFill>
                            <a:srgbClr val="0070C0"/>
                          </a:solidFill>
                          <a:latin typeface="Cambria Math"/>
                        </a:rPr>
                        <m:t>𝛽</m:t>
                      </m:r>
                    </m:oMath>
                  </m:oMathPara>
                </a14:m>
              </mc:Choice>
              <mc:Fallback/>
            </mc:AlternateContent>
            <a:r>
              <a:rPr lang="fr-FR"/>
              <a:t> ; </a:t>
            </a:r>
            <mc:AlternateContent xmlns:mc="http://schemas.openxmlformats.org/markup-compatibility/2006" xmlns:m="http://schemas.openxmlformats.org/officeDocument/2006/math">
              <mc:Choice xmlns:a14="http://schemas.microsoft.com/office/drawing/2010/main" Requires="a14">
                <a14:m>
                  <m:oMathPara>
                    <m:oMathParaPr/>
                    <m:oMath>
                      <m:r>
                        <m:rPr>
                          <m:nor m:val="on"/>
                        </m:rPr>
                        <a:rPr lang="fr-FR">
                          <a:solidFill>
                            <a:srgbClr val="0070C0"/>
                          </a:solidFill>
                          <a:latin typeface="Cambria Math"/>
                        </a:rPr>
                        <m:t>Az</m:t>
                      </m:r>
                    </m:oMath>
                  </m:oMathPara>
                </a14:m>
              </mc:Choice>
              <mc:Fallback/>
            </mc:AlternateContent>
            <a:r>
              <a:rPr lang="fr-FR"/>
              <a:t> 	: building </a:t>
            </a:r>
            <a:r>
              <a:rPr lang="fr-FR"/>
              <a:t>properties</a:t>
            </a:r>
            <a:endParaRPr lang="fr-FR"/>
          </a:p>
        </p:txBody>
      </p:sp>
      <p:sp>
        <p:nvSpPr>
          <p:cNvPr id="1953583711" name="ZoneTexte 14"/>
          <p:cNvSpPr txBox="1"/>
          <p:nvPr/>
        </p:nvSpPr>
        <p:spPr bwMode="auto">
          <a:xfrm>
            <a:off x="335359" y="1311162"/>
            <a:ext cx="2247987" cy="369331"/>
          </a:xfrm>
          <a:prstGeom prst="rect">
            <a:avLst/>
          </a:prstGeom>
          <a:noFill/>
        </p:spPr>
        <p:txBody>
          <a:bodyPr wrap="none" rtlCol="0">
            <a:spAutoFit/>
          </a:bodyPr>
          <a:lstStyle/>
          <a:p>
            <a:pPr>
              <a:defRPr/>
            </a:pPr>
            <a:r>
              <a:rPr lang="fr-FR"/>
              <a:t>Direct </a:t>
            </a:r>
            <a:r>
              <a:rPr lang="fr-FR"/>
              <a:t>solar</a:t>
            </a:r>
            <a:r>
              <a:rPr lang="fr-FR"/>
              <a:t> </a:t>
            </a:r>
            <a:r>
              <a:rPr lang="fr-FR"/>
              <a:t>irradiance</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bldLst>
      <p:bldP spid="2096894828" grpId="0"/>
      <p:bldP spid="1258733" grpId="0"/>
      <p:bldP spid="406069539" grpId="0" animBg="1"/>
      <p:bldP spid="804377433" grpId="0"/>
      <p:bldP spid="750906445" grpId="0"/>
      <p:bldP spid="986073298" grpId="0" animBg="1"/>
    </p:bldLst>
  </p:timing>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093035672" name="Picture 2"/>
          <p:cNvPicPr>
            <a:picLocks noChangeAspect="1" noChangeArrowheads="1"/>
          </p:cNvPicPr>
          <p:nvPr/>
        </p:nvPicPr>
        <p:blipFill>
          <a:blip r:embed="rId3"/>
          <a:stretch/>
        </p:blipFill>
        <p:spPr bwMode="auto">
          <a:xfrm>
            <a:off x="2435063" y="2564903"/>
            <a:ext cx="2279922" cy="1859013"/>
          </a:xfrm>
          <a:prstGeom prst="rect">
            <a:avLst/>
          </a:prstGeom>
          <a:noFill/>
          <a:ln>
            <a:noFill/>
          </a:ln>
          <a:effectLst/>
        </p:spPr>
      </p:pic>
      <p:sp>
        <p:nvSpPr>
          <p:cNvPr id="93760125" name="ZoneTexte 3"/>
          <p:cNvSpPr txBox="1"/>
          <p:nvPr/>
        </p:nvSpPr>
        <p:spPr bwMode="auto">
          <a:xfrm>
            <a:off x="3841909" y="2310854"/>
            <a:ext cx="1378197" cy="369331"/>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i="1">
                              <a:solidFill>
                                <a:srgbClr val="FF0000"/>
                              </a:solidFill>
                              <a:latin typeface="Cambria Math"/>
                              <a:ea typeface="Cambria Math"/>
                              <a:cs typeface="Cambria Math"/>
                            </a:rPr>
                          </m:ctrlPr>
                        </m:sSubPr>
                        <m:e>
                          <m:r>
                            <m:rPr/>
                            <a:rPr lang="fr-FR" i="1">
                              <a:solidFill>
                                <a:srgbClr val="FF0000"/>
                              </a:solidFill>
                              <a:latin typeface="Cambria Math"/>
                            </a:rPr>
                            <m:t>𝐸</m:t>
                          </m:r>
                        </m:e>
                        <m:sub>
                          <m:r>
                            <m:rPr/>
                            <a:rPr lang="fr-FR" i="1">
                              <a:solidFill>
                                <a:srgbClr val="FF0000"/>
                              </a:solidFill>
                              <a:latin typeface="Cambria Math"/>
                            </a:rPr>
                            <m:t>𝑑𝑖𝑟</m:t>
                          </m:r>
                        </m:sub>
                      </m:sSub>
                    </m:oMath>
                  </m:oMathPara>
                </a14:m>
              </mc:Choice>
              <mc:Fallback/>
            </mc:AlternateContent>
            <a:r>
              <a:rPr lang="fr-FR">
                <a:solidFill>
                  <a:srgbClr val="FF0000"/>
                </a:solidFill>
              </a:rPr>
              <a:t> [W/m</a:t>
            </a:r>
            <a:r>
              <a:rPr lang="fr-FR" baseline="30000">
                <a:solidFill>
                  <a:srgbClr val="FF0000"/>
                </a:solidFill>
              </a:rPr>
              <a:t>2</a:t>
            </a:r>
            <a:r>
              <a:rPr lang="fr-FR">
                <a:solidFill>
                  <a:srgbClr val="FF0000"/>
                </a:solidFill>
              </a:rPr>
              <a:t>]</a:t>
            </a:r>
            <a:endParaRPr/>
          </a:p>
        </p:txBody>
      </p:sp>
      <p:cxnSp>
        <p:nvCxnSpPr>
          <p:cNvPr id="333256789" name="Connecteur droit avec flèche 4"/>
          <p:cNvCxnSpPr/>
          <p:nvPr/>
        </p:nvCxnSpPr>
        <p:spPr bwMode="auto">
          <a:xfrm flipH="1">
            <a:off x="3589881" y="2708919"/>
            <a:ext cx="504055" cy="21602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43503958" name="ZoneTexte 6"/>
          <p:cNvSpPr txBox="1"/>
          <p:nvPr/>
        </p:nvSpPr>
        <p:spPr bwMode="auto">
          <a:xfrm>
            <a:off x="3994310" y="2740277"/>
            <a:ext cx="1350112" cy="391581"/>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i="1">
                              <a:solidFill>
                                <a:srgbClr val="FF0000"/>
                              </a:solidFill>
                              <a:latin typeface="Cambria Math"/>
                              <a:ea typeface="Cambria Math"/>
                              <a:cs typeface="Cambria Math"/>
                            </a:rPr>
                          </m:ctrlPr>
                        </m:sSubPr>
                        <m:e>
                          <m:r>
                            <m:rPr/>
                            <a:rPr lang="fr-FR" i="1">
                              <a:solidFill>
                                <a:srgbClr val="FF0000"/>
                              </a:solidFill>
                              <a:latin typeface="Cambria Math"/>
                            </a:rPr>
                            <m:t>𝐸</m:t>
                          </m:r>
                        </m:e>
                        <m:sub>
                          <m:r>
                            <m:rPr/>
                            <a:rPr lang="fr-FR" i="1">
                              <a:solidFill>
                                <a:srgbClr val="FF0000"/>
                              </a:solidFill>
                              <a:latin typeface="Cambria Math"/>
                            </a:rPr>
                            <m:t>𝑑𝑖𝑓</m:t>
                          </m:r>
                        </m:sub>
                      </m:sSub>
                    </m:oMath>
                  </m:oMathPara>
                </a14:m>
              </mc:Choice>
              <mc:Fallback/>
            </mc:AlternateContent>
            <a:r>
              <a:rPr lang="fr-FR">
                <a:solidFill>
                  <a:srgbClr val="FF0000"/>
                </a:solidFill>
              </a:rPr>
              <a:t> [W/m</a:t>
            </a:r>
            <a:r>
              <a:rPr lang="fr-FR" baseline="30000">
                <a:solidFill>
                  <a:srgbClr val="FF0000"/>
                </a:solidFill>
              </a:rPr>
              <a:t>2</a:t>
            </a:r>
            <a:r>
              <a:rPr lang="fr-FR">
                <a:solidFill>
                  <a:srgbClr val="FF0000"/>
                </a:solidFill>
              </a:rPr>
              <a:t>]</a:t>
            </a:r>
            <a:endParaRPr/>
          </a:p>
        </p:txBody>
      </p:sp>
      <p:cxnSp>
        <p:nvCxnSpPr>
          <p:cNvPr id="512899580" name="Connecteur droit avec flèche 7"/>
          <p:cNvCxnSpPr/>
          <p:nvPr/>
        </p:nvCxnSpPr>
        <p:spPr bwMode="auto">
          <a:xfrm flipH="1">
            <a:off x="3742281" y="3138341"/>
            <a:ext cx="504055" cy="21602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14610075" name="ZoneTexte 5"/>
          <p:cNvSpPr txBox="1"/>
          <p:nvPr/>
        </p:nvSpPr>
        <p:spPr bwMode="auto">
          <a:xfrm>
            <a:off x="3775421" y="4898338"/>
            <a:ext cx="5264582" cy="517705"/>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latin typeface="Cambria Math"/>
                              <a:ea typeface="Cambria Math"/>
                              <a:cs typeface="Cambria Math"/>
                            </a:rPr>
                          </m:ctrlPr>
                        </m:sSubPr>
                        <m:e>
                          <m:r>
                            <m:rPr>
                              <m:sty m:val="p"/>
                            </m:rPr>
                            <a:rPr lang="fr-FR" sz="2400">
                              <a:latin typeface="Cambria Math"/>
                            </a:rPr>
                            <m:t>Φ</m:t>
                          </m:r>
                        </m:e>
                        <m:sub>
                          <m:r>
                            <m:rPr/>
                            <a:rPr lang="fr-FR" sz="2400" b="0" i="1">
                              <a:latin typeface="Cambria Math"/>
                            </a:rPr>
                            <m:t>𝑠𝑜𝑙</m:t>
                          </m:r>
                        </m:sub>
                      </m:sSub>
                      <m:r>
                        <m:rPr/>
                        <a:rPr lang="fr-FR" sz="2400" i="1">
                          <a:latin typeface="Cambria Math"/>
                        </a:rPr>
                        <m:t>=</m:t>
                      </m:r>
                      <m:r>
                        <m:rPr/>
                        <a:rPr lang="fr-FR" sz="2400" i="1">
                          <a:solidFill>
                            <a:srgbClr val="0070C0"/>
                          </a:solidFill>
                          <a:latin typeface="Cambria Math"/>
                        </a:rPr>
                        <m:t>𝛼</m:t>
                      </m:r>
                      <m:r>
                        <m:rPr/>
                        <a:rPr lang="fr-FR" sz="2400" i="1">
                          <a:latin typeface="Cambria Math"/>
                        </a:rPr>
                        <m:t>.</m:t>
                      </m:r>
                      <m:r>
                        <m:rPr/>
                        <a:rPr lang="fr-FR" sz="2400" b="0" i="1">
                          <a:solidFill>
                            <a:srgbClr val="0070C0"/>
                          </a:solidFill>
                          <a:latin typeface="Cambria Math"/>
                        </a:rPr>
                        <m:t>𝐴</m:t>
                      </m:r>
                      <m:r>
                        <m:rPr/>
                        <a:rPr lang="fr-FR" sz="2400" i="1">
                          <a:latin typeface="Cambria Math"/>
                        </a:rPr>
                        <m:t>.</m:t>
                      </m:r>
                      <m:d>
                        <m:dPr>
                          <m:ctrlPr>
                            <a:rPr lang="fr-FR" sz="2400" i="1">
                              <a:latin typeface="Cambria Math"/>
                              <a:ea typeface="Cambria Math"/>
                              <a:cs typeface="Cambria Math"/>
                            </a:rPr>
                          </m:ctrlPr>
                        </m:dPr>
                        <m:e>
                          <m:sSub>
                            <m:sSubPr>
                              <m:ctrlPr>
                                <a:rPr lang="fr-FR" sz="2400" i="1">
                                  <a:solidFill>
                                    <a:srgbClr val="FF0000"/>
                                  </a:solidFill>
                                  <a:latin typeface="Cambria Math"/>
                                  <a:ea typeface="Cambria Math"/>
                                  <a:cs typeface="Cambria Math"/>
                                </a:rPr>
                              </m:ctrlPr>
                            </m:sSubPr>
                            <m:e>
                              <m:r>
                                <m:rPr/>
                                <a:rPr lang="fr-FR" sz="2400" i="1">
                                  <a:solidFill>
                                    <a:srgbClr val="FF0000"/>
                                  </a:solidFill>
                                  <a:latin typeface="Cambria Math"/>
                                </a:rPr>
                                <m:t>𝐸</m:t>
                              </m:r>
                            </m:e>
                            <m:sub>
                              <m:r>
                                <m:rPr/>
                                <a:rPr lang="fr-FR" sz="2400" i="1">
                                  <a:solidFill>
                                    <a:srgbClr val="FF0000"/>
                                  </a:solidFill>
                                  <a:latin typeface="Cambria Math"/>
                                </a:rPr>
                                <m:t>𝑑𝑖𝑟</m:t>
                              </m:r>
                            </m:sub>
                          </m:sSub>
                          <m:r>
                            <m:rPr/>
                            <a:rPr lang="fr-FR" sz="2400" i="1">
                              <a:latin typeface="Cambria Math"/>
                            </a:rPr>
                            <m:t>+</m:t>
                          </m:r>
                          <m:sSub>
                            <m:sSubPr>
                              <m:ctrlPr>
                                <a:rPr lang="fr-FR" sz="2400" i="1">
                                  <a:solidFill>
                                    <a:srgbClr val="FF0000"/>
                                  </a:solidFill>
                                  <a:latin typeface="Cambria Math"/>
                                  <a:ea typeface="Cambria Math"/>
                                  <a:cs typeface="Cambria Math"/>
                                </a:rPr>
                              </m:ctrlPr>
                            </m:sSubPr>
                            <m:e>
                              <m:r>
                                <m:rPr/>
                                <a:rPr lang="fr-FR" sz="2400" i="1">
                                  <a:solidFill>
                                    <a:srgbClr val="FF0000"/>
                                  </a:solidFill>
                                  <a:latin typeface="Cambria Math"/>
                                </a:rPr>
                                <m:t>𝐸</m:t>
                              </m:r>
                            </m:e>
                            <m:sub>
                              <m:r>
                                <m:rPr/>
                                <a:rPr lang="fr-FR" sz="2400" i="1">
                                  <a:solidFill>
                                    <a:srgbClr val="FF0000"/>
                                  </a:solidFill>
                                  <a:latin typeface="Cambria Math"/>
                                </a:rPr>
                                <m:t>𝑑𝑖𝑓</m:t>
                              </m:r>
                            </m:sub>
                          </m:sSub>
                          <m:r>
                            <m:rPr/>
                            <a:rPr lang="fr-FR" sz="2400" i="1">
                              <a:latin typeface="Cambria Math"/>
                            </a:rPr>
                            <m:t>+</m:t>
                          </m:r>
                          <m:sSub>
                            <m:sSubPr>
                              <m:ctrlPr>
                                <a:rPr lang="fr-FR" sz="2400" i="1">
                                  <a:solidFill>
                                    <a:srgbClr val="FF0000"/>
                                  </a:solidFill>
                                  <a:latin typeface="Cambria Math"/>
                                  <a:ea typeface="Cambria Math"/>
                                  <a:cs typeface="Cambria Math"/>
                                </a:rPr>
                              </m:ctrlPr>
                            </m:sSubPr>
                            <m:e>
                              <m:r>
                                <m:rPr/>
                                <a:rPr lang="fr-FR" sz="2400" i="1">
                                  <a:solidFill>
                                    <a:srgbClr val="FF0000"/>
                                  </a:solidFill>
                                  <a:latin typeface="Cambria Math"/>
                                </a:rPr>
                                <m:t>𝐸</m:t>
                              </m:r>
                            </m:e>
                            <m:sub>
                              <m:r>
                                <m:rPr/>
                                <a:rPr lang="fr-FR" sz="2400" i="1">
                                  <a:solidFill>
                                    <a:srgbClr val="FF0000"/>
                                  </a:solidFill>
                                  <a:latin typeface="Cambria Math"/>
                                </a:rPr>
                                <m:t>𝑟𝑒𝑓</m:t>
                              </m:r>
                            </m:sub>
                          </m:sSub>
                        </m:e>
                      </m:d>
                    </m:oMath>
                  </m:oMathPara>
                </a14:m>
              </mc:Choice>
              <mc:Fallback/>
            </mc:AlternateContent>
            <a:r>
              <a:rPr lang="fr-FR" sz="2400"/>
              <a:t>	</a:t>
            </a:r>
            <a:r>
              <a:rPr lang="fr-FR" sz="2400">
                <a:solidFill>
                  <a:schemeClr val="accent6">
                    <a:lumMod val="75000"/>
                  </a:schemeClr>
                </a:solidFill>
              </a:rPr>
              <a:t>[W]</a:t>
            </a:r>
            <a:endParaRPr/>
          </a:p>
        </p:txBody>
      </p:sp>
      <p:cxnSp>
        <p:nvCxnSpPr>
          <p:cNvPr id="467594445" name="Connecteur droit avec flèche 9"/>
          <p:cNvCxnSpPr/>
          <p:nvPr/>
        </p:nvCxnSpPr>
        <p:spPr bwMode="auto">
          <a:xfrm>
            <a:off x="1879574" y="2816930"/>
            <a:ext cx="648072" cy="1476163"/>
          </a:xfrm>
          <a:prstGeom prst="straightConnector1">
            <a:avLst/>
          </a:prstGeom>
          <a:ln w="254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9324742" name="ZoneTexte 10"/>
          <p:cNvSpPr txBox="1"/>
          <p:nvPr/>
        </p:nvSpPr>
        <p:spPr bwMode="auto">
          <a:xfrm>
            <a:off x="6023993" y="2409218"/>
            <a:ext cx="2759472" cy="628056"/>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i="1">
                              <a:solidFill>
                                <a:srgbClr val="FF0000"/>
                              </a:solidFill>
                              <a:latin typeface="Cambria Math"/>
                              <a:ea typeface="Cambria Math"/>
                              <a:cs typeface="Cambria Math"/>
                            </a:rPr>
                          </m:ctrlPr>
                        </m:sSubPr>
                        <m:e>
                          <m:r>
                            <m:rPr/>
                            <a:rPr lang="fr-FR" i="1">
                              <a:solidFill>
                                <a:srgbClr val="FF0000"/>
                              </a:solidFill>
                              <a:latin typeface="Cambria Math"/>
                            </a:rPr>
                            <m:t>𝐸</m:t>
                          </m:r>
                        </m:e>
                        <m:sub>
                          <m:r>
                            <m:rPr/>
                            <a:rPr lang="fr-FR" i="1">
                              <a:solidFill>
                                <a:srgbClr val="FF0000"/>
                              </a:solidFill>
                              <a:latin typeface="Cambria Math"/>
                            </a:rPr>
                            <m:t>𝑑𝑖𝑓</m:t>
                          </m:r>
                        </m:sub>
                      </m:sSub>
                      <m:r>
                        <m:rPr/>
                        <a:rPr lang="fr-FR" i="1">
                          <a:latin typeface="Cambria Math"/>
                        </a:rPr>
                        <m:t>=</m:t>
                      </m:r>
                      <m:sSub>
                        <m:sSubPr>
                          <m:ctrlPr>
                            <a:rPr lang="fr-FR" i="1">
                              <a:solidFill>
                                <a:srgbClr val="00B050"/>
                              </a:solidFill>
                              <a:latin typeface="Cambria Math"/>
                              <a:ea typeface="Cambria Math"/>
                              <a:cs typeface="Cambria Math"/>
                            </a:rPr>
                          </m:ctrlPr>
                        </m:sSubPr>
                        <m:e>
                          <m:r>
                            <m:rPr/>
                            <a:rPr lang="fr-FR" i="1">
                              <a:solidFill>
                                <a:srgbClr val="00B050"/>
                              </a:solidFill>
                              <a:latin typeface="Cambria Math"/>
                            </a:rPr>
                            <m:t>𝐹</m:t>
                          </m:r>
                        </m:e>
                        <m:sub>
                          <m:r>
                            <m:rPr/>
                            <a:rPr lang="fr-FR" i="1">
                              <a:solidFill>
                                <a:srgbClr val="00B050"/>
                              </a:solidFill>
                              <a:latin typeface="Cambria Math"/>
                            </a:rPr>
                            <m:t>𝑑𝑖𝑓</m:t>
                          </m:r>
                          <m:r>
                            <m:rPr/>
                            <a:rPr lang="fr-FR" i="1">
                              <a:solidFill>
                                <a:srgbClr val="00B050"/>
                              </a:solidFill>
                              <a:latin typeface="Cambria Math"/>
                            </a:rPr>
                            <m:t>,</m:t>
                          </m:r>
                          <m:r>
                            <m:rPr/>
                            <a:rPr lang="fr-FR" i="1">
                              <a:solidFill>
                                <a:srgbClr val="00B050"/>
                              </a:solidFill>
                              <a:latin typeface="Cambria Math"/>
                            </a:rPr>
                            <m:t>𝐻𝑧</m:t>
                          </m:r>
                        </m:sub>
                      </m:sSub>
                      <m:r>
                        <m:rPr/>
                        <a:rPr lang="fr-FR" i="1">
                          <a:solidFill>
                            <a:srgbClr val="00B050"/>
                          </a:solidFill>
                          <a:latin typeface="Cambria Math"/>
                        </a:rPr>
                        <m:t> </m:t>
                      </m:r>
                      <m:f>
                        <m:fPr>
                          <m:ctrlPr>
                            <a:rPr lang="fr-FR" i="1">
                              <a:latin typeface="Cambria Math"/>
                              <a:ea typeface="Cambria Math"/>
                              <a:cs typeface="Cambria Math"/>
                            </a:rPr>
                          </m:ctrlPr>
                        </m:fPr>
                        <m:num>
                          <m:func>
                            <m:funcPr>
                              <m:ctrlPr>
                                <a:rPr lang="fr-FR" i="1">
                                  <a:latin typeface="Cambria Math"/>
                                  <a:ea typeface="Cambria Math"/>
                                  <a:cs typeface="Cambria Math"/>
                                </a:rPr>
                              </m:ctrlPr>
                            </m:funcPr>
                            <m:fName>
                              <m:r>
                                <m:rPr/>
                                <a:rPr lang="fr-FR">
                                  <a:latin typeface="Cambria Math"/>
                                </a:rPr>
                                <m:t>1+</m:t>
                              </m:r>
                              <m:r>
                                <m:rPr>
                                  <m:sty m:val="p"/>
                                </m:rPr>
                                <a:rPr lang="fr-FR">
                                  <a:latin typeface="Cambria Math"/>
                                </a:rPr>
                                <m:t>cos</m:t>
                              </m:r>
                            </m:fName>
                            <m:e>
                              <m:d>
                                <m:dPr>
                                  <m:ctrlPr>
                                    <a:rPr lang="fr-FR" i="1">
                                      <a:latin typeface="Cambria Math"/>
                                      <a:ea typeface="Cambria Math"/>
                                      <a:cs typeface="Cambria Math"/>
                                    </a:rPr>
                                  </m:ctrlPr>
                                </m:dPr>
                                <m:e>
                                  <m:r>
                                    <m:rPr/>
                                    <a:rPr lang="fr-FR" i="1">
                                      <a:solidFill>
                                        <a:srgbClr val="0070C0"/>
                                      </a:solidFill>
                                      <a:latin typeface="Cambria Math"/>
                                    </a:rPr>
                                    <m:t>𝛽</m:t>
                                  </m:r>
                                </m:e>
                              </m:d>
                            </m:e>
                          </m:func>
                        </m:num>
                        <m:den>
                          <m:r>
                            <m:rPr/>
                            <a:rPr lang="fr-FR" i="1">
                              <a:latin typeface="Cambria Math"/>
                            </a:rPr>
                            <m:t>2</m:t>
                          </m:r>
                        </m:den>
                      </m:f>
                    </m:oMath>
                  </m:oMathPara>
                </a14:m>
              </mc:Choice>
              <mc:Fallback/>
            </mc:AlternateContent>
            <a:endParaRPr lang="fr-FR"/>
          </a:p>
        </p:txBody>
      </p:sp>
      <p:sp>
        <p:nvSpPr>
          <p:cNvPr id="1569519860" name="ZoneTexte 11"/>
          <p:cNvSpPr txBox="1"/>
          <p:nvPr/>
        </p:nvSpPr>
        <p:spPr bwMode="auto">
          <a:xfrm>
            <a:off x="6058644" y="1947555"/>
            <a:ext cx="2387512" cy="461664"/>
          </a:xfrm>
          <a:prstGeom prst="rect">
            <a:avLst/>
          </a:prstGeom>
          <a:noFill/>
        </p:spPr>
        <p:txBody>
          <a:bodyPr wrap="none" rtlCol="0">
            <a:spAutoFit/>
          </a:bodyPr>
          <a:lstStyle/>
          <a:p>
            <a:pPr>
              <a:defRPr/>
            </a:pPr>
            <a:r>
              <a:rPr lang="fr-FR" sz="2400"/>
              <a:t>Diffuse </a:t>
            </a:r>
            <a:r>
              <a:rPr lang="fr-FR" sz="2400"/>
              <a:t>irradiance</a:t>
            </a:r>
            <a:endParaRPr lang="fr-FR" sz="2400"/>
          </a:p>
        </p:txBody>
      </p:sp>
      <p:sp>
        <p:nvSpPr>
          <p:cNvPr id="1522898617" name="ZoneTexte 13"/>
          <p:cNvSpPr txBox="1"/>
          <p:nvPr/>
        </p:nvSpPr>
        <p:spPr bwMode="auto">
          <a:xfrm>
            <a:off x="6023993" y="3329550"/>
            <a:ext cx="2682081" cy="461664"/>
          </a:xfrm>
          <a:prstGeom prst="rect">
            <a:avLst/>
          </a:prstGeom>
          <a:noFill/>
        </p:spPr>
        <p:txBody>
          <a:bodyPr wrap="none" rtlCol="0">
            <a:spAutoFit/>
          </a:bodyPr>
          <a:lstStyle/>
          <a:p>
            <a:pPr>
              <a:defRPr/>
            </a:pPr>
            <a:r>
              <a:rPr lang="fr-FR" sz="2400"/>
              <a:t>Reflected</a:t>
            </a:r>
            <a:r>
              <a:rPr lang="fr-FR" sz="2400"/>
              <a:t> </a:t>
            </a:r>
            <a:r>
              <a:rPr lang="fr-FR" sz="2400"/>
              <a:t>irradiance</a:t>
            </a:r>
            <a:endParaRPr lang="fr-FR" sz="2400"/>
          </a:p>
        </p:txBody>
      </p:sp>
      <p:cxnSp>
        <p:nvCxnSpPr>
          <p:cNvPr id="1149237301" name="Connecteur droit avec flèche 14"/>
          <p:cNvCxnSpPr/>
          <p:nvPr/>
        </p:nvCxnSpPr>
        <p:spPr bwMode="auto">
          <a:xfrm flipH="1">
            <a:off x="3953918" y="3573015"/>
            <a:ext cx="504055" cy="21602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38790140" name="ZoneTexte 15"/>
          <p:cNvSpPr txBox="1"/>
          <p:nvPr/>
        </p:nvSpPr>
        <p:spPr bwMode="auto">
          <a:xfrm>
            <a:off x="4155395" y="3196737"/>
            <a:ext cx="1364540" cy="391581"/>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i="1">
                              <a:solidFill>
                                <a:srgbClr val="FF0000"/>
                              </a:solidFill>
                              <a:latin typeface="Cambria Math"/>
                              <a:ea typeface="Cambria Math"/>
                              <a:cs typeface="Cambria Math"/>
                            </a:rPr>
                          </m:ctrlPr>
                        </m:sSubPr>
                        <m:e>
                          <m:r>
                            <m:rPr/>
                            <a:rPr lang="fr-FR" i="1">
                              <a:solidFill>
                                <a:srgbClr val="FF0000"/>
                              </a:solidFill>
                              <a:latin typeface="Cambria Math"/>
                            </a:rPr>
                            <m:t>𝐸</m:t>
                          </m:r>
                        </m:e>
                        <m:sub>
                          <m:r>
                            <m:rPr/>
                            <a:rPr lang="fr-FR" i="1">
                              <a:solidFill>
                                <a:srgbClr val="FF0000"/>
                              </a:solidFill>
                              <a:latin typeface="Cambria Math"/>
                            </a:rPr>
                            <m:t>𝑟𝑒𝑓</m:t>
                          </m:r>
                        </m:sub>
                      </m:sSub>
                    </m:oMath>
                  </m:oMathPara>
                </a14:m>
              </mc:Choice>
              <mc:Fallback/>
            </mc:AlternateContent>
            <a:r>
              <a:rPr lang="fr-FR">
                <a:solidFill>
                  <a:srgbClr val="FF0000"/>
                </a:solidFill>
              </a:rPr>
              <a:t> [W/m</a:t>
            </a:r>
            <a:r>
              <a:rPr lang="fr-FR" baseline="30000">
                <a:solidFill>
                  <a:srgbClr val="FF0000"/>
                </a:solidFill>
              </a:rPr>
              <a:t>2</a:t>
            </a:r>
            <a:r>
              <a:rPr lang="fr-FR">
                <a:solidFill>
                  <a:srgbClr val="FF0000"/>
                </a:solidFill>
              </a:rPr>
              <a:t>]</a:t>
            </a:r>
            <a:endParaRPr/>
          </a:p>
        </p:txBody>
      </p:sp>
      <p:sp>
        <p:nvSpPr>
          <p:cNvPr id="907599325" name="ZoneTexte 12"/>
          <p:cNvSpPr txBox="1"/>
          <p:nvPr/>
        </p:nvSpPr>
        <p:spPr bwMode="auto">
          <a:xfrm>
            <a:off x="6058643" y="3737047"/>
            <a:ext cx="4308743" cy="628056"/>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i="1">
                              <a:solidFill>
                                <a:srgbClr val="FF0000"/>
                              </a:solidFill>
                              <a:latin typeface="Cambria Math"/>
                              <a:ea typeface="Cambria Math"/>
                              <a:cs typeface="Cambria Math"/>
                            </a:rPr>
                          </m:ctrlPr>
                        </m:sSubPr>
                        <m:e>
                          <m:r>
                            <m:rPr/>
                            <a:rPr lang="fr-FR" i="1">
                              <a:solidFill>
                                <a:srgbClr val="FF0000"/>
                              </a:solidFill>
                              <a:latin typeface="Cambria Math"/>
                            </a:rPr>
                            <m:t>𝐸</m:t>
                          </m:r>
                        </m:e>
                        <m:sub>
                          <m:r>
                            <m:rPr/>
                            <a:rPr lang="fr-FR" i="1">
                              <a:solidFill>
                                <a:srgbClr val="FF0000"/>
                              </a:solidFill>
                              <a:latin typeface="Cambria Math"/>
                            </a:rPr>
                            <m:t>𝑟𝑒𝑓</m:t>
                          </m:r>
                        </m:sub>
                      </m:sSub>
                      <m:r>
                        <m:rPr/>
                        <a:rPr lang="fr-FR" i="1">
                          <a:latin typeface="Cambria Math"/>
                        </a:rPr>
                        <m:t>=</m:t>
                      </m:r>
                      <m:d>
                        <m:dPr>
                          <m:begChr m:val="["/>
                          <m:endChr m:val="]"/>
                          <m:ctrlPr>
                            <a:rPr lang="fr-FR" i="1">
                              <a:latin typeface="Cambria Math"/>
                              <a:ea typeface="Cambria Math"/>
                              <a:cs typeface="Cambria Math"/>
                            </a:rPr>
                          </m:ctrlPr>
                        </m:dPr>
                        <m:e>
                          <m:sSub>
                            <m:sSubPr>
                              <m:ctrlPr>
                                <a:rPr lang="fr-FR" i="1">
                                  <a:solidFill>
                                    <a:srgbClr val="00B050"/>
                                  </a:solidFill>
                                  <a:latin typeface="Cambria Math"/>
                                  <a:ea typeface="Cambria Math"/>
                                  <a:cs typeface="Cambria Math"/>
                                </a:rPr>
                              </m:ctrlPr>
                            </m:sSubPr>
                            <m:e>
                              <m:r>
                                <m:rPr/>
                                <a:rPr lang="fr-FR" i="1">
                                  <a:solidFill>
                                    <a:srgbClr val="00B050"/>
                                  </a:solidFill>
                                  <a:latin typeface="Cambria Math"/>
                                </a:rPr>
                                <m:t>𝐹</m:t>
                              </m:r>
                            </m:e>
                            <m:sub>
                              <m:r>
                                <m:rPr/>
                                <a:rPr lang="fr-FR" i="1">
                                  <a:solidFill>
                                    <a:srgbClr val="00B050"/>
                                  </a:solidFill>
                                  <a:latin typeface="Cambria Math"/>
                                </a:rPr>
                                <m:t>𝑑𝑖𝑟</m:t>
                              </m:r>
                              <m:r>
                                <m:rPr/>
                                <a:rPr lang="fr-FR" i="1">
                                  <a:solidFill>
                                    <a:srgbClr val="00B050"/>
                                  </a:solidFill>
                                  <a:latin typeface="Cambria Math"/>
                                </a:rPr>
                                <m:t>,</m:t>
                              </m:r>
                              <m:r>
                                <m:rPr/>
                                <a:rPr lang="fr-FR" i="1">
                                  <a:solidFill>
                                    <a:srgbClr val="00B050"/>
                                  </a:solidFill>
                                  <a:latin typeface="Cambria Math"/>
                                </a:rPr>
                                <m:t>𝐻𝑧</m:t>
                              </m:r>
                            </m:sub>
                          </m:sSub>
                          <m:r>
                            <m:rPr/>
                            <a:rPr lang="fr-FR" i="1">
                              <a:latin typeface="Cambria Math"/>
                            </a:rPr>
                            <m:t>+</m:t>
                          </m:r>
                          <m:sSub>
                            <m:sSubPr>
                              <m:ctrlPr>
                                <a:rPr lang="fr-FR" i="1">
                                  <a:solidFill>
                                    <a:srgbClr val="00B050"/>
                                  </a:solidFill>
                                  <a:latin typeface="Cambria Math"/>
                                  <a:ea typeface="Cambria Math"/>
                                  <a:cs typeface="Cambria Math"/>
                                </a:rPr>
                              </m:ctrlPr>
                            </m:sSubPr>
                            <m:e>
                              <m:r>
                                <m:rPr/>
                                <a:rPr lang="fr-FR" i="1">
                                  <a:solidFill>
                                    <a:srgbClr val="00B050"/>
                                  </a:solidFill>
                                  <a:latin typeface="Cambria Math"/>
                                </a:rPr>
                                <m:t>𝐹</m:t>
                              </m:r>
                            </m:e>
                            <m:sub>
                              <m:r>
                                <m:rPr/>
                                <a:rPr lang="fr-FR" i="1">
                                  <a:solidFill>
                                    <a:srgbClr val="00B050"/>
                                  </a:solidFill>
                                  <a:latin typeface="Cambria Math"/>
                                </a:rPr>
                                <m:t>𝑑𝑖𝑓</m:t>
                              </m:r>
                              <m:r>
                                <m:rPr/>
                                <a:rPr lang="fr-FR" i="1">
                                  <a:solidFill>
                                    <a:srgbClr val="00B050"/>
                                  </a:solidFill>
                                  <a:latin typeface="Cambria Math"/>
                                </a:rPr>
                                <m:t>,</m:t>
                              </m:r>
                              <m:r>
                                <m:rPr/>
                                <a:rPr lang="fr-FR" i="1">
                                  <a:solidFill>
                                    <a:srgbClr val="00B050"/>
                                  </a:solidFill>
                                  <a:latin typeface="Cambria Math"/>
                                </a:rPr>
                                <m:t>𝐻𝑧</m:t>
                              </m:r>
                            </m:sub>
                          </m:sSub>
                        </m:e>
                      </m:d>
                      <m:r>
                        <m:rPr/>
                        <a:rPr lang="fr-FR" i="1">
                          <a:latin typeface="Cambria Math"/>
                        </a:rPr>
                        <m:t>.</m:t>
                      </m:r>
                      <m:f>
                        <m:fPr>
                          <m:ctrlPr>
                            <a:rPr lang="fr-FR" i="1">
                              <a:latin typeface="Cambria Math"/>
                              <a:ea typeface="Cambria Math"/>
                              <a:cs typeface="Cambria Math"/>
                            </a:rPr>
                          </m:ctrlPr>
                        </m:fPr>
                        <m:num>
                          <m:r>
                            <m:rPr/>
                            <a:rPr lang="fr-FR" i="1">
                              <a:latin typeface="Cambria Math"/>
                            </a:rPr>
                            <m:t>1−</m:t>
                          </m:r>
                          <m:func>
                            <m:funcPr>
                              <m:ctrlPr>
                                <a:rPr lang="fr-FR" i="1">
                                  <a:latin typeface="Cambria Math"/>
                                  <a:ea typeface="Cambria Math"/>
                                  <a:cs typeface="Cambria Math"/>
                                </a:rPr>
                              </m:ctrlPr>
                            </m:funcPr>
                            <m:fName>
                              <m:r>
                                <m:rPr>
                                  <m:sty m:val="p"/>
                                </m:rPr>
                                <a:rPr lang="fr-FR">
                                  <a:latin typeface="Cambria Math"/>
                                </a:rPr>
                                <m:t>cos</m:t>
                              </m:r>
                            </m:fName>
                            <m:e>
                              <m:d>
                                <m:dPr>
                                  <m:ctrlPr>
                                    <a:rPr lang="fr-FR" i="1">
                                      <a:latin typeface="Cambria Math"/>
                                      <a:ea typeface="Cambria Math"/>
                                      <a:cs typeface="Cambria Math"/>
                                    </a:rPr>
                                  </m:ctrlPr>
                                </m:dPr>
                                <m:e>
                                  <m:r>
                                    <m:rPr/>
                                    <a:rPr lang="fr-FR" i="1">
                                      <a:solidFill>
                                        <a:srgbClr val="0070C0"/>
                                      </a:solidFill>
                                      <a:latin typeface="Cambria Math"/>
                                    </a:rPr>
                                    <m:t>𝛽</m:t>
                                  </m:r>
                                </m:e>
                              </m:d>
                            </m:e>
                          </m:func>
                        </m:num>
                        <m:den>
                          <m:r>
                            <m:rPr/>
                            <a:rPr lang="fr-FR" i="1">
                              <a:latin typeface="Cambria Math"/>
                            </a:rPr>
                            <m:t>2</m:t>
                          </m:r>
                        </m:den>
                      </m:f>
                      <m:r>
                        <m:rPr/>
                        <a:rPr lang="fr-FR" i="1">
                          <a:latin typeface="Cambria Math"/>
                        </a:rPr>
                        <m:t>.</m:t>
                      </m:r>
                      <m:r>
                        <m:rPr>
                          <m:nor m:val="on"/>
                        </m:rPr>
                        <a:rPr lang="fr-FR">
                          <a:solidFill>
                            <a:srgbClr val="0070C0"/>
                          </a:solidFill>
                          <a:latin typeface="Cambria Math"/>
                        </a:rPr>
                        <m:t>alb</m:t>
                      </m:r>
                    </m:oMath>
                  </m:oMathPara>
                </a14:m>
              </mc:Choice>
              <mc:Fallback/>
            </mc:AlternateContent>
            <a:endParaRPr lang="fr-FR">
              <a:solidFill>
                <a:srgbClr val="0070C0"/>
              </a:solidFill>
            </a:endParaRPr>
          </a:p>
        </p:txBody>
      </p:sp>
      <p:sp>
        <p:nvSpPr>
          <p:cNvPr id="1603683573" name="ZoneTexte 16"/>
          <p:cNvSpPr txBox="1"/>
          <p:nvPr/>
        </p:nvSpPr>
        <p:spPr bwMode="auto">
          <a:xfrm>
            <a:off x="1823731" y="3494410"/>
            <a:ext cx="452174" cy="46166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400" b="0" i="1">
                          <a:solidFill>
                            <a:srgbClr val="0070C0"/>
                          </a:solidFill>
                          <a:latin typeface="Cambria Math"/>
                        </a:rPr>
                        <m:t>𝐴</m:t>
                      </m:r>
                    </m:oMath>
                  </m:oMathPara>
                </a14:m>
              </mc:Choice>
              <mc:Fallback/>
            </mc:AlternateContent>
            <a:endParaRPr lang="fr-FR" sz="2400">
              <a:solidFill>
                <a:srgbClr val="0070C0"/>
              </a:solidFill>
            </a:endParaRPr>
          </a:p>
        </p:txBody>
      </p:sp>
      <p:cxnSp>
        <p:nvCxnSpPr>
          <p:cNvPr id="1184142613" name="Connecteur droit 18"/>
          <p:cNvCxnSpPr/>
          <p:nvPr/>
        </p:nvCxnSpPr>
        <p:spPr bwMode="auto">
          <a:xfrm flipV="1">
            <a:off x="4553841" y="3791214"/>
            <a:ext cx="390029" cy="270257"/>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07330344" name="Connecteur droit 23"/>
          <p:cNvCxnSpPr/>
          <p:nvPr/>
        </p:nvCxnSpPr>
        <p:spPr bwMode="auto">
          <a:xfrm flipH="1" flipV="1">
            <a:off x="4295800" y="3894520"/>
            <a:ext cx="258041" cy="166951"/>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172968958" name="Rectangle 25"/>
          <p:cNvSpPr/>
          <p:nvPr/>
        </p:nvSpPr>
        <p:spPr bwMode="auto">
          <a:xfrm>
            <a:off x="4399902" y="4108429"/>
            <a:ext cx="577400" cy="400109"/>
          </a:xfrm>
          <a:prstGeom prst="rect">
            <a:avLst/>
          </a:prstGeom>
        </p:spPr>
        <p:txBody>
          <a:bodyPr wrap="non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m:nor m:val="on"/>
                        </m:rPr>
                        <a:rPr lang="fr-FR" sz="2000">
                          <a:solidFill>
                            <a:srgbClr val="0070C0"/>
                          </a:solidFill>
                          <a:latin typeface="Cambria Math"/>
                        </a:rPr>
                        <m:t>alb</m:t>
                      </m:r>
                    </m:oMath>
                  </m:oMathPara>
                </a14:m>
              </mc:Choice>
              <mc:Fallback/>
            </mc:AlternateContent>
            <a:endParaRPr lang="fr-FR" sz="2000">
              <a:solidFill>
                <a:srgbClr val="0070C0"/>
              </a:solidFill>
            </a:endParaRPr>
          </a:p>
        </p:txBody>
      </p:sp>
      <p:sp>
        <p:nvSpPr>
          <p:cNvPr id="965190090" name="ZoneTexte 40"/>
          <p:cNvSpPr txBox="1"/>
          <p:nvPr/>
        </p:nvSpPr>
        <p:spPr bwMode="auto">
          <a:xfrm>
            <a:off x="6046686" y="697937"/>
            <a:ext cx="2255040" cy="461664"/>
          </a:xfrm>
          <a:prstGeom prst="rect">
            <a:avLst/>
          </a:prstGeom>
          <a:noFill/>
        </p:spPr>
        <p:txBody>
          <a:bodyPr wrap="none" rtlCol="0">
            <a:spAutoFit/>
          </a:bodyPr>
          <a:lstStyle/>
          <a:p>
            <a:pPr>
              <a:defRPr/>
            </a:pPr>
            <a:r>
              <a:rPr lang="fr-FR" sz="2400"/>
              <a:t>Direct </a:t>
            </a:r>
            <a:r>
              <a:rPr lang="fr-FR" sz="2400"/>
              <a:t>irradiance</a:t>
            </a:r>
            <a:endParaRPr lang="fr-FR" sz="2400"/>
          </a:p>
        </p:txBody>
      </p:sp>
      <p:sp>
        <p:nvSpPr>
          <p:cNvPr id="2007686177" name="ZoneTexte 41"/>
          <p:cNvSpPr txBox="1"/>
          <p:nvPr/>
        </p:nvSpPr>
        <p:spPr bwMode="auto">
          <a:xfrm>
            <a:off x="3078543" y="1151248"/>
            <a:ext cx="7373557" cy="720902"/>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000" i="1">
                              <a:solidFill>
                                <a:srgbClr val="FF0000"/>
                              </a:solidFill>
                              <a:latin typeface="Cambria Math"/>
                              <a:ea typeface="Cambria Math"/>
                              <a:cs typeface="Cambria Math"/>
                            </a:rPr>
                          </m:ctrlPr>
                        </m:sSubPr>
                        <m:e>
                          <m:r>
                            <m:rPr/>
                            <a:rPr lang="fr-FR" sz="2000" i="1">
                              <a:solidFill>
                                <a:srgbClr val="FF0000"/>
                              </a:solidFill>
                              <a:latin typeface="Cambria Math"/>
                            </a:rPr>
                            <m:t>𝐸</m:t>
                          </m:r>
                        </m:e>
                        <m:sub>
                          <m:r>
                            <m:rPr/>
                            <a:rPr lang="fr-FR" sz="2000" i="1">
                              <a:solidFill>
                                <a:srgbClr val="FF0000"/>
                              </a:solidFill>
                              <a:latin typeface="Cambria Math"/>
                            </a:rPr>
                            <m:t>𝑑𝑖𝑟</m:t>
                          </m:r>
                        </m:sub>
                      </m:sSub>
                      <m:r>
                        <m:rPr/>
                        <a:rPr lang="fr-FR" sz="2000" i="1">
                          <a:latin typeface="Cambria Math"/>
                        </a:rPr>
                        <m:t>=</m:t>
                      </m:r>
                      <m:f>
                        <m:fPr>
                          <m:ctrlPr>
                            <a:rPr lang="fr-FR" sz="2000" i="1">
                              <a:latin typeface="Cambria Math"/>
                              <a:ea typeface="Cambria Math"/>
                              <a:cs typeface="Cambria Math"/>
                            </a:rPr>
                          </m:ctrlPr>
                        </m:fPr>
                        <m:num>
                          <m:sSub>
                            <m:sSubPr>
                              <m:ctrlPr>
                                <a:rPr lang="fr-FR" sz="2000" i="1">
                                  <a:solidFill>
                                    <a:srgbClr val="00B050"/>
                                  </a:solidFill>
                                  <a:latin typeface="Cambria Math"/>
                                  <a:ea typeface="Cambria Math"/>
                                  <a:cs typeface="Cambria Math"/>
                                </a:rPr>
                              </m:ctrlPr>
                            </m:sSubPr>
                            <m:e>
                              <m:r>
                                <m:rPr/>
                                <a:rPr lang="fr-FR" sz="2000" i="1">
                                  <a:solidFill>
                                    <a:srgbClr val="00B050"/>
                                  </a:solidFill>
                                  <a:latin typeface="Cambria Math"/>
                                </a:rPr>
                                <m:t>𝐹</m:t>
                              </m:r>
                            </m:e>
                            <m:sub>
                              <m:r>
                                <m:rPr/>
                                <a:rPr lang="fr-FR" sz="2000" i="1">
                                  <a:solidFill>
                                    <a:srgbClr val="00B050"/>
                                  </a:solidFill>
                                  <a:latin typeface="Cambria Math"/>
                                </a:rPr>
                                <m:t>𝑑𝑖𝑟</m:t>
                              </m:r>
                              <m:r>
                                <m:rPr/>
                                <a:rPr lang="fr-FR" sz="2000" i="1">
                                  <a:solidFill>
                                    <a:srgbClr val="00B050"/>
                                  </a:solidFill>
                                  <a:latin typeface="Cambria Math"/>
                                </a:rPr>
                                <m:t>,</m:t>
                              </m:r>
                              <m:r>
                                <m:rPr/>
                                <a:rPr lang="fr-FR" sz="2000" i="1">
                                  <a:solidFill>
                                    <a:srgbClr val="00B050"/>
                                  </a:solidFill>
                                  <a:latin typeface="Cambria Math"/>
                                </a:rPr>
                                <m:t>𝐻𝑧</m:t>
                              </m:r>
                            </m:sub>
                          </m:sSub>
                        </m:num>
                        <m:den>
                          <m:func>
                            <m:funcPr>
                              <m:ctrlPr>
                                <a:rPr lang="fr-FR" sz="2000" i="1">
                                  <a:latin typeface="Cambria Math"/>
                                  <a:ea typeface="Cambria Math"/>
                                  <a:cs typeface="Cambria Math"/>
                                </a:rPr>
                              </m:ctrlPr>
                            </m:funcPr>
                            <m:fName>
                              <m:r>
                                <m:rPr>
                                  <m:sty m:val="p"/>
                                </m:rPr>
                                <a:rPr lang="fr-FR" sz="2000">
                                  <a:latin typeface="Cambria Math"/>
                                </a:rPr>
                                <m:t>sin</m:t>
                              </m:r>
                            </m:fName>
                            <m:e>
                              <m:d>
                                <m:dPr>
                                  <m:ctrlPr>
                                    <a:rPr lang="fr-FR" sz="2000" i="1">
                                      <a:latin typeface="Cambria Math"/>
                                      <a:ea typeface="Cambria Math"/>
                                      <a:cs typeface="Cambria Math"/>
                                    </a:rPr>
                                  </m:ctrlPr>
                                </m:dPr>
                                <m:e>
                                  <m:sSub>
                                    <m:sSubPr>
                                      <m:ctrlPr>
                                        <a:rPr lang="fr-FR" sz="2000" i="1">
                                          <a:solidFill>
                                            <a:srgbClr val="00B050"/>
                                          </a:solidFill>
                                          <a:latin typeface="Cambria Math"/>
                                          <a:ea typeface="Cambria Math"/>
                                          <a:cs typeface="Cambria Math"/>
                                        </a:rPr>
                                      </m:ctrlPr>
                                    </m:sSubPr>
                                    <m:e>
                                      <m:r>
                                        <m:rPr>
                                          <m:nor m:val="on"/>
                                        </m:rPr>
                                        <a:rPr lang="fr-FR" sz="2000">
                                          <a:solidFill>
                                            <a:srgbClr val="00B050"/>
                                          </a:solidFill>
                                          <a:latin typeface="Cambria Math"/>
                                        </a:rPr>
                                        <m:t>H</m:t>
                                      </m:r>
                                    </m:e>
                                    <m:sub>
                                      <m:r>
                                        <m:rPr>
                                          <m:nor m:val="on"/>
                                        </m:rPr>
                                        <a:rPr lang="fr-FR" sz="2000">
                                          <a:solidFill>
                                            <a:srgbClr val="00B050"/>
                                          </a:solidFill>
                                          <a:latin typeface="Cambria Math"/>
                                        </a:rPr>
                                        <m:t>s</m:t>
                                      </m:r>
                                    </m:sub>
                                  </m:sSub>
                                </m:e>
                              </m:d>
                            </m:e>
                          </m:func>
                        </m:den>
                      </m:f>
                      <m:d>
                        <m:dPr>
                          <m:begChr m:val="["/>
                          <m:endChr m:val="]"/>
                          <m:ctrlPr>
                            <a:rPr lang="fr-FR" sz="2000" i="1">
                              <a:latin typeface="Cambria Math"/>
                              <a:ea typeface="Cambria Math"/>
                              <a:cs typeface="Cambria Math"/>
                            </a:rPr>
                          </m:ctrlPr>
                        </m:dPr>
                        <m:e>
                          <m:func>
                            <m:funcPr>
                              <m:ctrlPr>
                                <a:rPr lang="fr-FR" sz="2000" i="1">
                                  <a:latin typeface="Cambria Math"/>
                                  <a:ea typeface="Cambria Math"/>
                                  <a:cs typeface="Cambria Math"/>
                                </a:rPr>
                              </m:ctrlPr>
                            </m:funcPr>
                            <m:fName>
                              <m:r>
                                <m:rPr>
                                  <m:sty m:val="p"/>
                                </m:rPr>
                                <a:rPr lang="fr-FR" sz="2000">
                                  <a:latin typeface="Cambria Math"/>
                                </a:rPr>
                                <m:t>cos</m:t>
                              </m:r>
                            </m:fName>
                            <m:e>
                              <m:d>
                                <m:dPr>
                                  <m:ctrlPr>
                                    <a:rPr lang="fr-FR" sz="2000" i="1">
                                      <a:latin typeface="Cambria Math"/>
                                      <a:ea typeface="Cambria Math"/>
                                      <a:cs typeface="Cambria Math"/>
                                    </a:rPr>
                                  </m:ctrlPr>
                                </m:dPr>
                                <m:e>
                                  <m:sSub>
                                    <m:sSubPr>
                                      <m:ctrlPr>
                                        <a:rPr lang="fr-FR" sz="2000" i="1">
                                          <a:solidFill>
                                            <a:srgbClr val="00B050"/>
                                          </a:solidFill>
                                          <a:latin typeface="Cambria Math"/>
                                          <a:ea typeface="Cambria Math"/>
                                          <a:cs typeface="Cambria Math"/>
                                        </a:rPr>
                                      </m:ctrlPr>
                                    </m:sSubPr>
                                    <m:e>
                                      <m:r>
                                        <m:rPr>
                                          <m:nor m:val="on"/>
                                        </m:rPr>
                                        <a:rPr lang="fr-FR" sz="2000">
                                          <a:solidFill>
                                            <a:srgbClr val="00B050"/>
                                          </a:solidFill>
                                          <a:latin typeface="Cambria Math"/>
                                        </a:rPr>
                                        <m:t>H</m:t>
                                      </m:r>
                                    </m:e>
                                    <m:sub>
                                      <m:r>
                                        <m:rPr>
                                          <m:nor m:val="on"/>
                                        </m:rPr>
                                        <a:rPr lang="fr-FR" sz="2000">
                                          <a:solidFill>
                                            <a:srgbClr val="00B050"/>
                                          </a:solidFill>
                                          <a:latin typeface="Cambria Math"/>
                                        </a:rPr>
                                        <m:t>s</m:t>
                                      </m:r>
                                    </m:sub>
                                  </m:sSub>
                                </m:e>
                              </m:d>
                              <m:r>
                                <m:rPr/>
                                <a:rPr lang="fr-FR" sz="2000" i="1">
                                  <a:latin typeface="Cambria Math"/>
                                </a:rPr>
                                <m:t>.</m:t>
                              </m:r>
                              <m:func>
                                <m:funcPr>
                                  <m:ctrlPr>
                                    <a:rPr lang="fr-FR" sz="2000" i="1">
                                      <a:latin typeface="Cambria Math"/>
                                      <a:ea typeface="Cambria Math"/>
                                      <a:cs typeface="Cambria Math"/>
                                    </a:rPr>
                                  </m:ctrlPr>
                                </m:funcPr>
                                <m:fName>
                                  <m:r>
                                    <m:rPr>
                                      <m:sty m:val="p"/>
                                    </m:rPr>
                                    <a:rPr lang="fr-FR" sz="2000">
                                      <a:latin typeface="Cambria Math"/>
                                    </a:rPr>
                                    <m:t>sin</m:t>
                                  </m:r>
                                </m:fName>
                                <m:e>
                                  <m:d>
                                    <m:dPr>
                                      <m:ctrlPr>
                                        <a:rPr lang="fr-FR" sz="2000" i="1">
                                          <a:latin typeface="Cambria Math"/>
                                          <a:ea typeface="Cambria Math"/>
                                          <a:cs typeface="Cambria Math"/>
                                        </a:rPr>
                                      </m:ctrlPr>
                                    </m:dPr>
                                    <m:e>
                                      <m:r>
                                        <m:rPr/>
                                        <a:rPr lang="fr-FR" sz="2000" i="1">
                                          <a:solidFill>
                                            <a:srgbClr val="0070C0"/>
                                          </a:solidFill>
                                          <a:latin typeface="Cambria Math"/>
                                        </a:rPr>
                                        <m:t>𝛽</m:t>
                                      </m:r>
                                    </m:e>
                                  </m:d>
                                  <m:r>
                                    <m:rPr/>
                                    <a:rPr lang="fr-FR" sz="2000" i="1">
                                      <a:latin typeface="Cambria Math"/>
                                    </a:rPr>
                                    <m:t>.</m:t>
                                  </m:r>
                                  <m:func>
                                    <m:funcPr>
                                      <m:ctrlPr>
                                        <a:rPr lang="fr-FR" sz="2000" i="1">
                                          <a:latin typeface="Cambria Math"/>
                                          <a:ea typeface="Cambria Math"/>
                                          <a:cs typeface="Cambria Math"/>
                                        </a:rPr>
                                      </m:ctrlPr>
                                    </m:funcPr>
                                    <m:fName>
                                      <m:r>
                                        <m:rPr>
                                          <m:sty m:val="p"/>
                                        </m:rPr>
                                        <a:rPr lang="fr-FR" sz="2000">
                                          <a:latin typeface="Cambria Math"/>
                                        </a:rPr>
                                        <m:t>cos</m:t>
                                      </m:r>
                                    </m:fName>
                                    <m:e>
                                      <m:d>
                                        <m:dPr>
                                          <m:ctrlPr>
                                            <a:rPr lang="fr-FR" sz="2000" i="1">
                                              <a:latin typeface="Cambria Math"/>
                                              <a:ea typeface="Cambria Math"/>
                                              <a:cs typeface="Cambria Math"/>
                                            </a:rPr>
                                          </m:ctrlPr>
                                        </m:dPr>
                                        <m:e>
                                          <m:r>
                                            <m:rPr>
                                              <m:nor m:val="on"/>
                                            </m:rPr>
                                            <a:rPr lang="fr-FR" sz="2000">
                                              <a:solidFill>
                                                <a:srgbClr val="00B050"/>
                                              </a:solidFill>
                                              <a:latin typeface="Cambria Math"/>
                                            </a:rPr>
                                            <m:t>A</m:t>
                                          </m:r>
                                          <m:sSub>
                                            <m:sSubPr>
                                              <m:ctrlPr>
                                                <a:rPr lang="fr-FR" sz="2000" i="1">
                                                  <a:solidFill>
                                                    <a:srgbClr val="00B050"/>
                                                  </a:solidFill>
                                                  <a:latin typeface="Cambria Math"/>
                                                  <a:ea typeface="Cambria Math"/>
                                                  <a:cs typeface="Cambria Math"/>
                                                </a:rPr>
                                              </m:ctrlPr>
                                            </m:sSubPr>
                                            <m:e>
                                              <m:r>
                                                <m:rPr>
                                                  <m:nor m:val="on"/>
                                                </m:rPr>
                                                <a:rPr lang="fr-FR" sz="2000">
                                                  <a:solidFill>
                                                    <a:srgbClr val="00B050"/>
                                                  </a:solidFill>
                                                  <a:latin typeface="Cambria Math"/>
                                                </a:rPr>
                                                <m:t>z</m:t>
                                              </m:r>
                                            </m:e>
                                            <m:sub>
                                              <m:r>
                                                <m:rPr>
                                                  <m:nor m:val="on"/>
                                                </m:rPr>
                                                <a:rPr lang="fr-FR" sz="2000">
                                                  <a:solidFill>
                                                    <a:srgbClr val="00B050"/>
                                                  </a:solidFill>
                                                  <a:latin typeface="Cambria Math"/>
                                                </a:rPr>
                                                <m:t>s</m:t>
                                              </m:r>
                                            </m:sub>
                                          </m:sSub>
                                          <m:r>
                                            <m:rPr/>
                                            <a:rPr lang="fr-FR" sz="2000" i="1">
                                              <a:latin typeface="Cambria Math"/>
                                            </a:rPr>
                                            <m:t>−</m:t>
                                          </m:r>
                                          <m:r>
                                            <m:rPr>
                                              <m:nor m:val="on"/>
                                            </m:rPr>
                                            <a:rPr lang="fr-FR" sz="2000">
                                              <a:solidFill>
                                                <a:srgbClr val="0070C0"/>
                                              </a:solidFill>
                                              <a:latin typeface="Cambria Math"/>
                                            </a:rPr>
                                            <m:t>Az</m:t>
                                          </m:r>
                                        </m:e>
                                      </m:d>
                                    </m:e>
                                  </m:func>
                                </m:e>
                              </m:func>
                            </m:e>
                          </m:func>
                          <m:r>
                            <m:rPr/>
                            <a:rPr lang="fr-FR" sz="2000" i="1">
                              <a:latin typeface="Cambria Math"/>
                            </a:rPr>
                            <m:t>+</m:t>
                          </m:r>
                          <m:func>
                            <m:funcPr>
                              <m:ctrlPr>
                                <a:rPr lang="fr-FR" sz="2000" i="1">
                                  <a:latin typeface="Cambria Math"/>
                                  <a:ea typeface="Cambria Math"/>
                                  <a:cs typeface="Cambria Math"/>
                                </a:rPr>
                              </m:ctrlPr>
                            </m:funcPr>
                            <m:fName>
                              <m:r>
                                <m:rPr>
                                  <m:sty m:val="p"/>
                                </m:rPr>
                                <a:rPr lang="fr-FR" sz="2000">
                                  <a:latin typeface="Cambria Math"/>
                                </a:rPr>
                                <m:t>sin</m:t>
                              </m:r>
                            </m:fName>
                            <m:e>
                              <m:d>
                                <m:dPr>
                                  <m:ctrlPr>
                                    <a:rPr lang="fr-FR" sz="2000" i="1">
                                      <a:latin typeface="Cambria Math"/>
                                      <a:ea typeface="Cambria Math"/>
                                      <a:cs typeface="Cambria Math"/>
                                    </a:rPr>
                                  </m:ctrlPr>
                                </m:dPr>
                                <m:e>
                                  <m:sSub>
                                    <m:sSubPr>
                                      <m:ctrlPr>
                                        <a:rPr lang="fr-FR" sz="2000" i="1">
                                          <a:solidFill>
                                            <a:srgbClr val="00B050"/>
                                          </a:solidFill>
                                          <a:latin typeface="Cambria Math"/>
                                          <a:ea typeface="Cambria Math"/>
                                          <a:cs typeface="Cambria Math"/>
                                        </a:rPr>
                                      </m:ctrlPr>
                                    </m:sSubPr>
                                    <m:e>
                                      <m:r>
                                        <m:rPr>
                                          <m:nor m:val="on"/>
                                        </m:rPr>
                                        <a:rPr lang="fr-FR" sz="2000">
                                          <a:solidFill>
                                            <a:srgbClr val="00B050"/>
                                          </a:solidFill>
                                          <a:latin typeface="Cambria Math"/>
                                        </a:rPr>
                                        <m:t>H</m:t>
                                      </m:r>
                                    </m:e>
                                    <m:sub>
                                      <m:r>
                                        <m:rPr>
                                          <m:nor m:val="on"/>
                                        </m:rPr>
                                        <a:rPr lang="fr-FR" sz="2000">
                                          <a:solidFill>
                                            <a:srgbClr val="00B050"/>
                                          </a:solidFill>
                                          <a:latin typeface="Cambria Math"/>
                                        </a:rPr>
                                        <m:t>s</m:t>
                                      </m:r>
                                    </m:sub>
                                  </m:sSub>
                                </m:e>
                              </m:d>
                              <m:r>
                                <m:rPr/>
                                <a:rPr lang="fr-FR" sz="2000" i="1">
                                  <a:latin typeface="Cambria Math"/>
                                </a:rPr>
                                <m:t>.</m:t>
                              </m:r>
                              <m:func>
                                <m:funcPr>
                                  <m:ctrlPr>
                                    <a:rPr lang="fr-FR" sz="2000" i="1">
                                      <a:latin typeface="Cambria Math"/>
                                      <a:ea typeface="Cambria Math"/>
                                      <a:cs typeface="Cambria Math"/>
                                    </a:rPr>
                                  </m:ctrlPr>
                                </m:funcPr>
                                <m:fName>
                                  <m:r>
                                    <m:rPr>
                                      <m:sty m:val="p"/>
                                    </m:rPr>
                                    <a:rPr lang="fr-FR" sz="2000">
                                      <a:latin typeface="Cambria Math"/>
                                    </a:rPr>
                                    <m:t>cos</m:t>
                                  </m:r>
                                </m:fName>
                                <m:e>
                                  <m:d>
                                    <m:dPr>
                                      <m:ctrlPr>
                                        <a:rPr lang="fr-FR" sz="2000" i="1">
                                          <a:latin typeface="Cambria Math"/>
                                          <a:ea typeface="Cambria Math"/>
                                          <a:cs typeface="Cambria Math"/>
                                        </a:rPr>
                                      </m:ctrlPr>
                                    </m:dPr>
                                    <m:e>
                                      <m:r>
                                        <m:rPr/>
                                        <a:rPr lang="fr-FR" sz="2000" i="1">
                                          <a:solidFill>
                                            <a:srgbClr val="0070C0"/>
                                          </a:solidFill>
                                          <a:latin typeface="Cambria Math"/>
                                        </a:rPr>
                                        <m:t>𝛽</m:t>
                                      </m:r>
                                    </m:e>
                                  </m:d>
                                </m:e>
                              </m:func>
                            </m:e>
                          </m:func>
                        </m:e>
                      </m:d>
                    </m:oMath>
                  </m:oMathPara>
                </a14:m>
              </mc:Choice>
              <mc:Fallback/>
            </mc:AlternateContent>
            <a:endParaRPr lang="fr-FR" sz="2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bldLst>
      <p:bldP spid="1843503958" grpId="0"/>
      <p:bldP spid="914610075" grpId="0"/>
      <p:bldP spid="119324742" grpId="0"/>
      <p:bldP spid="1569519860" grpId="0"/>
      <p:bldP spid="1522898617" grpId="0"/>
      <p:bldP spid="1138790140" grpId="0"/>
      <p:bldP spid="907599325" grpId="0"/>
      <p:bldP spid="1603683573" grpId="0"/>
      <p:bldP spid="1172968958" grpId="0"/>
    </p:bldLst>
  </p:timing>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628318941" name=""/>
          <p:cNvPicPr>
            <a:picLocks noChangeAspect="1"/>
          </p:cNvPicPr>
          <p:nvPr/>
        </p:nvPicPr>
        <p:blipFill>
          <a:blip r:embed="rId3"/>
          <a:stretch/>
        </p:blipFill>
        <p:spPr bwMode="auto">
          <a:xfrm>
            <a:off x="3970081" y="1574697"/>
            <a:ext cx="2838449" cy="3095624"/>
          </a:xfrm>
          <a:prstGeom prst="rect">
            <a:avLst/>
          </a:prstGeom>
        </p:spPr>
      </p:pic>
      <p:pic>
        <p:nvPicPr>
          <p:cNvPr id="675196453" name=""/>
          <p:cNvPicPr>
            <a:picLocks noChangeAspect="1"/>
          </p:cNvPicPr>
          <p:nvPr/>
        </p:nvPicPr>
        <p:blipFill>
          <a:blip r:embed="rId4"/>
          <a:stretch/>
        </p:blipFill>
        <p:spPr bwMode="auto">
          <a:xfrm flipH="0" flipV="0">
            <a:off x="323406" y="1426190"/>
            <a:ext cx="3103233" cy="3653807"/>
          </a:xfrm>
          <a:prstGeom prst="rect">
            <a:avLst/>
          </a:prstGeom>
        </p:spPr>
      </p:pic>
      <p:sp>
        <p:nvSpPr>
          <p:cNvPr id="136484124" name=""/>
          <p:cNvSpPr txBox="1"/>
          <p:nvPr/>
        </p:nvSpPr>
        <p:spPr bwMode="auto">
          <a:xfrm rot="0" flipH="0" flipV="0">
            <a:off x="323406" y="5499919"/>
            <a:ext cx="11755989"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b="1"/>
              <a:t>Solar Heat Gain Coefficient (SHGC)</a:t>
            </a:r>
            <a:r>
              <a:rPr/>
              <a:t> : fraction of incident solar radiation transmitted through a window assembly as heat gain</a:t>
            </a:r>
            <a:endParaRPr/>
          </a:p>
          <a:p>
            <a:pPr>
              <a:defRPr/>
            </a:pPr>
            <a:r>
              <a:rPr b="1"/>
              <a:t>g-value</a:t>
            </a:r>
            <a:r>
              <a:rPr/>
              <a:t> or </a:t>
            </a:r>
            <a:r>
              <a:rPr b="1"/>
              <a:t>Solar Factor</a:t>
            </a:r>
            <a:endParaRPr/>
          </a:p>
        </p:txBody>
      </p:sp>
      <p:pic>
        <p:nvPicPr>
          <p:cNvPr id="729669051" name=""/>
          <p:cNvPicPr>
            <a:picLocks noChangeAspect="1"/>
          </p:cNvPicPr>
          <p:nvPr/>
        </p:nvPicPr>
        <p:blipFill>
          <a:blip r:embed="rId5"/>
          <a:stretch/>
        </p:blipFill>
        <p:spPr bwMode="auto">
          <a:xfrm flipH="0" flipV="0">
            <a:off x="7177888" y="1306461"/>
            <a:ext cx="4901507" cy="389326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71192568" name=""/>
          <p:cNvSpPr txBox="1"/>
          <p:nvPr/>
        </p:nvSpPr>
        <p:spPr bwMode="auto">
          <a:xfrm rot="0" flipH="0" flipV="0">
            <a:off x="2337124" y="2857500"/>
            <a:ext cx="2602956"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a:t>exo transmission vitrage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86209742" name="Rectangle 1"/>
          <p:cNvSpPr/>
          <p:nvPr/>
        </p:nvSpPr>
        <p:spPr bwMode="auto">
          <a:xfrm>
            <a:off x="1775520" y="5589239"/>
            <a:ext cx="8352928" cy="3600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1090778624" name="Connecteur droit 2"/>
          <p:cNvCxnSpPr/>
          <p:nvPr/>
        </p:nvCxnSpPr>
        <p:spPr bwMode="auto">
          <a:xfrm flipV="1">
            <a:off x="4367808" y="2276871"/>
            <a:ext cx="0" cy="3672407"/>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415457763" name="Image 3"/>
          <p:cNvPicPr>
            <a:picLocks noChangeAspect="1"/>
          </p:cNvPicPr>
          <p:nvPr/>
        </p:nvPicPr>
        <p:blipFill>
          <a:blip r:embed="rId3"/>
          <a:stretch/>
        </p:blipFill>
        <p:spPr bwMode="auto">
          <a:xfrm>
            <a:off x="9441945" y="2692783"/>
            <a:ext cx="674450" cy="674450"/>
          </a:xfrm>
          <a:prstGeom prst="rect">
            <a:avLst/>
          </a:prstGeom>
        </p:spPr>
      </p:pic>
      <p:cxnSp>
        <p:nvCxnSpPr>
          <p:cNvPr id="989537562" name="Connecteur droit 4"/>
          <p:cNvCxnSpPr/>
          <p:nvPr/>
        </p:nvCxnSpPr>
        <p:spPr bwMode="auto">
          <a:xfrm flipV="1">
            <a:off x="7392143" y="5589239"/>
            <a:ext cx="0" cy="360039"/>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15338066" name="Rectangle 5"/>
          <p:cNvSpPr/>
          <p:nvPr/>
        </p:nvSpPr>
        <p:spPr bwMode="auto">
          <a:xfrm rot="1054253">
            <a:off x="4079775" y="2701757"/>
            <a:ext cx="3600399" cy="72007"/>
          </a:xfrm>
          <a:prstGeom prst="rect">
            <a:avLst/>
          </a:prstGeom>
          <a:solidFill>
            <a:schemeClr val="bg1">
              <a:lumMod val="75000"/>
            </a:schemeClr>
          </a:solidFill>
          <a:effectLst/>
        </p:spPr>
        <p:style>
          <a:lnRef idx="1">
            <a:schemeClr val="dk1"/>
          </a:lnRef>
          <a:fillRef idx="2">
            <a:schemeClr val="dk1"/>
          </a:fillRef>
          <a:effectRef idx="1">
            <a:schemeClr val="dk1"/>
          </a:effectRef>
          <a:fontRef idx="minor">
            <a:schemeClr val="dk1"/>
          </a:fontRef>
        </p:style>
        <p:txBody>
          <a:bodyPr rtlCol="0" anchor="ctr"/>
          <a:lstStyle/>
          <a:p>
            <a:pPr algn="ctr">
              <a:defRPr/>
            </a:pPr>
            <a:endParaRPr lang="fr-FR"/>
          </a:p>
        </p:txBody>
      </p:sp>
      <p:sp>
        <p:nvSpPr>
          <p:cNvPr id="1085136199" name="Rectangle 6"/>
          <p:cNvSpPr/>
          <p:nvPr/>
        </p:nvSpPr>
        <p:spPr bwMode="auto">
          <a:xfrm>
            <a:off x="4367808" y="3284983"/>
            <a:ext cx="3024335" cy="2304255"/>
          </a:xfrm>
          <a:prstGeom prst="rect">
            <a:avLst/>
          </a:prstGeom>
          <a:ln w="762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defRPr/>
            </a:pPr>
            <a:endParaRPr lang="fr-FR"/>
          </a:p>
        </p:txBody>
      </p:sp>
      <p:sp>
        <p:nvSpPr>
          <p:cNvPr id="707934473" name="Rectangle 8"/>
          <p:cNvSpPr/>
          <p:nvPr/>
        </p:nvSpPr>
        <p:spPr bwMode="auto">
          <a:xfrm>
            <a:off x="7356141" y="3933055"/>
            <a:ext cx="72007" cy="100811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1543438371" name="Connecteur droit avec flèche 17"/>
          <p:cNvCxnSpPr/>
          <p:nvPr/>
        </p:nvCxnSpPr>
        <p:spPr bwMode="auto">
          <a:xfrm flipH="1">
            <a:off x="7071477" y="3913644"/>
            <a:ext cx="1078599" cy="893391"/>
          </a:xfrm>
          <a:prstGeom prst="straightConnector1">
            <a:avLst/>
          </a:prstGeom>
          <a:ln w="19050">
            <a:solidFill>
              <a:srgbClr val="FF66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45675485" name="Connecteur droit avec flèche 18"/>
          <p:cNvCxnSpPr/>
          <p:nvPr/>
        </p:nvCxnSpPr>
        <p:spPr bwMode="auto">
          <a:xfrm flipH="1" flipV="1">
            <a:off x="7589058" y="5233437"/>
            <a:ext cx="425476" cy="350154"/>
          </a:xfrm>
          <a:prstGeom prst="straightConnector1">
            <a:avLst/>
          </a:prstGeom>
          <a:ln w="19050">
            <a:solidFill>
              <a:srgbClr val="FF66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058729" name="Connecteur droit avec flèche 19"/>
          <p:cNvCxnSpPr/>
          <p:nvPr/>
        </p:nvCxnSpPr>
        <p:spPr bwMode="auto">
          <a:xfrm flipH="1">
            <a:off x="8008344" y="4690199"/>
            <a:ext cx="1078599" cy="893391"/>
          </a:xfrm>
          <a:prstGeom prst="straightConnector1">
            <a:avLst/>
          </a:prstGeom>
          <a:ln w="19050">
            <a:solidFill>
              <a:srgbClr val="FF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6680109" name="Connecteur droit avec flèche 20"/>
          <p:cNvCxnSpPr/>
          <p:nvPr/>
        </p:nvCxnSpPr>
        <p:spPr bwMode="auto">
          <a:xfrm>
            <a:off x="4791727" y="4792619"/>
            <a:ext cx="832637" cy="688550"/>
          </a:xfrm>
          <a:prstGeom prst="straightConnector1">
            <a:avLst/>
          </a:prstGeom>
          <a:ln w="19050">
            <a:solidFill>
              <a:srgbClr val="00808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9409400" name="Connecteur droit avec flèche 21"/>
          <p:cNvCxnSpPr/>
          <p:nvPr/>
        </p:nvCxnSpPr>
        <p:spPr bwMode="auto">
          <a:xfrm flipV="1">
            <a:off x="4807387" y="4113892"/>
            <a:ext cx="604533" cy="556668"/>
          </a:xfrm>
          <a:prstGeom prst="straightConnector1">
            <a:avLst/>
          </a:prstGeom>
          <a:ln w="19050">
            <a:solidFill>
              <a:srgbClr val="00808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40910" name="Connecteur droit avec flèche 22"/>
          <p:cNvCxnSpPr/>
          <p:nvPr/>
        </p:nvCxnSpPr>
        <p:spPr bwMode="auto">
          <a:xfrm>
            <a:off x="3134347" y="2199091"/>
            <a:ext cx="369068" cy="338243"/>
          </a:xfrm>
          <a:prstGeom prst="straightConnector1">
            <a:avLst/>
          </a:prstGeom>
          <a:ln w="19050">
            <a:solidFill>
              <a:srgbClr val="FF66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3657740" name="Connecteur droit avec flèche 25"/>
          <p:cNvCxnSpPr/>
          <p:nvPr/>
        </p:nvCxnSpPr>
        <p:spPr bwMode="auto">
          <a:xfrm>
            <a:off x="4238467" y="1379090"/>
            <a:ext cx="144015" cy="464274"/>
          </a:xfrm>
          <a:prstGeom prst="straightConnector1">
            <a:avLst/>
          </a:prstGeom>
          <a:ln w="19050">
            <a:solidFill>
              <a:srgbClr val="FF66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7352128" name="Connecteur droit avec flèche 27"/>
          <p:cNvCxnSpPr/>
          <p:nvPr/>
        </p:nvCxnSpPr>
        <p:spPr bwMode="auto">
          <a:xfrm flipH="1">
            <a:off x="5368968" y="1425161"/>
            <a:ext cx="255396" cy="436732"/>
          </a:xfrm>
          <a:prstGeom prst="straightConnector1">
            <a:avLst/>
          </a:prstGeom>
          <a:ln w="19050">
            <a:solidFill>
              <a:srgbClr val="FF66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13249605" name="ZoneTexte 30"/>
          <p:cNvSpPr txBox="1"/>
          <p:nvPr/>
        </p:nvSpPr>
        <p:spPr bwMode="auto">
          <a:xfrm>
            <a:off x="7936336" y="1375675"/>
            <a:ext cx="3442993" cy="1323438"/>
          </a:xfrm>
          <a:prstGeom prst="rect">
            <a:avLst/>
          </a:prstGeom>
          <a:noFill/>
        </p:spPr>
        <p:txBody>
          <a:bodyPr wrap="none" rtlCol="0">
            <a:spAutoFit/>
          </a:bodyPr>
          <a:lstStyle/>
          <a:p>
            <a:pPr>
              <a:defRPr/>
            </a:pPr>
            <a:r>
              <a:rPr lang="fr-FR" sz="1600">
                <a:solidFill>
                  <a:srgbClr val="FF6600"/>
                </a:solidFill>
              </a:rPr>
              <a:t>Solar </a:t>
            </a:r>
            <a:r>
              <a:rPr lang="fr-FR" sz="1600">
                <a:solidFill>
                  <a:srgbClr val="FF6600"/>
                </a:solidFill>
              </a:rPr>
              <a:t>irradiance</a:t>
            </a:r>
            <a:r>
              <a:rPr lang="fr-FR" sz="1600">
                <a:solidFill>
                  <a:srgbClr val="FF6600"/>
                </a:solidFill>
              </a:rPr>
              <a:t> has a </a:t>
            </a:r>
            <a:r>
              <a:rPr lang="fr-FR" sz="1600" i="1">
                <a:solidFill>
                  <a:srgbClr val="FF6600"/>
                </a:solidFill>
              </a:rPr>
              <a:t>short</a:t>
            </a:r>
            <a:r>
              <a:rPr lang="fr-FR" sz="1600">
                <a:solidFill>
                  <a:srgbClr val="FF6600"/>
                </a:solidFill>
              </a:rPr>
              <a:t> </a:t>
            </a:r>
            <a:r>
              <a:rPr lang="fr-FR" sz="1600">
                <a:solidFill>
                  <a:srgbClr val="FF6600"/>
                </a:solidFill>
              </a:rPr>
              <a:t>wavelength</a:t>
            </a:r>
            <a:endParaRPr lang="fr-FR" sz="1600">
              <a:solidFill>
                <a:srgbClr val="FF6600"/>
              </a:solidFill>
            </a:endParaRPr>
          </a:p>
          <a:p>
            <a:pPr>
              <a:defRPr/>
            </a:pPr>
            <a:endParaRPr lang="fr-FR" sz="1600">
              <a:solidFill>
                <a:srgbClr val="FF6600"/>
              </a:solidFill>
            </a:endParaRPr>
          </a:p>
          <a:p>
            <a:pPr>
              <a:defRPr/>
            </a:pPr>
            <a:endParaRPr lang="fr-FR" sz="1600">
              <a:solidFill>
                <a:srgbClr val="FF6600"/>
              </a:solidFill>
            </a:endParaRPr>
          </a:p>
          <a:p>
            <a:pPr>
              <a:defRPr/>
            </a:pPr>
            <a:endParaRPr lang="fr-FR" sz="1600">
              <a:solidFill>
                <a:srgbClr val="FF6600"/>
              </a:solidFill>
            </a:endParaRPr>
          </a:p>
          <a:p>
            <a:pPr marL="285750" indent="-285750">
              <a:buFont typeface="Wingdings"/>
              <a:buChar char="Ø"/>
              <a:defRPr/>
            </a:pPr>
            <a:r>
              <a:rPr lang="fr-FR" sz="1600">
                <a:solidFill>
                  <a:srgbClr val="FF6600"/>
                </a:solidFill>
              </a:rPr>
              <a:t>UV and visible light</a:t>
            </a:r>
            <a:endParaRPr lang="fr-FR" sz="1600">
              <a:solidFill>
                <a:srgbClr val="FF6600"/>
              </a:solidFill>
            </a:endParaRPr>
          </a:p>
        </p:txBody>
      </p:sp>
      <p:sp>
        <p:nvSpPr>
          <p:cNvPr id="1338614877" name="ZoneTexte 31"/>
          <p:cNvSpPr txBox="1"/>
          <p:nvPr/>
        </p:nvSpPr>
        <p:spPr bwMode="auto">
          <a:xfrm>
            <a:off x="3134347" y="1833671"/>
            <a:ext cx="1867240" cy="307776"/>
          </a:xfrm>
          <a:prstGeom prst="rect">
            <a:avLst/>
          </a:prstGeom>
          <a:noFill/>
        </p:spPr>
        <p:txBody>
          <a:bodyPr wrap="none" rtlCol="0">
            <a:spAutoFit/>
          </a:bodyPr>
          <a:lstStyle/>
          <a:p>
            <a:pPr>
              <a:defRPr/>
            </a:pPr>
            <a:r>
              <a:rPr lang="fr-FR" sz="1400">
                <a:solidFill>
                  <a:srgbClr val="FF6600"/>
                </a:solidFill>
              </a:rPr>
              <a:t>Diffuse </a:t>
            </a:r>
            <a:r>
              <a:rPr lang="fr-FR" sz="1400">
                <a:solidFill>
                  <a:srgbClr val="FF6600"/>
                </a:solidFill>
              </a:rPr>
              <a:t>solar</a:t>
            </a:r>
            <a:r>
              <a:rPr lang="fr-FR" sz="1400">
                <a:solidFill>
                  <a:srgbClr val="FF6600"/>
                </a:solidFill>
              </a:rPr>
              <a:t> </a:t>
            </a:r>
            <a:r>
              <a:rPr lang="fr-FR" sz="1400">
                <a:solidFill>
                  <a:srgbClr val="FF6600"/>
                </a:solidFill>
              </a:rPr>
              <a:t>irradiance</a:t>
            </a:r>
            <a:endParaRPr lang="fr-FR" sz="1400">
              <a:solidFill>
                <a:srgbClr val="FF6600"/>
              </a:solidFill>
            </a:endParaRPr>
          </a:p>
        </p:txBody>
      </p:sp>
      <p:sp>
        <p:nvSpPr>
          <p:cNvPr id="895300512" name="ZoneTexte 32"/>
          <p:cNvSpPr txBox="1"/>
          <p:nvPr/>
        </p:nvSpPr>
        <p:spPr bwMode="auto">
          <a:xfrm>
            <a:off x="7723887" y="4283222"/>
            <a:ext cx="2800062" cy="307776"/>
          </a:xfrm>
          <a:prstGeom prst="rect">
            <a:avLst/>
          </a:prstGeom>
          <a:noFill/>
        </p:spPr>
        <p:txBody>
          <a:bodyPr wrap="none" rtlCol="0">
            <a:spAutoFit/>
          </a:bodyPr>
          <a:lstStyle/>
          <a:p>
            <a:pPr>
              <a:defRPr/>
            </a:pPr>
            <a:r>
              <a:rPr lang="fr-FR" sz="1400">
                <a:solidFill>
                  <a:srgbClr val="FF6600"/>
                </a:solidFill>
              </a:rPr>
              <a:t>Direct and </a:t>
            </a:r>
            <a:r>
              <a:rPr lang="fr-FR" sz="1400">
                <a:solidFill>
                  <a:srgbClr val="FF6600"/>
                </a:solidFill>
              </a:rPr>
              <a:t>reflected</a:t>
            </a:r>
            <a:r>
              <a:rPr lang="fr-FR" sz="1400">
                <a:solidFill>
                  <a:srgbClr val="FF6600"/>
                </a:solidFill>
              </a:rPr>
              <a:t> </a:t>
            </a:r>
            <a:r>
              <a:rPr lang="fr-FR" sz="1400">
                <a:solidFill>
                  <a:srgbClr val="FF6600"/>
                </a:solidFill>
              </a:rPr>
              <a:t>solar</a:t>
            </a:r>
            <a:r>
              <a:rPr lang="fr-FR" sz="1400">
                <a:solidFill>
                  <a:srgbClr val="FF6600"/>
                </a:solidFill>
              </a:rPr>
              <a:t> </a:t>
            </a:r>
            <a:r>
              <a:rPr lang="fr-FR" sz="1400">
                <a:solidFill>
                  <a:srgbClr val="FF6600"/>
                </a:solidFill>
              </a:rPr>
              <a:t>irradiance</a:t>
            </a:r>
            <a:endParaRPr lang="fr-FR" sz="1400">
              <a:solidFill>
                <a:srgbClr val="FF6600"/>
              </a:solidFill>
            </a:endParaRPr>
          </a:p>
        </p:txBody>
      </p:sp>
      <p:sp>
        <p:nvSpPr>
          <p:cNvPr id="290017285" name="ZoneTexte 33"/>
          <p:cNvSpPr txBox="1"/>
          <p:nvPr/>
        </p:nvSpPr>
        <p:spPr bwMode="auto">
          <a:xfrm>
            <a:off x="8065996" y="1741338"/>
            <a:ext cx="1290352" cy="492442"/>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solidFill>
                            <a:srgbClr val="FF6600"/>
                          </a:solidFill>
                          <a:latin typeface="Cambria Math"/>
                        </a:rPr>
                        <m:t>𝑇</m:t>
                      </m:r>
                      <m:r>
                        <m:rPr/>
                        <a:rPr lang="fr-FR" sz="1600" b="0" i="1">
                          <a:solidFill>
                            <a:srgbClr val="FF6600"/>
                          </a:solidFill>
                          <a:latin typeface="Cambria Math"/>
                        </a:rPr>
                        <m:t>=5 500</m:t>
                      </m:r>
                    </m:oMath>
                  </m:oMathPara>
                </a14:m>
              </mc:Choice>
              <mc:Fallback/>
            </mc:AlternateContent>
            <a:r>
              <a:rPr lang="fr-FR" sz="1600">
                <a:solidFill>
                  <a:srgbClr val="FF6600"/>
                </a:solidFill>
              </a:rPr>
              <a:t> K</a:t>
            </a:r>
            <a:endParaRPr/>
          </a:p>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1600" b="0" i="1">
                              <a:solidFill>
                                <a:srgbClr val="FF6600"/>
                              </a:solidFill>
                              <a:latin typeface="Cambria Math"/>
                              <a:ea typeface="Cambria Math"/>
                              <a:cs typeface="Cambria Math"/>
                            </a:rPr>
                          </m:ctrlPr>
                        </m:sSubPr>
                        <m:e>
                          <m:r>
                            <m:rPr/>
                            <a:rPr lang="fr-FR" sz="1600" b="0" i="1">
                              <a:solidFill>
                                <a:srgbClr val="FF6600"/>
                              </a:solidFill>
                              <a:latin typeface="Cambria Math"/>
                            </a:rPr>
                            <m:t>𝜆</m:t>
                          </m:r>
                        </m:e>
                        <m:sub>
                          <m:r>
                            <m:rPr/>
                            <a:rPr lang="fr-FR" sz="1600" b="0" i="1">
                              <a:solidFill>
                                <a:srgbClr val="FF6600"/>
                              </a:solidFill>
                              <a:latin typeface="Cambria Math"/>
                            </a:rPr>
                            <m:t>𝑚𝑎𝑥</m:t>
                          </m:r>
                        </m:sub>
                      </m:sSub>
                      <m:r>
                        <m:rPr/>
                        <a:rPr lang="fr-FR" sz="1600" b="0" i="1">
                          <a:solidFill>
                            <a:srgbClr val="FF6600"/>
                          </a:solidFill>
                          <a:latin typeface="Cambria Math"/>
                        </a:rPr>
                        <m:t>≈0.5</m:t>
                      </m:r>
                    </m:oMath>
                  </m:oMathPara>
                </a14:m>
              </mc:Choice>
              <mc:Fallback/>
            </mc:AlternateContent>
            <a:r>
              <a:rPr lang="fr-FR" sz="1600">
                <a:solidFill>
                  <a:srgbClr val="FF6600"/>
                </a:solidFill>
              </a:rPr>
              <a:t> nm</a:t>
            </a:r>
            <a:endParaRPr lang="fr-FR" sz="1600">
              <a:solidFill>
                <a:srgbClr val="FF6600"/>
              </a:solidFill>
            </a:endParaRPr>
          </a:p>
        </p:txBody>
      </p:sp>
      <p:sp>
        <p:nvSpPr>
          <p:cNvPr id="1812283878" name="ZoneTexte 34"/>
          <p:cNvSpPr txBox="1"/>
          <p:nvPr/>
        </p:nvSpPr>
        <p:spPr bwMode="auto">
          <a:xfrm>
            <a:off x="317259" y="3344235"/>
            <a:ext cx="3292614" cy="1323438"/>
          </a:xfrm>
          <a:prstGeom prst="rect">
            <a:avLst/>
          </a:prstGeom>
          <a:noFill/>
        </p:spPr>
        <p:txBody>
          <a:bodyPr wrap="square" rtlCol="0">
            <a:spAutoFit/>
          </a:bodyPr>
          <a:lstStyle/>
          <a:p>
            <a:pPr>
              <a:defRPr/>
            </a:pPr>
            <a:r>
              <a:rPr lang="fr-FR" sz="1600">
                <a:solidFill>
                  <a:srgbClr val="008080"/>
                </a:solidFill>
              </a:rPr>
              <a:t>Radiant flux </a:t>
            </a:r>
            <a:r>
              <a:rPr lang="fr-FR" sz="1600">
                <a:solidFill>
                  <a:srgbClr val="008080"/>
                </a:solidFill>
              </a:rPr>
              <a:t>emitted</a:t>
            </a:r>
            <a:r>
              <a:rPr lang="fr-FR" sz="1600">
                <a:solidFill>
                  <a:srgbClr val="008080"/>
                </a:solidFill>
              </a:rPr>
              <a:t> by a surface at </a:t>
            </a: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solidFill>
                            <a:srgbClr val="008080"/>
                          </a:solidFill>
                          <a:latin typeface="Cambria Math"/>
                        </a:rPr>
                        <m:t>300</m:t>
                      </m:r>
                    </m:oMath>
                  </m:oMathPara>
                </a14:m>
              </mc:Choice>
              <mc:Fallback/>
            </mc:AlternateContent>
            <a:r>
              <a:rPr lang="fr-FR" sz="1600">
                <a:solidFill>
                  <a:srgbClr val="008080"/>
                </a:solidFill>
              </a:rPr>
              <a:t> K has a long </a:t>
            </a:r>
            <a:r>
              <a:rPr lang="fr-FR" sz="1600">
                <a:solidFill>
                  <a:srgbClr val="008080"/>
                </a:solidFill>
              </a:rPr>
              <a:t>wavelength</a:t>
            </a:r>
            <a:endParaRPr lang="fr-FR" sz="1600">
              <a:solidFill>
                <a:srgbClr val="008080"/>
              </a:solidFill>
            </a:endParaRPr>
          </a:p>
          <a:p>
            <a:pPr>
              <a:defRPr/>
            </a:pPr>
            <a:endParaRPr lang="fr-FR" sz="1600">
              <a:solidFill>
                <a:srgbClr val="008080"/>
              </a:solidFill>
            </a:endParaRPr>
          </a:p>
          <a:p>
            <a:pPr>
              <a:defRPr/>
            </a:pPr>
            <a:endParaRPr lang="fr-FR" sz="1600">
              <a:solidFill>
                <a:srgbClr val="008080"/>
              </a:solidFill>
            </a:endParaRPr>
          </a:p>
          <a:p>
            <a:pPr marL="285750" indent="-285750">
              <a:buFont typeface="Wingdings"/>
              <a:buChar char="Ø"/>
              <a:defRPr/>
            </a:pPr>
            <a:r>
              <a:rPr lang="fr-FR" sz="1600">
                <a:solidFill>
                  <a:srgbClr val="008080"/>
                </a:solidFill>
              </a:rPr>
              <a:t>Infrared</a:t>
            </a:r>
            <a:r>
              <a:rPr lang="fr-FR" sz="1600">
                <a:solidFill>
                  <a:srgbClr val="008080"/>
                </a:solidFill>
              </a:rPr>
              <a:t> radiation</a:t>
            </a:r>
            <a:endParaRPr lang="fr-FR" sz="1600">
              <a:solidFill>
                <a:srgbClr val="008080"/>
              </a:solidFill>
            </a:endParaRPr>
          </a:p>
        </p:txBody>
      </p:sp>
      <p:sp>
        <p:nvSpPr>
          <p:cNvPr id="1932869203" name="ZoneTexte 35"/>
          <p:cNvSpPr txBox="1"/>
          <p:nvPr/>
        </p:nvSpPr>
        <p:spPr bwMode="auto">
          <a:xfrm>
            <a:off x="518124" y="3989964"/>
            <a:ext cx="1257394" cy="246220"/>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1600" b="0" i="1">
                              <a:solidFill>
                                <a:srgbClr val="008080"/>
                              </a:solidFill>
                              <a:latin typeface="Cambria Math"/>
                              <a:ea typeface="Cambria Math"/>
                              <a:cs typeface="Cambria Math"/>
                            </a:rPr>
                          </m:ctrlPr>
                        </m:sSubPr>
                        <m:e>
                          <m:r>
                            <m:rPr/>
                            <a:rPr lang="fr-FR" sz="1600" b="0" i="1">
                              <a:solidFill>
                                <a:srgbClr val="008080"/>
                              </a:solidFill>
                              <a:latin typeface="Cambria Math"/>
                            </a:rPr>
                            <m:t>𝜆</m:t>
                          </m:r>
                        </m:e>
                        <m:sub>
                          <m:r>
                            <m:rPr/>
                            <a:rPr lang="fr-FR" sz="1600" b="0" i="1">
                              <a:solidFill>
                                <a:srgbClr val="008080"/>
                              </a:solidFill>
                              <a:latin typeface="Cambria Math"/>
                            </a:rPr>
                            <m:t>𝑚𝑎𝑥</m:t>
                          </m:r>
                        </m:sub>
                      </m:sSub>
                      <m:r>
                        <m:rPr/>
                        <a:rPr lang="fr-FR" sz="1600" b="0" i="1">
                          <a:solidFill>
                            <a:srgbClr val="008080"/>
                          </a:solidFill>
                          <a:latin typeface="Cambria Math"/>
                        </a:rPr>
                        <m:t>≈10 </m:t>
                      </m:r>
                      <m:r>
                        <m:rPr/>
                        <a:rPr lang="fr-FR" sz="1600" b="0" i="1">
                          <a:solidFill>
                            <a:srgbClr val="008080"/>
                          </a:solidFill>
                          <a:latin typeface="Cambria Math"/>
                        </a:rPr>
                        <m:t>𝜇</m:t>
                      </m:r>
                    </m:oMath>
                  </m:oMathPara>
                </a14:m>
              </mc:Choice>
              <mc:Fallback/>
            </mc:AlternateContent>
            <a:r>
              <a:rPr lang="fr-FR" sz="1600">
                <a:solidFill>
                  <a:srgbClr val="008080"/>
                </a:solidFill>
              </a:rPr>
              <a:t>m</a:t>
            </a:r>
            <a:endParaRPr lang="fr-FR" sz="1600">
              <a:solidFill>
                <a:srgbClr val="008080"/>
              </a:solidFill>
            </a:endParaRPr>
          </a:p>
        </p:txBody>
      </p:sp>
      <p:sp>
        <p:nvSpPr>
          <p:cNvPr id="1364579063" name="ZoneTexte 37"/>
          <p:cNvSpPr txBox="1"/>
          <p:nvPr/>
        </p:nvSpPr>
        <p:spPr bwMode="auto">
          <a:xfrm>
            <a:off x="335359" y="1311162"/>
            <a:ext cx="3437287" cy="369331"/>
          </a:xfrm>
          <a:prstGeom prst="rect">
            <a:avLst/>
          </a:prstGeom>
          <a:noFill/>
        </p:spPr>
        <p:txBody>
          <a:bodyPr wrap="none" rtlCol="0">
            <a:spAutoFit/>
          </a:bodyPr>
          <a:lstStyle/>
          <a:p>
            <a:pPr>
              <a:defRPr/>
            </a:pPr>
            <a:r>
              <a:rPr lang="fr-FR"/>
              <a:t>Radiative </a:t>
            </a:r>
            <a:r>
              <a:rPr lang="fr-FR"/>
              <a:t>heat</a:t>
            </a:r>
            <a:r>
              <a:rPr lang="fr-FR"/>
              <a:t> </a:t>
            </a:r>
            <a:r>
              <a:rPr lang="fr-FR"/>
              <a:t>transfer</a:t>
            </a:r>
            <a:r>
              <a:rPr lang="fr-FR"/>
              <a:t> in buildings</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1107667638" name="Tableau 4"/>
          <p:cNvGraphicFramePr>
            <a:graphicFrameLocks xmlns:a="http://schemas.openxmlformats.org/drawingml/2006/main"/>
          </p:cNvGraphicFramePr>
          <p:nvPr/>
        </p:nvGraphicFramePr>
        <p:xfrm>
          <a:off x="7392143" y="1916831"/>
          <a:ext cx="337319" cy="2090817"/>
        </p:xfrm>
        <a:graphic>
          <a:graphicData uri="http://schemas.openxmlformats.org/drawingml/2006/table">
            <a:tbl>
              <a:tblPr firstRow="1" firstCol="0" lastRow="0" lastCol="0" bandRow="1" bandCol="0">
                <a:tableStyleId>{9D7B26C5-4107-4FEC-AEDC-1716B250A1EF}</a:tableStyleId>
              </a:tblPr>
              <a:tblGrid>
                <a:gridCol w="337319"/>
              </a:tblGrid>
              <a:tr h="2090818">
                <a:tc>
                  <a:txBody>
                    <a:bodyPr/>
                    <a:p>
                      <a:pPr>
                        <a:defRPr/>
                      </a:pPr>
                      <a:endParaRPr lang="fr-FR" sz="1400"/>
                    </a:p>
                  </a:txBody>
                  <a:tcPr>
                    <a:lnL w="12699" algn="ctr">
                      <a:solidFill>
                        <a:schemeClr val="tx1"/>
                      </a:solidFill>
                    </a:lnL>
                    <a:lnR w="12699" algn="ctr">
                      <a:solidFill>
                        <a:schemeClr val="tx1"/>
                      </a:solidFill>
                    </a:lnR>
                    <a:lnT w="19049" algn="ctr">
                      <a:noFill/>
                    </a:lnT>
                    <a:lnB w="12699" algn="ctr">
                      <a:noFill/>
                    </a:lnB>
                    <a:solidFill>
                      <a:schemeClr val="bg1">
                        <a:lumMod val="85000"/>
                      </a:schemeClr>
                    </a:solidFill>
                  </a:tcPr>
                </a:tc>
              </a:tr>
            </a:tbl>
          </a:graphicData>
        </a:graphic>
      </p:graphicFrame>
      <p:cxnSp>
        <p:nvCxnSpPr>
          <p:cNvPr id="2042327526" name="Connecteur droit avec flèche 5"/>
          <p:cNvCxnSpPr/>
          <p:nvPr/>
        </p:nvCxnSpPr>
        <p:spPr bwMode="auto">
          <a:xfrm>
            <a:off x="6673037" y="1872777"/>
            <a:ext cx="623349" cy="66243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85628283" name="ZoneTexte 6"/>
          <p:cNvSpPr txBox="1"/>
          <p:nvPr/>
        </p:nvSpPr>
        <p:spPr bwMode="auto">
          <a:xfrm>
            <a:off x="6275116" y="1637021"/>
            <a:ext cx="390875" cy="369331"/>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i="1">
                          <a:latin typeface="Cambria Math"/>
                        </a:rPr>
                        <m:t>𝐸</m:t>
                      </m:r>
                    </m:oMath>
                  </m:oMathPara>
                </a14:m>
              </mc:Choice>
              <mc:Fallback/>
            </mc:AlternateContent>
            <a:endParaRPr lang="fr-FR"/>
          </a:p>
        </p:txBody>
      </p:sp>
      <p:sp>
        <p:nvSpPr>
          <p:cNvPr id="1203042870" name="ZoneTexte 7"/>
          <p:cNvSpPr txBox="1"/>
          <p:nvPr/>
        </p:nvSpPr>
        <p:spPr bwMode="auto">
          <a:xfrm>
            <a:off x="6455940" y="3482803"/>
            <a:ext cx="520718" cy="369331"/>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b="0" i="1">
                          <a:latin typeface="Cambria Math"/>
                        </a:rPr>
                        <m:t>𝜌</m:t>
                      </m:r>
                      <m:r>
                        <m:rPr/>
                        <a:rPr lang="fr-FR" i="1">
                          <a:latin typeface="Cambria Math"/>
                        </a:rPr>
                        <m:t>𝐸</m:t>
                      </m:r>
                    </m:oMath>
                  </m:oMathPara>
                </a14:m>
              </mc:Choice>
              <mc:Fallback/>
            </mc:AlternateContent>
            <a:endParaRPr lang="fr-FR"/>
          </a:p>
        </p:txBody>
      </p:sp>
      <p:cxnSp>
        <p:nvCxnSpPr>
          <p:cNvPr id="1531843277" name="Connecteur droit avec flèche 8"/>
          <p:cNvCxnSpPr/>
          <p:nvPr/>
        </p:nvCxnSpPr>
        <p:spPr bwMode="auto">
          <a:xfrm flipH="1">
            <a:off x="6673037" y="2820366"/>
            <a:ext cx="623349" cy="66243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3689162" name="ZoneTexte 9"/>
          <p:cNvSpPr txBox="1"/>
          <p:nvPr/>
        </p:nvSpPr>
        <p:spPr bwMode="auto">
          <a:xfrm>
            <a:off x="7304193" y="3464042"/>
            <a:ext cx="528733" cy="369331"/>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b="0" i="1">
                          <a:latin typeface="Cambria Math"/>
                        </a:rPr>
                        <m:t>𝛼</m:t>
                      </m:r>
                      <m:r>
                        <m:rPr/>
                        <a:rPr lang="fr-FR" i="1">
                          <a:latin typeface="Cambria Math"/>
                        </a:rPr>
                        <m:t>𝐸</m:t>
                      </m:r>
                    </m:oMath>
                  </m:oMathPara>
                </a14:m>
              </mc:Choice>
              <mc:Fallback/>
            </mc:AlternateContent>
            <a:endParaRPr lang="fr-FR"/>
          </a:p>
        </p:txBody>
      </p:sp>
      <p:cxnSp>
        <p:nvCxnSpPr>
          <p:cNvPr id="2122759205" name="Connecteur droit avec flèche 10"/>
          <p:cNvCxnSpPr/>
          <p:nvPr/>
        </p:nvCxnSpPr>
        <p:spPr bwMode="auto">
          <a:xfrm>
            <a:off x="7824241" y="2844015"/>
            <a:ext cx="623349" cy="66243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7162272" name="ZoneTexte 11"/>
          <p:cNvSpPr txBox="1"/>
          <p:nvPr/>
        </p:nvSpPr>
        <p:spPr bwMode="auto">
          <a:xfrm>
            <a:off x="8165611" y="3464042"/>
            <a:ext cx="496674" cy="369331"/>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b="0" i="1">
                          <a:latin typeface="Cambria Math"/>
                        </a:rPr>
                        <m:t>𝜏</m:t>
                      </m:r>
                      <m:r>
                        <m:rPr/>
                        <a:rPr lang="fr-FR" i="1">
                          <a:latin typeface="Cambria Math"/>
                        </a:rPr>
                        <m:t>𝐸</m:t>
                      </m:r>
                    </m:oMath>
                  </m:oMathPara>
                </a14:m>
              </mc:Choice>
              <mc:Fallback/>
            </mc:AlternateContent>
            <a:endParaRPr lang="fr-FR"/>
          </a:p>
        </p:txBody>
      </p:sp>
      <p:cxnSp>
        <p:nvCxnSpPr>
          <p:cNvPr id="834516366" name="Connecteur droit avec flèche 12"/>
          <p:cNvCxnSpPr/>
          <p:nvPr/>
        </p:nvCxnSpPr>
        <p:spPr bwMode="auto">
          <a:xfrm flipH="1">
            <a:off x="7554498" y="2820366"/>
            <a:ext cx="5024" cy="68608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2230841" name="ZoneTexte 13"/>
          <p:cNvSpPr txBox="1"/>
          <p:nvPr/>
        </p:nvSpPr>
        <p:spPr bwMode="auto">
          <a:xfrm>
            <a:off x="6843407" y="4149730"/>
            <a:ext cx="1422183" cy="276998"/>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b="0" i="1">
                          <a:latin typeface="Cambria Math"/>
                        </a:rPr>
                        <m:t>𝛼</m:t>
                      </m:r>
                      <m:r>
                        <m:rPr/>
                        <a:rPr lang="fr-FR" b="0" i="1">
                          <a:latin typeface="Cambria Math"/>
                        </a:rPr>
                        <m:t>+</m:t>
                      </m:r>
                      <m:r>
                        <m:rPr/>
                        <a:rPr lang="fr-FR" b="0" i="1">
                          <a:latin typeface="Cambria Math"/>
                        </a:rPr>
                        <m:t>𝜌</m:t>
                      </m:r>
                      <m:r>
                        <m:rPr/>
                        <a:rPr lang="fr-FR" b="0" i="1">
                          <a:latin typeface="Cambria Math"/>
                        </a:rPr>
                        <m:t>+</m:t>
                      </m:r>
                      <m:r>
                        <m:rPr/>
                        <a:rPr lang="fr-FR" b="0" i="1">
                          <a:latin typeface="Cambria Math"/>
                        </a:rPr>
                        <m:t>𝜏</m:t>
                      </m:r>
                      <m:r>
                        <m:rPr/>
                        <a:rPr lang="fr-FR" b="0" i="1">
                          <a:latin typeface="Cambria Math"/>
                        </a:rPr>
                        <m:t>=1</m:t>
                      </m:r>
                    </m:oMath>
                  </m:oMathPara>
                </a14:m>
              </mc:Choice>
              <mc:Fallback/>
            </mc:AlternateContent>
            <a:endParaRPr lang="fr-FR"/>
          </a:p>
        </p:txBody>
      </p:sp>
      <p:graphicFrame>
        <p:nvGraphicFramePr>
          <p:cNvPr id="1078403224" name="Tableau 14"/>
          <p:cNvGraphicFramePr>
            <a:graphicFrameLocks xmlns:a="http://schemas.openxmlformats.org/drawingml/2006/main"/>
          </p:cNvGraphicFramePr>
          <p:nvPr/>
        </p:nvGraphicFramePr>
        <p:xfrm>
          <a:off x="4511823" y="5013174"/>
          <a:ext cx="3872116" cy="1676399"/>
        </p:xfrm>
        <a:graphic>
          <a:graphicData uri="http://schemas.openxmlformats.org/drawingml/2006/table">
            <a:tbl>
              <a:tblPr firstRow="1" firstCol="0" lastRow="0" lastCol="0" bandRow="1" bandCol="0">
                <a:tableStyleId>{93296810-A885-4BE3-A3E7-6D5BEEA58F35}</a:tableStyleId>
              </a:tblPr>
              <a:tblGrid>
                <a:gridCol w="1224134"/>
                <a:gridCol w="2647980"/>
              </a:tblGrid>
              <a:tr h="295232">
                <a:tc>
                  <a:txBody>
                    <a:bodyPr/>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latin typeface="Cambria Math"/>
                                  </a:rPr>
                                  <m:t>𝜌</m:t>
                                </m:r>
                              </m:oMath>
                            </m:oMathPara>
                          </a14:m>
                        </mc:Choice>
                        <mc:Fallback/>
                      </mc:AlternateContent>
                      <a:endParaRPr lang="fr-FR" sz="1600"/>
                    </a:p>
                  </a:txBody>
                  <a:tcPr>
                    <a:lnL w="12699" algn="ctr">
                      <a:noFill/>
                    </a:lnL>
                    <a:lnR w="12699" algn="ctr">
                      <a:noFill/>
                    </a:lnR>
                    <a:lnT w="19049" algn="ctr">
                      <a:solidFill>
                        <a:schemeClr val="tx1"/>
                      </a:solidFill>
                    </a:lnT>
                    <a:lnB w="12699" algn="ctr">
                      <a:noFill/>
                    </a:lnB>
                  </a:tcPr>
                </a:tc>
                <a:tc>
                  <a:txBody>
                    <a:bodyPr/>
                    <a:p>
                      <a:pPr>
                        <a:defRPr/>
                      </a:pPr>
                      <a:r>
                        <a:rPr lang="fr-FR" sz="1600"/>
                        <a:t>Reflection</a:t>
                      </a:r>
                      <a:r>
                        <a:rPr lang="fr-FR" sz="1600"/>
                        <a:t> coefficient</a:t>
                      </a:r>
                      <a:endParaRPr lang="fr-FR" sz="1600"/>
                    </a:p>
                  </a:txBody>
                  <a:tcPr>
                    <a:lnL w="12699" algn="ctr">
                      <a:noFill/>
                    </a:lnL>
                    <a:lnR w="12699" algn="ctr">
                      <a:noFill/>
                    </a:lnR>
                    <a:lnT w="19049" algn="ctr">
                      <a:solidFill>
                        <a:schemeClr val="tx1"/>
                      </a:solidFill>
                    </a:lnT>
                    <a:lnB w="12699" algn="ctr">
                      <a:noFill/>
                    </a:lnB>
                  </a:tcPr>
                </a:tc>
              </a:tr>
              <a:tr h="295232">
                <a:tc>
                  <a:txBody>
                    <a:bodyPr/>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latin typeface="Cambria Math"/>
                                  </a:rPr>
                                  <m:t>𝛼</m:t>
                                </m:r>
                              </m:oMath>
                            </m:oMathPara>
                          </a14:m>
                        </mc:Choice>
                        <mc:Fallback/>
                      </mc:AlternateContent>
                      <a:endParaRPr lang="fr-FR" sz="1600"/>
                    </a:p>
                  </a:txBody>
                  <a:tcPr>
                    <a:lnL w="12699" algn="ctr">
                      <a:noFill/>
                    </a:lnL>
                    <a:lnR w="12699" algn="ctr">
                      <a:noFill/>
                    </a:lnR>
                    <a:lnT w="12699" algn="ctr">
                      <a:noFill/>
                    </a:lnT>
                    <a:lnB w="19049" algn="ctr">
                      <a:noFill/>
                    </a:lnB>
                  </a:tcPr>
                </a:tc>
                <a:tc>
                  <a:txBody>
                    <a:bodyPr/>
                    <a:p>
                      <a:pPr>
                        <a:defRPr/>
                      </a:pPr>
                      <a:r>
                        <a:rPr lang="fr-FR" sz="1600"/>
                        <a:t>Absorption coefficient</a:t>
                      </a:r>
                      <a:endParaRPr lang="fr-FR" sz="1600"/>
                    </a:p>
                  </a:txBody>
                  <a:tcPr>
                    <a:lnL w="12699" algn="ctr">
                      <a:noFill/>
                    </a:lnL>
                    <a:lnR w="12699" algn="ctr">
                      <a:noFill/>
                    </a:lnR>
                    <a:lnT w="12699" algn="ctr">
                      <a:noFill/>
                    </a:lnT>
                    <a:lnB w="19049" algn="ctr">
                      <a:noFill/>
                    </a:lnB>
                  </a:tcPr>
                </a:tc>
              </a:tr>
              <a:tr h="295232">
                <a:tc>
                  <a:txBody>
                    <a:bodyPr/>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latin typeface="Cambria Math"/>
                                  </a:rPr>
                                  <m:t>𝜏</m:t>
                                </m:r>
                              </m:oMath>
                            </m:oMathPara>
                          </a14:m>
                        </mc:Choice>
                        <mc:Fallback/>
                      </mc:AlternateContent>
                      <a:endParaRPr lang="fr-FR" sz="1600"/>
                    </a:p>
                  </a:txBody>
                  <a:tcPr>
                    <a:lnL w="12699" algn="ctr">
                      <a:noFill/>
                    </a:lnL>
                    <a:lnR w="12699" algn="ctr">
                      <a:noFill/>
                    </a:lnR>
                    <a:lnT w="12699" algn="ctr">
                      <a:noFill/>
                    </a:lnT>
                    <a:lnB w="19049" algn="ctr">
                      <a:noFill/>
                    </a:lnB>
                  </a:tcPr>
                </a:tc>
                <a:tc>
                  <a:txBody>
                    <a:bodyPr/>
                    <a:p>
                      <a:pPr>
                        <a:defRPr/>
                      </a:pPr>
                      <a:r>
                        <a:rPr lang="fr-FR" sz="1600"/>
                        <a:t>Transmission coefficient</a:t>
                      </a:r>
                      <a:endParaRPr lang="fr-FR" sz="1600"/>
                    </a:p>
                  </a:txBody>
                  <a:tcPr>
                    <a:lnL w="12699" algn="ctr">
                      <a:noFill/>
                    </a:lnL>
                    <a:lnR w="12699" algn="ctr">
                      <a:noFill/>
                    </a:lnR>
                    <a:lnT w="12699" algn="ctr">
                      <a:noFill/>
                    </a:lnT>
                    <a:lnB w="19049" algn="ctr">
                      <a:noFill/>
                    </a:lnB>
                  </a:tcPr>
                </a:tc>
              </a:tr>
              <a:tr h="295232">
                <a:tc>
                  <a:txBody>
                    <a:bodyPr/>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latin typeface="Cambria Math"/>
                                  </a:rPr>
                                  <m:t>𝜀</m:t>
                                </m:r>
                                <m:r>
                                  <m:rPr/>
                                  <a:rPr lang="fr-FR" sz="1600" b="0" i="1">
                                    <a:latin typeface="Cambria Math"/>
                                  </a:rPr>
                                  <m:t>≈</m:t>
                                </m:r>
                                <m:r>
                                  <m:rPr/>
                                  <a:rPr lang="fr-FR" sz="1600" b="0" i="1">
                                    <a:latin typeface="Cambria Math"/>
                                  </a:rPr>
                                  <m:t>𝛼</m:t>
                                </m:r>
                              </m:oMath>
                            </m:oMathPara>
                          </a14:m>
                        </mc:Choice>
                        <mc:Fallback/>
                      </mc:AlternateContent>
                      <a:endParaRPr lang="fr-FR" sz="1600"/>
                    </a:p>
                  </a:txBody>
                  <a:tcPr>
                    <a:lnL w="12699" algn="ctr">
                      <a:noFill/>
                    </a:lnL>
                    <a:lnR w="12699" algn="ctr">
                      <a:noFill/>
                    </a:lnR>
                    <a:lnT w="12699" algn="ctr">
                      <a:noFill/>
                    </a:lnT>
                    <a:lnB w="19049" algn="ctr">
                      <a:noFill/>
                    </a:lnB>
                  </a:tcPr>
                </a:tc>
                <a:tc>
                  <a:txBody>
                    <a:bodyPr/>
                    <a:p>
                      <a:pPr>
                        <a:defRPr/>
                      </a:pPr>
                      <a:r>
                        <a:rPr lang="fr-FR" sz="1600"/>
                        <a:t>Emissivity</a:t>
                      </a:r>
                      <a:endParaRPr lang="fr-FR" sz="1600"/>
                    </a:p>
                  </a:txBody>
                  <a:tcPr>
                    <a:lnL w="12699" algn="ctr">
                      <a:noFill/>
                    </a:lnL>
                    <a:lnR w="12699" algn="ctr">
                      <a:noFill/>
                    </a:lnR>
                    <a:lnT w="12699" algn="ctr">
                      <a:noFill/>
                    </a:lnT>
                    <a:lnB w="19049" algn="ctr">
                      <a:noFill/>
                    </a:lnB>
                  </a:tcPr>
                </a:tc>
              </a:tr>
              <a:tr h="295232">
                <a:tc>
                  <a:txBody>
                    <a:bodyPr/>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latin typeface="Cambria Math"/>
                                  </a:rPr>
                                  <m:t>𝜎</m:t>
                                </m:r>
                              </m:oMath>
                            </m:oMathPara>
                          </a14:m>
                        </mc:Choice>
                        <mc:Fallback/>
                      </mc:AlternateContent>
                      <a:endParaRPr lang="fr-FR" sz="1600"/>
                    </a:p>
                  </a:txBody>
                  <a:tcPr>
                    <a:lnL w="12699" algn="ctr">
                      <a:noFill/>
                    </a:lnL>
                    <a:lnR w="12699" algn="ctr">
                      <a:noFill/>
                    </a:lnR>
                    <a:lnT w="12699" algn="ctr">
                      <a:noFill/>
                    </a:lnT>
                    <a:lnB w="19049" algn="ctr">
                      <a:solidFill>
                        <a:schemeClr val="tx1"/>
                      </a:solidFill>
                    </a:lnB>
                  </a:tcPr>
                </a:tc>
                <a:tc>
                  <a:txBody>
                    <a:bodyPr/>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latin typeface="Cambria Math"/>
                                  </a:rPr>
                                  <m:t>=5.67×</m:t>
                                </m:r>
                                <m:sSup>
                                  <m:sSupPr>
                                    <m:ctrlPr>
                                      <a:rPr lang="fr-FR" sz="1600" b="0" i="1">
                                        <a:latin typeface="Cambria Math"/>
                                        <a:ea typeface="Cambria Math"/>
                                        <a:cs typeface="Cambria Math"/>
                                      </a:rPr>
                                    </m:ctrlPr>
                                  </m:sSupPr>
                                  <m:e>
                                    <m:r>
                                      <m:rPr/>
                                      <a:rPr lang="fr-FR" sz="1600" b="0" i="1">
                                        <a:latin typeface="Cambria Math"/>
                                      </a:rPr>
                                      <m:t>10</m:t>
                                    </m:r>
                                  </m:e>
                                  <m:sup>
                                    <m:r>
                                      <m:rPr/>
                                      <a:rPr lang="fr-FR" sz="1600" b="0" i="1">
                                        <a:latin typeface="Cambria Math"/>
                                      </a:rPr>
                                      <m:t>−8</m:t>
                                    </m:r>
                                  </m:sup>
                                </m:sSup>
                              </m:oMath>
                            </m:oMathPara>
                          </a14:m>
                        </mc:Choice>
                        <mc:Fallback/>
                      </mc:AlternateContent>
                      <a:r>
                        <a:rPr lang="fr-FR" sz="1600"/>
                        <a:t> W.m</a:t>
                      </a:r>
                      <a:r>
                        <a:rPr lang="fr-FR" sz="1600" baseline="30000"/>
                        <a:t>-2</a:t>
                      </a:r>
                      <a:r>
                        <a:rPr lang="fr-FR" sz="1600"/>
                        <a:t>.K</a:t>
                      </a:r>
                      <a:r>
                        <a:rPr lang="fr-FR" sz="1600" baseline="30000"/>
                        <a:t>-4</a:t>
                      </a:r>
                      <a:endParaRPr lang="fr-FR" sz="1600" baseline="30000"/>
                    </a:p>
                  </a:txBody>
                  <a:tcPr>
                    <a:lnL w="12699" algn="ctr">
                      <a:noFill/>
                    </a:lnL>
                    <a:lnR w="12699" algn="ctr">
                      <a:noFill/>
                    </a:lnR>
                    <a:lnT w="12699" algn="ctr">
                      <a:noFill/>
                    </a:lnT>
                    <a:lnB w="19049" algn="ctr">
                      <a:solidFill>
                        <a:schemeClr val="tx1"/>
                      </a:solidFill>
                    </a:lnB>
                  </a:tcPr>
                </a:tc>
              </a:tr>
            </a:tbl>
          </a:graphicData>
        </a:graphic>
      </p:graphicFrame>
      <p:sp>
        <p:nvSpPr>
          <p:cNvPr id="1455053349" name="ZoneTexte 16"/>
          <p:cNvSpPr txBox="1"/>
          <p:nvPr/>
        </p:nvSpPr>
        <p:spPr bwMode="auto">
          <a:xfrm>
            <a:off x="335359" y="1311162"/>
            <a:ext cx="2989022" cy="369331"/>
          </a:xfrm>
          <a:prstGeom prst="rect">
            <a:avLst/>
          </a:prstGeom>
          <a:noFill/>
        </p:spPr>
        <p:txBody>
          <a:bodyPr wrap="none" rtlCol="0">
            <a:spAutoFit/>
          </a:bodyPr>
          <a:lstStyle/>
          <a:p>
            <a:pPr>
              <a:defRPr/>
            </a:pPr>
            <a:r>
              <a:rPr lang="fr-FR"/>
              <a:t>Principles</a:t>
            </a:r>
            <a:r>
              <a:rPr lang="fr-FR"/>
              <a:t> of radiative </a:t>
            </a:r>
            <a:r>
              <a:rPr lang="fr-FR"/>
              <a:t>transfer</a:t>
            </a:r>
            <a:endParaRPr lang="fr-FR"/>
          </a:p>
        </p:txBody>
      </p:sp>
      <p:sp>
        <p:nvSpPr>
          <p:cNvPr id="1484651690" name="ZoneTexte 17"/>
          <p:cNvSpPr txBox="1"/>
          <p:nvPr/>
        </p:nvSpPr>
        <p:spPr bwMode="auto">
          <a:xfrm>
            <a:off x="335359" y="2365938"/>
            <a:ext cx="5256583" cy="338553"/>
          </a:xfrm>
          <a:prstGeom prst="rect">
            <a:avLst/>
          </a:prstGeom>
          <a:noFill/>
        </p:spPr>
        <p:txBody>
          <a:bodyPr wrap="square" rtlCol="0">
            <a:spAutoFit/>
          </a:bodyPr>
          <a:lstStyle/>
          <a:p>
            <a:pPr>
              <a:defRPr/>
            </a:pPr>
            <a:r>
              <a:rPr lang="fr-FR" sz="1600"/>
              <a:t>An </a:t>
            </a:r>
            <a:r>
              <a:rPr lang="fr-FR" sz="1600"/>
              <a:t>irradiance</a:t>
            </a:r>
            <a:r>
              <a:rPr lang="fr-FR" sz="1600"/>
              <a:t> </a:t>
            </a:r>
            <mc:AlternateContent xmlns:mc="http://schemas.openxmlformats.org/markup-compatibility/2006" xmlns:m="http://schemas.openxmlformats.org/officeDocument/2006/math">
              <mc:Choice xmlns:a14="http://schemas.microsoft.com/office/drawing/2010/main" Requires="a14">
                <a14:m>
                  <m:oMathPara>
                    <m:oMathParaPr/>
                    <m:oMath>
                      <m:r>
                        <m:rPr/>
                        <a:rPr lang="fr-FR" sz="1600" b="0" i="1">
                          <a:latin typeface="Cambria Math"/>
                        </a:rPr>
                        <m:t>𝐸</m:t>
                      </m:r>
                    </m:oMath>
                  </m:oMathPara>
                </a14:m>
              </mc:Choice>
              <mc:Fallback/>
            </mc:AlternateContent>
            <a:r>
              <a:rPr lang="en-GB" sz="1600"/>
              <a:t> incoming to a surface is split into three terms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736715558" name=""/>
          <p:cNvPicPr>
            <a:picLocks noChangeAspect="1"/>
          </p:cNvPicPr>
          <p:nvPr/>
        </p:nvPicPr>
        <p:blipFill>
          <a:blip r:embed="rId3"/>
          <a:stretch/>
        </p:blipFill>
        <p:spPr bwMode="auto">
          <a:xfrm flipH="0" flipV="0">
            <a:off x="3789102" y="285750"/>
            <a:ext cx="4613793" cy="64134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1773421573" name="Tableau 1"/>
          <p:cNvGraphicFramePr>
            <a:graphicFrameLocks xmlns:a="http://schemas.openxmlformats.org/drawingml/2006/main"/>
          </p:cNvGraphicFramePr>
          <p:nvPr/>
        </p:nvGraphicFramePr>
        <p:xfrm>
          <a:off x="3172686" y="3692845"/>
          <a:ext cx="4439815" cy="304799"/>
        </p:xfrm>
        <a:graphic>
          <a:graphicData uri="http://schemas.openxmlformats.org/drawingml/2006/table">
            <a:tbl>
              <a:tblPr firstRow="1" firstCol="0" lastRow="0" lastCol="0" bandRow="1" bandCol="0">
                <a:tableStyleId>{9D7B26C5-4107-4FEC-AEDC-1716B250A1EF}</a:tableStyleId>
              </a:tblPr>
              <a:tblGrid>
                <a:gridCol w="4439815"/>
              </a:tblGrid>
              <a:tr h="144016">
                <a:tc>
                  <a:txBody>
                    <a:bodyPr/>
                    <a:p>
                      <a:pPr>
                        <a:defRPr/>
                      </a:pPr>
                      <a:endParaRPr lang="fr-FR" sz="1400"/>
                    </a:p>
                  </a:txBody>
                  <a:tcPr>
                    <a:lnT w="19049" algn="ctr">
                      <a:solidFill>
                        <a:schemeClr val="tx1"/>
                      </a:solidFill>
                    </a:lnT>
                    <a:solidFill>
                      <a:schemeClr val="bg1">
                        <a:lumMod val="85000"/>
                      </a:schemeClr>
                    </a:solidFill>
                  </a:tcPr>
                </a:tc>
              </a:tr>
            </a:tbl>
          </a:graphicData>
        </a:graphic>
      </p:graphicFrame>
      <p:cxnSp>
        <p:nvCxnSpPr>
          <p:cNvPr id="1966147753" name="Connecteur droit avec flèche 2"/>
          <p:cNvCxnSpPr/>
          <p:nvPr/>
        </p:nvCxnSpPr>
        <p:spPr bwMode="auto">
          <a:xfrm>
            <a:off x="3356745" y="2684734"/>
            <a:ext cx="944179" cy="94498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93614377" name="Connecteur droit avec flèche 4"/>
          <p:cNvCxnSpPr/>
          <p:nvPr/>
        </p:nvCxnSpPr>
        <p:spPr bwMode="auto">
          <a:xfrm flipV="1">
            <a:off x="4396824" y="2684734"/>
            <a:ext cx="864095" cy="94964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7873683" name="Connecteur droit avec flèche 7"/>
          <p:cNvCxnSpPr/>
          <p:nvPr/>
        </p:nvCxnSpPr>
        <p:spPr bwMode="auto">
          <a:xfrm flipV="1">
            <a:off x="5452432" y="2684734"/>
            <a:ext cx="864095" cy="94964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9308573" name="Ellipse 8"/>
          <p:cNvSpPr/>
          <p:nvPr/>
        </p:nvSpPr>
        <p:spPr bwMode="auto">
          <a:xfrm>
            <a:off x="4652483" y="1892646"/>
            <a:ext cx="2336627" cy="126690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370696710" name="ZoneTexte 9"/>
          <p:cNvSpPr txBox="1"/>
          <p:nvPr/>
        </p:nvSpPr>
        <p:spPr bwMode="auto">
          <a:xfrm>
            <a:off x="2965870" y="2223069"/>
            <a:ext cx="458010" cy="46166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400" i="1">
                          <a:latin typeface="Cambria Math"/>
                        </a:rPr>
                        <m:t>𝐸</m:t>
                      </m:r>
                    </m:oMath>
                  </m:oMathPara>
                </a14:m>
              </mc:Choice>
              <mc:Fallback/>
            </mc:AlternateContent>
            <a:endParaRPr lang="fr-FR" sz="2400"/>
          </a:p>
        </p:txBody>
      </p:sp>
      <p:sp>
        <p:nvSpPr>
          <p:cNvPr id="1512529993" name="ZoneTexte 10"/>
          <p:cNvSpPr txBox="1"/>
          <p:nvPr/>
        </p:nvSpPr>
        <p:spPr bwMode="auto">
          <a:xfrm>
            <a:off x="5039385" y="2220689"/>
            <a:ext cx="631134" cy="46166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400" i="1">
                          <a:latin typeface="Cambria Math"/>
                        </a:rPr>
                        <m:t>𝜌</m:t>
                      </m:r>
                      <m:r>
                        <m:rPr/>
                        <a:rPr lang="fr-FR" sz="2400" i="1">
                          <a:latin typeface="Cambria Math"/>
                        </a:rPr>
                        <m:t>𝐸</m:t>
                      </m:r>
                    </m:oMath>
                  </m:oMathPara>
                </a14:m>
              </mc:Choice>
              <mc:Fallback/>
            </mc:AlternateContent>
            <a:endParaRPr lang="fr-FR" sz="2400"/>
          </a:p>
        </p:txBody>
      </p:sp>
      <p:sp>
        <p:nvSpPr>
          <p:cNvPr id="566853037" name="ZoneTexte 12"/>
          <p:cNvSpPr txBox="1"/>
          <p:nvPr/>
        </p:nvSpPr>
        <p:spPr bwMode="auto">
          <a:xfrm>
            <a:off x="5039384" y="3908871"/>
            <a:ext cx="443070" cy="46166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400" i="1">
                          <a:latin typeface="Cambria Math"/>
                        </a:rPr>
                        <m:t>𝑇</m:t>
                      </m:r>
                    </m:oMath>
                  </m:oMathPara>
                </a14:m>
              </mc:Choice>
              <mc:Fallback/>
            </mc:AlternateContent>
            <a:endParaRPr lang="fr-FR" sz="2400"/>
          </a:p>
        </p:txBody>
      </p:sp>
      <p:sp>
        <p:nvSpPr>
          <p:cNvPr id="1157621709" name="ZoneTexte 13"/>
          <p:cNvSpPr txBox="1"/>
          <p:nvPr/>
        </p:nvSpPr>
        <p:spPr bwMode="auto">
          <a:xfrm>
            <a:off x="5884481" y="2225541"/>
            <a:ext cx="814196" cy="46166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400" i="1">
                          <a:latin typeface="Cambria Math"/>
                        </a:rPr>
                        <m:t>𝜀</m:t>
                      </m:r>
                      <m:sSup>
                        <m:sSupPr>
                          <m:ctrlPr>
                            <a:rPr lang="fr-FR" sz="2400" i="1">
                              <a:latin typeface="Cambria Math"/>
                              <a:ea typeface="Cambria Math"/>
                              <a:cs typeface="Cambria Math"/>
                            </a:rPr>
                          </m:ctrlPr>
                        </m:sSupPr>
                        <m:e>
                          <m:r>
                            <m:rPr/>
                            <a:rPr lang="fr-FR" sz="2400" i="1">
                              <a:latin typeface="Cambria Math"/>
                            </a:rPr>
                            <m:t>𝑀</m:t>
                          </m:r>
                        </m:e>
                        <m:sup>
                          <m:r>
                            <m:rPr/>
                            <a:rPr lang="fr-FR" sz="2400" i="1">
                              <a:latin typeface="Cambria Math"/>
                            </a:rPr>
                            <m:t>0</m:t>
                          </m:r>
                        </m:sup>
                      </m:sSup>
                    </m:oMath>
                  </m:oMathPara>
                </a14:m>
              </mc:Choice>
              <mc:Fallback/>
            </mc:AlternateContent>
            <a:endParaRPr lang="fr-FR" sz="2400"/>
          </a:p>
        </p:txBody>
      </p:sp>
      <p:sp>
        <p:nvSpPr>
          <p:cNvPr id="1907394380" name="ZoneTexte 14"/>
          <p:cNvSpPr txBox="1"/>
          <p:nvPr/>
        </p:nvSpPr>
        <p:spPr bwMode="auto">
          <a:xfrm>
            <a:off x="4908093" y="1238150"/>
            <a:ext cx="2081018" cy="46166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400" i="1">
                          <a:solidFill>
                            <a:srgbClr val="FF0000"/>
                          </a:solidFill>
                          <a:latin typeface="Cambria Math"/>
                        </a:rPr>
                        <m:t>𝐽</m:t>
                      </m:r>
                      <m:r>
                        <m:rPr/>
                        <a:rPr lang="fr-FR" sz="2400" i="1">
                          <a:solidFill>
                            <a:srgbClr val="FF0000"/>
                          </a:solidFill>
                          <a:latin typeface="Cambria Math"/>
                        </a:rPr>
                        <m:t>=</m:t>
                      </m:r>
                      <m:r>
                        <m:rPr/>
                        <a:rPr lang="fr-FR" sz="2400" i="1">
                          <a:solidFill>
                            <a:srgbClr val="FF0000"/>
                          </a:solidFill>
                          <a:latin typeface="Cambria Math"/>
                        </a:rPr>
                        <m:t>𝜀</m:t>
                      </m:r>
                      <m:sSup>
                        <m:sSupPr>
                          <m:ctrlPr>
                            <a:rPr lang="fr-FR" sz="2400" i="1">
                              <a:solidFill>
                                <a:srgbClr val="FF0000"/>
                              </a:solidFill>
                              <a:latin typeface="Cambria Math"/>
                              <a:ea typeface="Cambria Math"/>
                              <a:cs typeface="Cambria Math"/>
                            </a:rPr>
                          </m:ctrlPr>
                        </m:sSupPr>
                        <m:e>
                          <m:r>
                            <m:rPr/>
                            <a:rPr lang="fr-FR" sz="2400" i="1">
                              <a:solidFill>
                                <a:srgbClr val="FF0000"/>
                              </a:solidFill>
                              <a:latin typeface="Cambria Math"/>
                            </a:rPr>
                            <m:t>𝑀</m:t>
                          </m:r>
                        </m:e>
                        <m:sup>
                          <m:r>
                            <m:rPr/>
                            <a:rPr lang="fr-FR" sz="2400" i="1">
                              <a:solidFill>
                                <a:srgbClr val="FF0000"/>
                              </a:solidFill>
                              <a:latin typeface="Cambria Math"/>
                            </a:rPr>
                            <m:t>0</m:t>
                          </m:r>
                        </m:sup>
                      </m:sSup>
                      <m:r>
                        <m:rPr/>
                        <a:rPr lang="fr-FR" sz="2400" i="1">
                          <a:solidFill>
                            <a:srgbClr val="FF0000"/>
                          </a:solidFill>
                          <a:latin typeface="Cambria Math"/>
                        </a:rPr>
                        <m:t>+</m:t>
                      </m:r>
                      <m:r>
                        <m:rPr/>
                        <a:rPr lang="fr-FR" sz="2400" i="1">
                          <a:solidFill>
                            <a:srgbClr val="FF0000"/>
                          </a:solidFill>
                          <a:latin typeface="Cambria Math"/>
                        </a:rPr>
                        <m:t>𝜌</m:t>
                      </m:r>
                      <m:r>
                        <m:rPr/>
                        <a:rPr lang="fr-FR" sz="2400" i="1">
                          <a:solidFill>
                            <a:srgbClr val="FF0000"/>
                          </a:solidFill>
                          <a:latin typeface="Cambria Math"/>
                        </a:rPr>
                        <m:t>𝐸</m:t>
                      </m:r>
                    </m:oMath>
                  </m:oMathPara>
                </a14:m>
              </mc:Choice>
              <mc:Fallback/>
            </mc:AlternateContent>
            <a:endParaRPr lang="fr-FR" sz="2400">
              <a:solidFill>
                <a:srgbClr val="FF0000"/>
              </a:solidFill>
            </a:endParaRPr>
          </a:p>
        </p:txBody>
      </p:sp>
      <p:sp>
        <p:nvSpPr>
          <p:cNvPr id="775058913" name="ZoneTexte 15"/>
          <p:cNvSpPr txBox="1"/>
          <p:nvPr/>
        </p:nvSpPr>
        <p:spPr bwMode="auto">
          <a:xfrm>
            <a:off x="7702363" y="2206929"/>
            <a:ext cx="2524536" cy="461664"/>
          </a:xfrm>
          <a:prstGeom prst="rect">
            <a:avLst/>
          </a:prstGeom>
          <a:noFill/>
        </p:spPr>
        <p:txBody>
          <a:bodyPr wrap="none" rtlCol="0">
            <a:spAutoFit/>
          </a:bodyPr>
          <a:lstStyle/>
          <a:p>
            <a:pPr>
              <a:defRPr/>
            </a:pPr>
            <a:r>
              <a:rPr lang="fr-FR" sz="2400"/>
              <a:t>where</a:t>
            </a:r>
            <a:r>
              <a:rPr lang="fr-FR" sz="2400"/>
              <a:t>   </a:t>
            </a:r>
            <mc:AlternateContent xmlns:mc="http://schemas.openxmlformats.org/markup-compatibility/2006" xmlns:m="http://schemas.openxmlformats.org/officeDocument/2006/math">
              <mc:Choice xmlns:a14="http://schemas.microsoft.com/office/drawing/2010/main" Requires="a14">
                <a14:m>
                  <m:oMathPara>
                    <m:oMathParaPr/>
                    <m:oMath>
                      <m:sSup>
                        <m:sSupPr>
                          <m:ctrlPr>
                            <a:rPr lang="fr-FR" sz="2400" i="1">
                              <a:latin typeface="Cambria Math"/>
                              <a:ea typeface="Cambria Math"/>
                              <a:cs typeface="Cambria Math"/>
                            </a:rPr>
                          </m:ctrlPr>
                        </m:sSupPr>
                        <m:e>
                          <m:r>
                            <m:rPr/>
                            <a:rPr lang="fr-FR" sz="2400" i="1">
                              <a:latin typeface="Cambria Math"/>
                            </a:rPr>
                            <m:t>𝑀</m:t>
                          </m:r>
                        </m:e>
                        <m:sup>
                          <m:r>
                            <m:rPr/>
                            <a:rPr lang="fr-FR" sz="2400" i="1">
                              <a:latin typeface="Cambria Math"/>
                            </a:rPr>
                            <m:t>0</m:t>
                          </m:r>
                        </m:sup>
                      </m:sSup>
                      <m:r>
                        <m:rPr/>
                        <a:rPr lang="fr-FR" sz="2400" i="1">
                          <a:latin typeface="Cambria Math"/>
                        </a:rPr>
                        <m:t>=</m:t>
                      </m:r>
                      <m:r>
                        <m:rPr/>
                        <a:rPr lang="fr-FR" sz="2400" i="1">
                          <a:latin typeface="Cambria Math"/>
                        </a:rPr>
                        <m:t>𝜎</m:t>
                      </m:r>
                      <m:sSup>
                        <m:sSupPr>
                          <m:ctrlPr>
                            <a:rPr lang="fr-FR" sz="2400" i="1">
                              <a:latin typeface="Cambria Math"/>
                              <a:ea typeface="Cambria Math"/>
                              <a:cs typeface="Cambria Math"/>
                            </a:rPr>
                          </m:ctrlPr>
                        </m:sSupPr>
                        <m:e>
                          <m:r>
                            <m:rPr/>
                            <a:rPr lang="fr-FR" sz="2400" i="1">
                              <a:latin typeface="Cambria Math"/>
                            </a:rPr>
                            <m:t>𝑇</m:t>
                          </m:r>
                        </m:e>
                        <m:sup>
                          <m:r>
                            <m:rPr/>
                            <a:rPr lang="fr-FR" sz="2400" i="1">
                              <a:latin typeface="Cambria Math"/>
                            </a:rPr>
                            <m:t>4</m:t>
                          </m:r>
                        </m:sup>
                      </m:sSup>
                    </m:oMath>
                  </m:oMathPara>
                </a14:m>
              </mc:Choice>
              <mc:Fallback/>
            </mc:AlternateContent>
            <a:endParaRPr lang="fr-FR" sz="2400"/>
          </a:p>
        </p:txBody>
      </p:sp>
      <p:graphicFrame>
        <p:nvGraphicFramePr>
          <p:cNvPr id="2077514046" name="Tableau 18"/>
          <p:cNvGraphicFramePr>
            <a:graphicFrameLocks xmlns:a="http://schemas.openxmlformats.org/drawingml/2006/main"/>
          </p:cNvGraphicFramePr>
          <p:nvPr/>
        </p:nvGraphicFramePr>
        <p:xfrm>
          <a:off x="4151783" y="4437111"/>
          <a:ext cx="4063999" cy="1188720"/>
        </p:xfrm>
        <a:graphic>
          <a:graphicData uri="http://schemas.openxmlformats.org/drawingml/2006/table">
            <a:tbl>
              <a:tblPr firstRow="1" firstCol="0" lastRow="0" lastCol="0" bandRow="1" bandCol="0">
                <a:tableStyleId>{93296810-A885-4BE3-A3E7-6D5BEEA58F35}</a:tableStyleId>
              </a:tblPr>
              <a:tblGrid>
                <a:gridCol w="776052"/>
                <a:gridCol w="3287946"/>
              </a:tblGrid>
              <a:tr h="370840">
                <a:tc>
                  <a:txBody>
                    <a:bodyPr/>
                    <a:p>
                      <a:pPr algn="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000" b="0" i="1">
                                    <a:latin typeface="Cambria Math"/>
                                  </a:rPr>
                                  <m:t>𝐸</m:t>
                                </m:r>
                              </m:oMath>
                            </m:oMathPara>
                          </a14:m>
                        </mc:Choice>
                        <mc:Fallback/>
                      </mc:AlternateContent>
                      <a:endParaRPr lang="fr-FR" sz="2000" b="0"/>
                    </a:p>
                  </a:txBody>
                  <a:tcPr>
                    <a:lnL w="12699" algn="ctr">
                      <a:noFill/>
                    </a:lnL>
                    <a:lnR w="12699" algn="ctr">
                      <a:noFill/>
                    </a:lnR>
                    <a:lnT w="19049" algn="ctr">
                      <a:solidFill>
                        <a:schemeClr val="tx1"/>
                      </a:solidFill>
                    </a:lnT>
                    <a:lnB w="12699" algn="ctr">
                      <a:noFill/>
                    </a:lnB>
                  </a:tcPr>
                </a:tc>
                <a:tc>
                  <a:txBody>
                    <a:bodyPr/>
                    <a:p>
                      <a:pPr>
                        <a:defRPr/>
                      </a:pPr>
                      <a:r>
                        <a:rPr lang="fr-FR" sz="2000" b="0"/>
                        <a:t>Incident radiation</a:t>
                      </a:r>
                      <a:endParaRPr/>
                    </a:p>
                  </a:txBody>
                  <a:tcPr>
                    <a:lnL w="12699" algn="ctr">
                      <a:noFill/>
                    </a:lnL>
                    <a:lnR w="12699" algn="ctr">
                      <a:noFill/>
                    </a:lnR>
                    <a:lnT w="19049" algn="ctr">
                      <a:solidFill>
                        <a:schemeClr val="tx1"/>
                      </a:solidFill>
                    </a:lnT>
                    <a:lnB w="12699" algn="ctr">
                      <a:noFill/>
                    </a:lnB>
                  </a:tcPr>
                </a:tc>
              </a:tr>
              <a:tr h="370840">
                <a:tc>
                  <a:txBody>
                    <a:bodyPr/>
                    <a:p>
                      <a:pPr algn="r">
                        <a:defRPr/>
                      </a:pPr>
                      <mc:AlternateContent xmlns:mc="http://schemas.openxmlformats.org/markup-compatibility/2006" xmlns:m="http://schemas.openxmlformats.org/officeDocument/2006/math">
                        <mc:Choice xmlns:a14="http://schemas.microsoft.com/office/drawing/2010/main" Requires="a14">
                          <a14:m>
                            <m:oMathPara>
                              <m:oMathParaPr/>
                              <m:oMath>
                                <m:sSup>
                                  <m:sSupPr>
                                    <m:ctrlPr>
                                      <a:rPr lang="fr-FR" sz="2000" i="1">
                                        <a:latin typeface="Cambria Math"/>
                                        <a:ea typeface="Cambria Math"/>
                                        <a:cs typeface="Cambria Math"/>
                                      </a:rPr>
                                    </m:ctrlPr>
                                  </m:sSupPr>
                                  <m:e>
                                    <m:r>
                                      <m:rPr/>
                                      <a:rPr lang="fr-FR" sz="2000">
                                        <a:latin typeface="Cambria Math"/>
                                      </a:rPr>
                                      <m:t>𝑀</m:t>
                                    </m:r>
                                  </m:e>
                                  <m:sup>
                                    <m:r>
                                      <m:rPr/>
                                      <a:rPr lang="fr-FR" sz="2000">
                                        <a:latin typeface="Cambria Math"/>
                                      </a:rPr>
                                      <m:t>0</m:t>
                                    </m:r>
                                  </m:sup>
                                </m:sSup>
                              </m:oMath>
                            </m:oMathPara>
                          </a14:m>
                        </mc:Choice>
                        <mc:Fallback/>
                      </mc:AlternateContent>
                      <a:endParaRPr lang="fr-FR" sz="2000"/>
                    </a:p>
                  </a:txBody>
                  <a:tcPr>
                    <a:lnL w="12699" algn="ctr">
                      <a:noFill/>
                    </a:lnL>
                    <a:lnR w="12699" algn="ctr">
                      <a:noFill/>
                    </a:lnR>
                    <a:lnT w="12699" algn="ctr">
                      <a:noFill/>
                    </a:lnT>
                    <a:lnB w="12699" algn="ctr">
                      <a:noFill/>
                    </a:lnB>
                  </a:tcPr>
                </a:tc>
                <a:tc>
                  <a:txBody>
                    <a:bodyPr/>
                    <a:p>
                      <a:pPr>
                        <a:defRPr/>
                      </a:pPr>
                      <a:r>
                        <a:rPr lang="fr-FR" sz="2000"/>
                        <a:t>Black body </a:t>
                      </a:r>
                      <a:r>
                        <a:rPr lang="fr-FR" sz="2000"/>
                        <a:t>emission</a:t>
                      </a:r>
                      <a:endParaRPr lang="fr-FR" sz="2000"/>
                    </a:p>
                  </a:txBody>
                  <a:tcPr>
                    <a:lnL w="12699" algn="ctr">
                      <a:noFill/>
                    </a:lnL>
                    <a:lnR w="12699" algn="ctr">
                      <a:noFill/>
                    </a:lnR>
                    <a:lnT w="12699" algn="ctr">
                      <a:noFill/>
                    </a:lnT>
                    <a:lnB w="12699" algn="ctr">
                      <a:noFill/>
                    </a:lnB>
                  </a:tcPr>
                </a:tc>
              </a:tr>
              <a:tr h="370840">
                <a:tc>
                  <a:txBody>
                    <a:bodyPr/>
                    <a:p>
                      <a:pPr algn="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000">
                                    <a:latin typeface="Cambria Math"/>
                                  </a:rPr>
                                  <m:t>𝐽</m:t>
                                </m:r>
                              </m:oMath>
                            </m:oMathPara>
                          </a14:m>
                        </mc:Choice>
                        <mc:Fallback/>
                      </mc:AlternateContent>
                      <a:endParaRPr lang="fr-FR" sz="2000"/>
                    </a:p>
                  </a:txBody>
                  <a:tcPr>
                    <a:lnL w="12699" algn="ctr">
                      <a:noFill/>
                    </a:lnL>
                    <a:lnR w="12699" algn="ctr">
                      <a:noFill/>
                    </a:lnR>
                    <a:lnT w="12699" algn="ctr">
                      <a:noFill/>
                    </a:lnT>
                    <a:lnB w="19049" algn="ctr">
                      <a:solidFill>
                        <a:schemeClr val="tx1"/>
                      </a:solidFill>
                    </a:lnB>
                  </a:tcPr>
                </a:tc>
                <a:tc>
                  <a:txBody>
                    <a:bodyPr/>
                    <a:p>
                      <a:pPr>
                        <a:defRPr/>
                      </a:pPr>
                      <a:r>
                        <a:rPr lang="fr-FR" sz="2000"/>
                        <a:t>Radiosity</a:t>
                      </a:r>
                      <a:endParaRPr lang="fr-FR" sz="2000"/>
                    </a:p>
                  </a:txBody>
                  <a:tcPr>
                    <a:lnL w="12699" algn="ctr">
                      <a:noFill/>
                    </a:lnL>
                    <a:lnR w="12699" algn="ctr">
                      <a:noFill/>
                    </a:lnR>
                    <a:lnT w="12699" algn="ctr">
                      <a:noFill/>
                    </a:lnT>
                    <a:lnB w="19049" algn="ctr">
                      <a:solidFill>
                        <a:schemeClr val="tx1"/>
                      </a:solidFill>
                    </a:lnB>
                  </a:tcPr>
                </a:tc>
              </a:tr>
            </a:tbl>
          </a:graphicData>
        </a:graphic>
      </p:graphicFrame>
      <p:graphicFrame>
        <p:nvGraphicFramePr>
          <p:cNvPr id="615007448" name="Tableau 19"/>
          <p:cNvGraphicFramePr>
            <a:graphicFrameLocks xmlns:a="http://schemas.openxmlformats.org/drawingml/2006/main"/>
          </p:cNvGraphicFramePr>
          <p:nvPr/>
        </p:nvGraphicFramePr>
        <p:xfrm>
          <a:off x="4151783" y="5783663"/>
          <a:ext cx="4063999" cy="792479"/>
        </p:xfrm>
        <a:graphic>
          <a:graphicData uri="http://schemas.openxmlformats.org/drawingml/2006/table">
            <a:tbl>
              <a:tblPr firstRow="1" firstCol="0" lastRow="0" lastCol="0" bandRow="1" bandCol="0">
                <a:tableStyleId>{93296810-A885-4BE3-A3E7-6D5BEEA58F35}</a:tableStyleId>
              </a:tblPr>
              <a:tblGrid>
                <a:gridCol w="776052"/>
                <a:gridCol w="3287946"/>
              </a:tblGrid>
              <a:tr h="370840">
                <a:tc>
                  <a:txBody>
                    <a:bodyPr/>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000" b="0" i="1">
                                    <a:latin typeface="Cambria Math"/>
                                  </a:rPr>
                                  <m:t>𝜌</m:t>
                                </m:r>
                              </m:oMath>
                            </m:oMathPara>
                          </a14:m>
                        </mc:Choice>
                        <mc:Fallback/>
                      </mc:AlternateContent>
                      <a:endParaRPr lang="fr-FR" sz="2000"/>
                    </a:p>
                  </a:txBody>
                  <a:tcPr>
                    <a:lnL w="12699" algn="ctr">
                      <a:noFill/>
                    </a:lnL>
                    <a:lnR w="12699" algn="ctr">
                      <a:noFill/>
                    </a:lnR>
                    <a:lnT w="19049" algn="ctr">
                      <a:solidFill>
                        <a:schemeClr val="tx1"/>
                      </a:solidFill>
                    </a:lnT>
                    <a:lnB w="12699" algn="ctr">
                      <a:noFill/>
                    </a:lnB>
                  </a:tcPr>
                </a:tc>
                <a:tc>
                  <a:txBody>
                    <a:bodyPr/>
                    <a:p>
                      <a:pPr>
                        <a:defRPr/>
                      </a:pPr>
                      <a:r>
                        <a:rPr lang="fr-FR" sz="2000"/>
                        <a:t>Reflectivity</a:t>
                      </a:r>
                      <a:endParaRPr lang="fr-FR" sz="2000"/>
                    </a:p>
                  </a:txBody>
                  <a:tcPr>
                    <a:lnL w="12699" algn="ctr">
                      <a:noFill/>
                    </a:lnL>
                    <a:lnR w="12699" algn="ctr">
                      <a:noFill/>
                    </a:lnR>
                    <a:lnT w="19049" algn="ctr">
                      <a:solidFill>
                        <a:schemeClr val="tx1"/>
                      </a:solidFill>
                    </a:lnT>
                    <a:lnB w="12699" algn="ctr">
                      <a:noFill/>
                    </a:lnB>
                  </a:tcPr>
                </a:tc>
              </a:tr>
              <a:tr h="370840">
                <a:tc>
                  <a:txBody>
                    <a:bodyPr/>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000" b="0" i="1">
                                    <a:latin typeface="Cambria Math"/>
                                  </a:rPr>
                                  <m:t>𝜀</m:t>
                                </m:r>
                              </m:oMath>
                            </m:oMathPara>
                          </a14:m>
                        </mc:Choice>
                        <mc:Fallback/>
                      </mc:AlternateContent>
                      <a:endParaRPr lang="fr-FR" sz="2000"/>
                    </a:p>
                  </a:txBody>
                  <a:tcPr>
                    <a:lnL w="12699" algn="ctr">
                      <a:noFill/>
                    </a:lnL>
                    <a:lnR w="12699" algn="ctr">
                      <a:noFill/>
                    </a:lnR>
                    <a:lnT w="12699" algn="ctr">
                      <a:noFill/>
                    </a:lnT>
                    <a:lnB w="19049" algn="ctr">
                      <a:solidFill>
                        <a:schemeClr val="tx1"/>
                      </a:solidFill>
                    </a:lnB>
                  </a:tcPr>
                </a:tc>
                <a:tc>
                  <a:txBody>
                    <a:bodyPr/>
                    <a:p>
                      <a:pPr>
                        <a:defRPr/>
                      </a:pPr>
                      <a:r>
                        <a:rPr lang="fr-FR" sz="2000"/>
                        <a:t>Emissivity</a:t>
                      </a:r>
                      <a:endParaRPr lang="fr-FR" sz="2000"/>
                    </a:p>
                  </a:txBody>
                  <a:tcPr>
                    <a:lnL w="12699" algn="ctr">
                      <a:noFill/>
                    </a:lnL>
                    <a:lnR w="12699" algn="ctr">
                      <a:noFill/>
                    </a:lnR>
                    <a:lnT w="12699" algn="ctr">
                      <a:noFill/>
                    </a:lnT>
                    <a:lnB w="19049" algn="ctr">
                      <a:solidFill>
                        <a:schemeClr val="tx1"/>
                      </a:solidFill>
                    </a:lnB>
                  </a:tcPr>
                </a:tc>
              </a:tr>
            </a:tbl>
          </a:graphicData>
        </a:graphic>
      </p:graphicFrame>
      <p:sp>
        <p:nvSpPr>
          <p:cNvPr id="1713381706" name="ZoneTexte 20"/>
          <p:cNvSpPr txBox="1"/>
          <p:nvPr/>
        </p:nvSpPr>
        <p:spPr bwMode="auto">
          <a:xfrm>
            <a:off x="8112318" y="4797153"/>
            <a:ext cx="1167306" cy="461664"/>
          </a:xfrm>
          <a:prstGeom prst="rect">
            <a:avLst/>
          </a:prstGeom>
          <a:noFill/>
        </p:spPr>
        <p:txBody>
          <a:bodyPr wrap="none" rtlCol="0">
            <a:spAutoFit/>
          </a:bodyPr>
          <a:lstStyle/>
          <a:p>
            <a:pPr>
              <a:defRPr/>
            </a:pPr>
            <a:r>
              <a:rPr lang="fr-FR" sz="2400">
                <a:solidFill>
                  <a:schemeClr val="accent6">
                    <a:lumMod val="75000"/>
                  </a:schemeClr>
                </a:solidFill>
              </a:rPr>
              <a:t>[W/m2]</a:t>
            </a:r>
            <a:endParaRPr/>
          </a:p>
        </p:txBody>
      </p:sp>
      <p:sp>
        <p:nvSpPr>
          <p:cNvPr id="1969417469" name="ZoneTexte 21"/>
          <p:cNvSpPr txBox="1"/>
          <p:nvPr/>
        </p:nvSpPr>
        <p:spPr bwMode="auto">
          <a:xfrm>
            <a:off x="8154024" y="5877272"/>
            <a:ext cx="468397" cy="461664"/>
          </a:xfrm>
          <a:prstGeom prst="rect">
            <a:avLst/>
          </a:prstGeom>
          <a:noFill/>
        </p:spPr>
        <p:txBody>
          <a:bodyPr wrap="none" rtlCol="0">
            <a:spAutoFit/>
          </a:bodyPr>
          <a:lstStyle/>
          <a:p>
            <a:pPr>
              <a:defRPr/>
            </a:pPr>
            <a:r>
              <a:rPr lang="fr-FR" sz="2400">
                <a:solidFill>
                  <a:schemeClr val="accent6">
                    <a:lumMod val="75000"/>
                  </a:schemeClr>
                </a:solidFill>
              </a:rPr>
              <a: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6143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252999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5762170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78736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50589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93085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073943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775140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133817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50074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69417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308573" grpId="0" animBg="1"/>
      <p:bldP spid="1512529993" grpId="0"/>
      <p:bldP spid="1157621709" grpId="0"/>
      <p:bldP spid="1907394380" grpId="0"/>
      <p:bldP spid="775058913" grpId="0"/>
      <p:bldP spid="1713381706" grpId="0"/>
      <p:bldP spid="1969417469" grpId="0"/>
    </p:bldLst>
  </p:timing>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078598045" name="Picture 3"/>
          <p:cNvPicPr>
            <a:picLocks noChangeAspect="1" noChangeArrowheads="1"/>
          </p:cNvPicPr>
          <p:nvPr/>
        </p:nvPicPr>
        <p:blipFill>
          <a:blip r:embed="rId3"/>
          <a:stretch/>
        </p:blipFill>
        <p:spPr bwMode="auto">
          <a:xfrm rot="5399976">
            <a:off x="2399909" y="1938351"/>
            <a:ext cx="2607998" cy="311149"/>
          </a:xfrm>
          <a:prstGeom prst="rect">
            <a:avLst/>
          </a:prstGeom>
          <a:noFill/>
          <a:ln>
            <a:noFill/>
          </a:ln>
          <a:effectLst/>
        </p:spPr>
      </p:pic>
      <p:graphicFrame>
        <p:nvGraphicFramePr>
          <p:cNvPr id="1520844191" name="Tableau 3"/>
          <p:cNvGraphicFramePr>
            <a:graphicFrameLocks xmlns:a="http://schemas.openxmlformats.org/drawingml/2006/main"/>
          </p:cNvGraphicFramePr>
          <p:nvPr/>
        </p:nvGraphicFramePr>
        <p:xfrm>
          <a:off x="3859482" y="3397926"/>
          <a:ext cx="5001120" cy="304799"/>
        </p:xfrm>
        <a:graphic>
          <a:graphicData uri="http://schemas.openxmlformats.org/drawingml/2006/table">
            <a:tbl>
              <a:tblPr firstRow="1" firstCol="0" lastRow="0" lastCol="0" bandRow="1" bandCol="0">
                <a:tableStyleId>{9D7B26C5-4107-4FEC-AEDC-1716B250A1EF}</a:tableStyleId>
              </a:tblPr>
              <a:tblGrid>
                <a:gridCol w="5001120"/>
              </a:tblGrid>
              <a:tr h="144016">
                <a:tc>
                  <a:txBody>
                    <a:bodyPr/>
                    <a:p>
                      <a:pPr>
                        <a:defRPr/>
                      </a:pPr>
                      <a:endParaRPr lang="fr-FR" sz="1400"/>
                    </a:p>
                  </a:txBody>
                  <a:tcPr>
                    <a:lnT w="19049" algn="ctr">
                      <a:solidFill>
                        <a:schemeClr val="tx1"/>
                      </a:solidFill>
                    </a:lnT>
                    <a:solidFill>
                      <a:schemeClr val="bg1">
                        <a:lumMod val="85000"/>
                      </a:schemeClr>
                    </a:solidFill>
                  </a:tcPr>
                </a:tc>
              </a:tr>
            </a:tbl>
          </a:graphicData>
        </a:graphic>
      </p:graphicFrame>
      <p:cxnSp>
        <p:nvCxnSpPr>
          <p:cNvPr id="487316931" name="Connecteur droit avec flèche 4"/>
          <p:cNvCxnSpPr/>
          <p:nvPr/>
        </p:nvCxnSpPr>
        <p:spPr bwMode="auto">
          <a:xfrm flipV="1">
            <a:off x="4155885" y="1259008"/>
            <a:ext cx="447662" cy="28803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82348083" name="Connecteur droit avec flèche 6"/>
          <p:cNvCxnSpPr/>
          <p:nvPr/>
        </p:nvCxnSpPr>
        <p:spPr bwMode="auto">
          <a:xfrm>
            <a:off x="4155882" y="1987472"/>
            <a:ext cx="447663"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05568142" name="Connecteur droit avec flèche 8"/>
          <p:cNvCxnSpPr/>
          <p:nvPr/>
        </p:nvCxnSpPr>
        <p:spPr bwMode="auto">
          <a:xfrm>
            <a:off x="4180084" y="2411136"/>
            <a:ext cx="423462" cy="28803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46263408" name="Connecteur droit avec flèche 11"/>
          <p:cNvCxnSpPr/>
          <p:nvPr/>
        </p:nvCxnSpPr>
        <p:spPr bwMode="auto">
          <a:xfrm flipV="1">
            <a:off x="7006102" y="2845391"/>
            <a:ext cx="360039" cy="43204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30409543" name="Connecteur droit avec flèche 12"/>
          <p:cNvCxnSpPr/>
          <p:nvPr/>
        </p:nvCxnSpPr>
        <p:spPr bwMode="auto">
          <a:xfrm flipV="1">
            <a:off x="6574055" y="2773383"/>
            <a:ext cx="0" cy="50405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7685674" name="Connecteur droit avec flèche 13"/>
          <p:cNvCxnSpPr/>
          <p:nvPr/>
        </p:nvCxnSpPr>
        <p:spPr bwMode="auto">
          <a:xfrm flipH="1" flipV="1">
            <a:off x="5805870" y="2845391"/>
            <a:ext cx="384240" cy="42366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17038051" name="ZoneTexte 16"/>
          <p:cNvSpPr txBox="1"/>
          <p:nvPr/>
        </p:nvSpPr>
        <p:spPr bwMode="auto">
          <a:xfrm>
            <a:off x="4709725" y="1671806"/>
            <a:ext cx="1025793" cy="477887"/>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solidFill>
                                <a:srgbClr val="FF0000"/>
                              </a:solidFill>
                              <a:latin typeface="Cambria Math"/>
                              <a:ea typeface="Cambria Math"/>
                              <a:cs typeface="Cambria Math"/>
                            </a:rPr>
                          </m:ctrlPr>
                        </m:sSubPr>
                        <m:e>
                          <m:r>
                            <m:rPr/>
                            <a:rPr lang="fr-FR" sz="2400" i="1">
                              <a:solidFill>
                                <a:srgbClr val="FF0000"/>
                              </a:solidFill>
                              <a:latin typeface="Cambria Math"/>
                            </a:rPr>
                            <m:t>𝜙</m:t>
                          </m:r>
                        </m:e>
                        <m:sub>
                          <m:r>
                            <m:rPr/>
                            <a:rPr lang="fr-FR" sz="2400" i="1">
                              <a:solidFill>
                                <a:srgbClr val="FF0000"/>
                              </a:solidFill>
                              <a:latin typeface="Cambria Math"/>
                            </a:rPr>
                            <m:t>𝑛𝑒𝑡</m:t>
                          </m:r>
                          <m:r>
                            <m:rPr/>
                            <a:rPr lang="fr-FR" sz="2400" i="1">
                              <a:solidFill>
                                <a:srgbClr val="FF0000"/>
                              </a:solidFill>
                              <a:latin typeface="Cambria Math"/>
                            </a:rPr>
                            <m:t>,1</m:t>
                          </m:r>
                        </m:sub>
                      </m:sSub>
                    </m:oMath>
                  </m:oMathPara>
                </a14:m>
              </mc:Choice>
              <mc:Fallback/>
            </mc:AlternateContent>
            <a:endParaRPr lang="fr-FR" sz="2400">
              <a:solidFill>
                <a:srgbClr val="FF0000"/>
              </a:solidFill>
            </a:endParaRPr>
          </a:p>
        </p:txBody>
      </p:sp>
      <p:sp>
        <p:nvSpPr>
          <p:cNvPr id="706721211" name="ZoneTexte 19"/>
          <p:cNvSpPr txBox="1"/>
          <p:nvPr/>
        </p:nvSpPr>
        <p:spPr bwMode="auto">
          <a:xfrm>
            <a:off x="5997989" y="2244894"/>
            <a:ext cx="1025793" cy="477887"/>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solidFill>
                                <a:srgbClr val="FF0000"/>
                              </a:solidFill>
                              <a:latin typeface="Cambria Math"/>
                              <a:ea typeface="Cambria Math"/>
                              <a:cs typeface="Cambria Math"/>
                            </a:rPr>
                          </m:ctrlPr>
                        </m:sSubPr>
                        <m:e>
                          <m:r>
                            <m:rPr/>
                            <a:rPr lang="fr-FR" sz="2400" i="1">
                              <a:solidFill>
                                <a:srgbClr val="FF0000"/>
                              </a:solidFill>
                              <a:latin typeface="Cambria Math"/>
                            </a:rPr>
                            <m:t>𝜙</m:t>
                          </m:r>
                        </m:e>
                        <m:sub>
                          <m:r>
                            <m:rPr/>
                            <a:rPr lang="fr-FR" sz="2400" i="1">
                              <a:solidFill>
                                <a:srgbClr val="FF0000"/>
                              </a:solidFill>
                              <a:latin typeface="Cambria Math"/>
                            </a:rPr>
                            <m:t>𝑛𝑒𝑡</m:t>
                          </m:r>
                          <m:r>
                            <m:rPr/>
                            <a:rPr lang="fr-FR" sz="2400" i="1">
                              <a:solidFill>
                                <a:srgbClr val="FF0000"/>
                              </a:solidFill>
                              <a:latin typeface="Cambria Math"/>
                            </a:rPr>
                            <m:t>,2</m:t>
                          </m:r>
                        </m:sub>
                      </m:sSub>
                    </m:oMath>
                  </m:oMathPara>
                </a14:m>
              </mc:Choice>
              <mc:Fallback/>
            </mc:AlternateContent>
            <a:endParaRPr lang="fr-FR" sz="2400">
              <a:solidFill>
                <a:srgbClr val="FF0000"/>
              </a:solidFill>
            </a:endParaRPr>
          </a:p>
        </p:txBody>
      </p:sp>
      <p:sp>
        <p:nvSpPr>
          <p:cNvPr id="1804467556" name="Ellipse 18"/>
          <p:cNvSpPr/>
          <p:nvPr/>
        </p:nvSpPr>
        <p:spPr bwMode="auto">
          <a:xfrm>
            <a:off x="3207975" y="1820958"/>
            <a:ext cx="360039" cy="328735"/>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defRPr/>
            </a:pPr>
            <a:r>
              <a:rPr lang="fr-FR" sz="2400"/>
              <a:t>1</a:t>
            </a:r>
            <a:endParaRPr/>
          </a:p>
        </p:txBody>
      </p:sp>
      <p:sp>
        <p:nvSpPr>
          <p:cNvPr id="403620447" name="Ellipse 23"/>
          <p:cNvSpPr/>
          <p:nvPr/>
        </p:nvSpPr>
        <p:spPr bwMode="auto">
          <a:xfrm>
            <a:off x="6394034" y="3670246"/>
            <a:ext cx="360039" cy="328735"/>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defRPr/>
            </a:pPr>
            <a:r>
              <a:rPr lang="fr-FR" sz="2400"/>
              <a:t>2</a:t>
            </a:r>
            <a:endParaRPr/>
          </a:p>
        </p:txBody>
      </p:sp>
      <p:sp>
        <p:nvSpPr>
          <p:cNvPr id="1220176986" name="ZoneTexte 22"/>
          <p:cNvSpPr txBox="1"/>
          <p:nvPr/>
        </p:nvSpPr>
        <p:spPr bwMode="auto">
          <a:xfrm>
            <a:off x="4391814" y="2093488"/>
            <a:ext cx="488081" cy="46166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solidFill>
                                <a:srgbClr val="FF0000"/>
                              </a:solidFill>
                              <a:latin typeface="Cambria Math"/>
                              <a:ea typeface="Cambria Math"/>
                              <a:cs typeface="Cambria Math"/>
                            </a:rPr>
                          </m:ctrlPr>
                        </m:sSubPr>
                        <m:e>
                          <m:r>
                            <m:rPr/>
                            <a:rPr lang="fr-FR" sz="2400" i="1">
                              <a:solidFill>
                                <a:srgbClr val="FF0000"/>
                              </a:solidFill>
                              <a:latin typeface="Cambria Math"/>
                            </a:rPr>
                            <m:t>𝐽</m:t>
                          </m:r>
                        </m:e>
                        <m:sub>
                          <m:r>
                            <m:rPr/>
                            <a:rPr lang="fr-FR" sz="2400" i="1">
                              <a:solidFill>
                                <a:srgbClr val="FF0000"/>
                              </a:solidFill>
                              <a:latin typeface="Cambria Math"/>
                            </a:rPr>
                            <m:t>1</m:t>
                          </m:r>
                        </m:sub>
                      </m:sSub>
                    </m:oMath>
                  </m:oMathPara>
                </a14:m>
              </mc:Choice>
              <mc:Fallback/>
            </mc:AlternateContent>
            <a:endParaRPr lang="fr-FR" sz="2400">
              <a:solidFill>
                <a:srgbClr val="FF0000"/>
              </a:solidFill>
            </a:endParaRPr>
          </a:p>
        </p:txBody>
      </p:sp>
      <p:sp>
        <p:nvSpPr>
          <p:cNvPr id="1709075944" name="ZoneTexte 27"/>
          <p:cNvSpPr txBox="1"/>
          <p:nvPr/>
        </p:nvSpPr>
        <p:spPr bwMode="auto">
          <a:xfrm>
            <a:off x="7366143" y="2686866"/>
            <a:ext cx="1609350" cy="46166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solidFill>
                                <a:srgbClr val="FF0000"/>
                              </a:solidFill>
                              <a:latin typeface="Cambria Math"/>
                              <a:ea typeface="Cambria Math"/>
                              <a:cs typeface="Cambria Math"/>
                            </a:rPr>
                          </m:ctrlPr>
                        </m:sSubPr>
                        <m:e>
                          <m:r>
                            <m:rPr/>
                            <a:rPr lang="fr-FR" sz="2400" i="1">
                              <a:solidFill>
                                <a:srgbClr val="FF0000"/>
                              </a:solidFill>
                              <a:latin typeface="Cambria Math"/>
                            </a:rPr>
                            <m:t>𝐽</m:t>
                          </m:r>
                        </m:e>
                        <m:sub>
                          <m:r>
                            <m:rPr/>
                            <a:rPr lang="fr-FR" sz="2400" i="1">
                              <a:solidFill>
                                <a:srgbClr val="FF0000"/>
                              </a:solidFill>
                              <a:latin typeface="Cambria Math"/>
                            </a:rPr>
                            <m:t>2</m:t>
                          </m:r>
                        </m:sub>
                      </m:sSub>
                      <m:r>
                        <m:rPr/>
                        <a:rPr lang="fr-FR" sz="2400" i="1">
                          <a:solidFill>
                            <a:srgbClr val="FF0000"/>
                          </a:solidFill>
                          <a:latin typeface="Cambria Math"/>
                        </a:rPr>
                        <m:t>=</m:t>
                      </m:r>
                      <m:r>
                        <m:rPr/>
                        <a:rPr lang="fr-FR" sz="2400" i="1">
                          <a:solidFill>
                            <a:srgbClr val="FF0000"/>
                          </a:solidFill>
                          <a:latin typeface="Cambria Math"/>
                        </a:rPr>
                        <m:t>𝑓</m:t>
                      </m:r>
                      <m:d>
                        <m:dPr>
                          <m:ctrlPr>
                            <a:rPr lang="fr-FR" sz="2400" i="1">
                              <a:solidFill>
                                <a:srgbClr val="FF0000"/>
                              </a:solidFill>
                              <a:latin typeface="Cambria Math"/>
                              <a:ea typeface="Cambria Math"/>
                              <a:cs typeface="Cambria Math"/>
                            </a:rPr>
                          </m:ctrlPr>
                        </m:dPr>
                        <m:e>
                          <m:sSub>
                            <m:sSubPr>
                              <m:ctrlPr>
                                <a:rPr lang="fr-FR" sz="2400" i="1">
                                  <a:solidFill>
                                    <a:srgbClr val="FF0000"/>
                                  </a:solidFill>
                                  <a:latin typeface="Cambria Math"/>
                                  <a:ea typeface="Cambria Math"/>
                                  <a:cs typeface="Cambria Math"/>
                                </a:rPr>
                              </m:ctrlPr>
                            </m:sSubPr>
                            <m:e>
                              <m:r>
                                <m:rPr/>
                                <a:rPr lang="fr-FR" sz="2400" i="1">
                                  <a:solidFill>
                                    <a:srgbClr val="FF0000"/>
                                  </a:solidFill>
                                  <a:latin typeface="Cambria Math"/>
                                </a:rPr>
                                <m:t>𝐽</m:t>
                              </m:r>
                            </m:e>
                            <m:sub>
                              <m:r>
                                <m:rPr/>
                                <a:rPr lang="fr-FR" sz="2400" i="1">
                                  <a:solidFill>
                                    <a:srgbClr val="FF0000"/>
                                  </a:solidFill>
                                  <a:latin typeface="Cambria Math"/>
                                </a:rPr>
                                <m:t>1</m:t>
                              </m:r>
                            </m:sub>
                          </m:sSub>
                        </m:e>
                      </m:d>
                    </m:oMath>
                  </m:oMathPara>
                </a14:m>
              </mc:Choice>
              <mc:Fallback/>
            </mc:AlternateContent>
            <a:endParaRPr lang="fr-FR" sz="2400">
              <a:solidFill>
                <a:srgbClr val="FF0000"/>
              </a:solidFill>
            </a:endParaRPr>
          </a:p>
        </p:txBody>
      </p:sp>
      <p:sp>
        <p:nvSpPr>
          <p:cNvPr id="1041827271" name="ZoneTexte 25"/>
          <p:cNvSpPr txBox="1"/>
          <p:nvPr/>
        </p:nvSpPr>
        <p:spPr bwMode="auto">
          <a:xfrm>
            <a:off x="4675978" y="2093927"/>
            <a:ext cx="1244314" cy="46166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400" i="1">
                          <a:solidFill>
                            <a:srgbClr val="FF0000"/>
                          </a:solidFill>
                          <a:latin typeface="Cambria Math"/>
                        </a:rPr>
                        <m:t>=</m:t>
                      </m:r>
                      <m:r>
                        <m:rPr/>
                        <a:rPr lang="fr-FR" sz="2400" i="1">
                          <a:solidFill>
                            <a:srgbClr val="FF0000"/>
                          </a:solidFill>
                          <a:latin typeface="Cambria Math"/>
                        </a:rPr>
                        <m:t>𝑓</m:t>
                      </m:r>
                      <m:d>
                        <m:dPr>
                          <m:ctrlPr>
                            <a:rPr lang="fr-FR" sz="2400" i="1">
                              <a:solidFill>
                                <a:srgbClr val="FF0000"/>
                              </a:solidFill>
                              <a:latin typeface="Cambria Math"/>
                              <a:ea typeface="Cambria Math"/>
                              <a:cs typeface="Cambria Math"/>
                            </a:rPr>
                          </m:ctrlPr>
                        </m:dPr>
                        <m:e>
                          <m:sSub>
                            <m:sSubPr>
                              <m:ctrlPr>
                                <a:rPr lang="fr-FR" sz="2400" i="1">
                                  <a:solidFill>
                                    <a:srgbClr val="FF0000"/>
                                  </a:solidFill>
                                  <a:latin typeface="Cambria Math"/>
                                  <a:ea typeface="Cambria Math"/>
                                  <a:cs typeface="Cambria Math"/>
                                </a:rPr>
                              </m:ctrlPr>
                            </m:sSubPr>
                            <m:e>
                              <m:r>
                                <m:rPr/>
                                <a:rPr lang="fr-FR" sz="2400" i="1">
                                  <a:solidFill>
                                    <a:srgbClr val="FF0000"/>
                                  </a:solidFill>
                                  <a:latin typeface="Cambria Math"/>
                                </a:rPr>
                                <m:t>𝐽</m:t>
                              </m:r>
                            </m:e>
                            <m:sub>
                              <m:r>
                                <m:rPr/>
                                <a:rPr lang="fr-FR" sz="2400" i="1">
                                  <a:solidFill>
                                    <a:srgbClr val="FF0000"/>
                                  </a:solidFill>
                                  <a:latin typeface="Cambria Math"/>
                                </a:rPr>
                                <m:t>2</m:t>
                              </m:r>
                            </m:sub>
                          </m:sSub>
                        </m:e>
                      </m:d>
                    </m:oMath>
                  </m:oMathPara>
                </a14:m>
              </mc:Choice>
              <mc:Fallback/>
            </mc:AlternateContent>
            <a:endParaRPr lang="fr-FR" sz="2400">
              <a:solidFill>
                <a:srgbClr val="FF0000"/>
              </a:solidFill>
            </a:endParaRPr>
          </a:p>
        </p:txBody>
      </p:sp>
      <p:sp>
        <p:nvSpPr>
          <p:cNvPr id="210729028" name="ZoneTexte 26"/>
          <p:cNvSpPr txBox="1"/>
          <p:nvPr/>
        </p:nvSpPr>
        <p:spPr bwMode="auto">
          <a:xfrm>
            <a:off x="6366321" y="4638028"/>
            <a:ext cx="2741965" cy="635226"/>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000" i="1">
                              <a:latin typeface="Cambria Math"/>
                              <a:ea typeface="Cambria Math"/>
                              <a:cs typeface="Cambria Math"/>
                            </a:rPr>
                          </m:ctrlPr>
                        </m:sSubPr>
                        <m:e>
                          <m:r>
                            <m:rPr/>
                            <a:rPr lang="fr-FR" sz="2000" i="1">
                              <a:latin typeface="Cambria Math"/>
                            </a:rPr>
                            <m:t>𝜙</m:t>
                          </m:r>
                        </m:e>
                        <m:sub>
                          <m:r>
                            <m:rPr/>
                            <a:rPr lang="fr-FR" sz="2000" i="1">
                              <a:latin typeface="Cambria Math"/>
                            </a:rPr>
                            <m:t>𝑛𝑒𝑡</m:t>
                          </m:r>
                          <m:r>
                            <m:rPr/>
                            <a:rPr lang="fr-FR" sz="2000" i="1">
                              <a:latin typeface="Cambria Math"/>
                            </a:rPr>
                            <m:t>,</m:t>
                          </m:r>
                          <m:r>
                            <m:rPr/>
                            <a:rPr lang="fr-FR" sz="2000" i="1">
                              <a:latin typeface="Cambria Math"/>
                            </a:rPr>
                            <m:t>𝑖</m:t>
                          </m:r>
                        </m:sub>
                      </m:sSub>
                      <m:r>
                        <m:rPr/>
                        <a:rPr lang="fr-FR" sz="2000" i="1">
                          <a:latin typeface="Cambria Math"/>
                        </a:rPr>
                        <m:t>=</m:t>
                      </m:r>
                      <m:sSub>
                        <m:sSubPr>
                          <m:ctrlPr>
                            <a:rPr lang="fr-FR" sz="2000" i="1">
                              <a:latin typeface="Cambria Math"/>
                              <a:ea typeface="Cambria Math"/>
                              <a:cs typeface="Cambria Math"/>
                            </a:rPr>
                          </m:ctrlPr>
                        </m:sSubPr>
                        <m:e>
                          <m:r>
                            <m:rPr>
                              <m:sty m:val="i"/>
                            </m:rPr>
                            <a:rPr lang="fr-FR" sz="2000" i="1">
                              <a:latin typeface="Cambria Math"/>
                              <a:ea typeface="Cambria Math"/>
                              <a:cs typeface="Cambria Math"/>
                            </a:rPr>
                            <m:t>A</m:t>
                          </m:r>
                        </m:e>
                        <m:sub>
                          <m:r>
                            <m:rPr/>
                            <a:rPr lang="fr-FR" sz="2000" i="1">
                              <a:latin typeface="Cambria Math"/>
                            </a:rPr>
                            <m:t>𝑖</m:t>
                          </m:r>
                        </m:sub>
                      </m:sSub>
                      <m:f>
                        <m:fPr>
                          <m:ctrlPr>
                            <a:rPr lang="fr-FR" sz="2000" i="1">
                              <a:latin typeface="Cambria Math"/>
                              <a:ea typeface="Cambria Math"/>
                              <a:cs typeface="Cambria Math"/>
                            </a:rPr>
                          </m:ctrlPr>
                        </m:fPr>
                        <m:num>
                          <m:sSub>
                            <m:sSubPr>
                              <m:ctrlPr>
                                <a:rPr lang="fr-FR" sz="2000" i="1">
                                  <a:latin typeface="Cambria Math"/>
                                  <a:ea typeface="Cambria Math"/>
                                  <a:cs typeface="Cambria Math"/>
                                </a:rPr>
                              </m:ctrlPr>
                            </m:sSubPr>
                            <m:e>
                              <m:r>
                                <m:rPr/>
                                <a:rPr lang="fr-FR" sz="2000" i="1">
                                  <a:latin typeface="Cambria Math"/>
                                </a:rPr>
                                <m:t>𝜀</m:t>
                              </m:r>
                            </m:e>
                            <m:sub>
                              <m:r>
                                <m:rPr/>
                                <a:rPr lang="fr-FR" sz="2000" i="1">
                                  <a:latin typeface="Cambria Math"/>
                                </a:rPr>
                                <m:t>𝑖</m:t>
                              </m:r>
                            </m:sub>
                          </m:sSub>
                        </m:num>
                        <m:den>
                          <m:r>
                            <m:rPr/>
                            <a:rPr lang="fr-FR" sz="2000" i="1">
                              <a:latin typeface="Cambria Math"/>
                            </a:rPr>
                            <m:t>1−</m:t>
                          </m:r>
                          <m:sSub>
                            <m:sSubPr>
                              <m:ctrlPr>
                                <a:rPr lang="fr-FR" sz="2000" i="1">
                                  <a:latin typeface="Cambria Math"/>
                                  <a:ea typeface="Cambria Math"/>
                                  <a:cs typeface="Cambria Math"/>
                                </a:rPr>
                              </m:ctrlPr>
                            </m:sSubPr>
                            <m:e>
                              <m:r>
                                <m:rPr/>
                                <a:rPr lang="fr-FR" sz="2000" i="1">
                                  <a:latin typeface="Cambria Math"/>
                                </a:rPr>
                                <m:t>𝜀</m:t>
                              </m:r>
                            </m:e>
                            <m:sub>
                              <m:r>
                                <m:rPr/>
                                <a:rPr lang="fr-FR" sz="2000" i="1">
                                  <a:latin typeface="Cambria Math"/>
                                </a:rPr>
                                <m:t>𝑖</m:t>
                              </m:r>
                            </m:sub>
                          </m:sSub>
                        </m:den>
                      </m:f>
                      <m:d>
                        <m:dPr>
                          <m:ctrlPr>
                            <a:rPr lang="fr-FR" sz="2000" i="1">
                              <a:latin typeface="Cambria Math"/>
                              <a:ea typeface="Cambria Math"/>
                              <a:cs typeface="Cambria Math"/>
                            </a:rPr>
                          </m:ctrlPr>
                        </m:dPr>
                        <m:e>
                          <m:r>
                            <m:rPr/>
                            <a:rPr lang="fr-FR" sz="2000" i="1">
                              <a:latin typeface="Cambria Math"/>
                            </a:rPr>
                            <m:t>𝜎</m:t>
                          </m:r>
                          <m:sSubSup>
                            <m:sSubSupPr>
                              <m:alnScr m:val="off"/>
                              <m:ctrlPr>
                                <a:rPr lang="fr-FR" sz="2000" i="1">
                                  <a:latin typeface="Cambria Math"/>
                                  <a:ea typeface="Cambria Math"/>
                                  <a:cs typeface="Cambria Math"/>
                                </a:rPr>
                              </m:ctrlPr>
                            </m:sSubSupPr>
                            <m:e>
                              <m:r>
                                <m:rPr/>
                                <a:rPr lang="fr-FR" sz="2000" i="1">
                                  <a:latin typeface="Cambria Math"/>
                                </a:rPr>
                                <m:t>𝑇</m:t>
                              </m:r>
                            </m:e>
                            <m:sub>
                              <m:r>
                                <m:rPr/>
                                <a:rPr lang="fr-FR" sz="2000" i="1">
                                  <a:latin typeface="Cambria Math"/>
                                </a:rPr>
                                <m:t>𝑖</m:t>
                              </m:r>
                            </m:sub>
                            <m:sup>
                              <m:r>
                                <m:rPr/>
                                <a:rPr lang="fr-FR" sz="2000" i="1">
                                  <a:latin typeface="Cambria Math"/>
                                </a:rPr>
                                <m:t>4</m:t>
                              </m:r>
                            </m:sup>
                          </m:sSubSup>
                          <m:r>
                            <m:rPr/>
                            <a:rPr lang="fr-FR" sz="2000" i="1">
                              <a:latin typeface="Cambria Math"/>
                            </a:rPr>
                            <m:t>−</m:t>
                          </m:r>
                          <m:sSub>
                            <m:sSubPr>
                              <m:ctrlPr>
                                <a:rPr lang="fr-FR" sz="2000" i="1">
                                  <a:solidFill>
                                    <a:schemeClr val="accent6">
                                      <a:lumMod val="75000"/>
                                    </a:schemeClr>
                                  </a:solidFill>
                                  <a:latin typeface="Cambria Math"/>
                                  <a:ea typeface="Cambria Math"/>
                                  <a:cs typeface="Cambria Math"/>
                                </a:rPr>
                              </m:ctrlPr>
                            </m:sSubPr>
                            <m:e>
                              <m:r>
                                <m:rPr/>
                                <a:rPr lang="fr-FR" sz="2000" i="1">
                                  <a:solidFill>
                                    <a:schemeClr val="accent6">
                                      <a:lumMod val="75000"/>
                                    </a:schemeClr>
                                  </a:solidFill>
                                  <a:latin typeface="Cambria Math"/>
                                </a:rPr>
                                <m:t>𝐽</m:t>
                              </m:r>
                            </m:e>
                            <m:sub>
                              <m:r>
                                <m:rPr/>
                                <a:rPr lang="fr-FR" sz="2000" i="1">
                                  <a:solidFill>
                                    <a:schemeClr val="accent6">
                                      <a:lumMod val="75000"/>
                                    </a:schemeClr>
                                  </a:solidFill>
                                  <a:latin typeface="Cambria Math"/>
                                </a:rPr>
                                <m:t>𝑖</m:t>
                              </m:r>
                            </m:sub>
                          </m:sSub>
                        </m:e>
                      </m:d>
                    </m:oMath>
                  </m:oMathPara>
                </a14:m>
              </mc:Choice>
              <mc:Fallback/>
            </mc:AlternateContent>
            <a:endParaRPr lang="fr-FR" sz="2000"/>
          </a:p>
        </p:txBody>
      </p:sp>
      <p:sp>
        <p:nvSpPr>
          <p:cNvPr id="1344683211" name="ZoneTexte 28"/>
          <p:cNvSpPr txBox="1"/>
          <p:nvPr/>
        </p:nvSpPr>
        <p:spPr bwMode="auto">
          <a:xfrm>
            <a:off x="6366321" y="5392291"/>
            <a:ext cx="2686866" cy="800677"/>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000" i="1">
                              <a:latin typeface="Cambria Math"/>
                              <a:ea typeface="Cambria Math"/>
                              <a:cs typeface="Cambria Math"/>
                            </a:rPr>
                          </m:ctrlPr>
                        </m:sSubPr>
                        <m:e>
                          <m:r>
                            <m:rPr/>
                            <a:rPr lang="fr-FR" sz="2000" i="1">
                              <a:latin typeface="Cambria Math"/>
                            </a:rPr>
                            <m:t>𝜙</m:t>
                          </m:r>
                        </m:e>
                        <m:sub>
                          <m:r>
                            <m:rPr/>
                            <a:rPr lang="fr-FR" sz="2000" i="1">
                              <a:latin typeface="Cambria Math"/>
                            </a:rPr>
                            <m:t>𝑛𝑒𝑡</m:t>
                          </m:r>
                          <m:r>
                            <m:rPr/>
                            <a:rPr lang="fr-FR" sz="2000" i="1">
                              <a:latin typeface="Cambria Math"/>
                            </a:rPr>
                            <m:t>,</m:t>
                          </m:r>
                          <m:r>
                            <m:rPr/>
                            <a:rPr lang="fr-FR" sz="2000" i="1">
                              <a:latin typeface="Cambria Math"/>
                            </a:rPr>
                            <m:t>𝑖</m:t>
                          </m:r>
                          <m:r>
                            <m:rPr/>
                            <a:rPr lang="fr-FR" sz="2000" i="1">
                              <a:latin typeface="Cambria Math"/>
                            </a:rPr>
                            <m:t> </m:t>
                          </m:r>
                        </m:sub>
                      </m:sSub>
                      <m:r>
                        <m:rPr/>
                        <a:rPr lang="fr-FR" sz="2000" i="1">
                          <a:latin typeface="Cambria Math"/>
                        </a:rPr>
                        <m:t>=</m:t>
                      </m:r>
                      <m:sSub>
                        <m:sSubPr>
                          <m:ctrlPr>
                            <a:rPr lang="fr-FR" sz="2000" b="0" i="1">
                              <a:latin typeface="Cambria Math"/>
                              <a:ea typeface="Cambria Math"/>
                              <a:cs typeface="Cambria Math"/>
                            </a:rPr>
                          </m:ctrlPr>
                        </m:sSubPr>
                        <m:e>
                          <m:r>
                            <m:rPr>
                              <m:sty m:val="i"/>
                            </m:rPr>
                            <a:rPr lang="fr-FR" sz="2000" b="0" i="1">
                              <a:latin typeface="Cambria Math"/>
                              <a:ea typeface="Cambria Math"/>
                              <a:cs typeface="Cambria Math"/>
                            </a:rPr>
                            <m:t>A</m:t>
                          </m:r>
                        </m:e>
                        <m:sub>
                          <m:r>
                            <m:rPr/>
                            <a:rPr lang="fr-FR" sz="2000" b="0" i="1">
                              <a:latin typeface="Cambria Math"/>
                            </a:rPr>
                            <m:t>𝑖</m:t>
                          </m:r>
                        </m:sub>
                      </m:sSub>
                      <m:nary>
                        <m:naryPr>
                          <m:chr m:val="∑"/>
                          <m:grow m:val="off"/>
                          <m:supHide m:val="on"/>
                          <m:ctrlPr>
                            <a:rPr lang="fr-FR" sz="2000" i="1">
                              <a:latin typeface="Cambria Math"/>
                              <a:ea typeface="Cambria Math"/>
                              <a:cs typeface="Cambria Math"/>
                            </a:rPr>
                          </m:ctrlPr>
                        </m:naryPr>
                        <m:sub>
                          <m:r>
                            <m:rPr/>
                            <a:rPr lang="fr-FR" sz="2000" i="1">
                              <a:latin typeface="Cambria Math"/>
                            </a:rPr>
                            <m:t>𝑗</m:t>
                          </m:r>
                        </m:sub>
                        <m:sup/>
                        <m:e>
                          <m:sSub>
                            <m:sSubPr>
                              <m:ctrlPr>
                                <a:rPr lang="fr-FR" sz="2000" b="0" i="1">
                                  <a:latin typeface="Cambria Math"/>
                                  <a:ea typeface="Cambria Math"/>
                                  <a:cs typeface="Cambria Math"/>
                                </a:rPr>
                              </m:ctrlPr>
                            </m:sSubPr>
                            <m:e>
                              <m:r>
                                <m:rPr/>
                                <a:rPr lang="fr-FR" sz="2000" b="0" i="1">
                                  <a:latin typeface="Cambria Math"/>
                                </a:rPr>
                                <m:t>𝐹</m:t>
                              </m:r>
                            </m:e>
                            <m:sub>
                              <m:r>
                                <m:rPr/>
                                <a:rPr lang="fr-FR" sz="2000" b="0" i="1">
                                  <a:latin typeface="Cambria Math"/>
                                </a:rPr>
                                <m:t>𝑖𝑗</m:t>
                              </m:r>
                            </m:sub>
                          </m:sSub>
                          <m:d>
                            <m:dPr>
                              <m:ctrlPr>
                                <a:rPr lang="fr-FR" sz="2000" b="0" i="1">
                                  <a:latin typeface="Cambria Math"/>
                                  <a:ea typeface="Cambria Math"/>
                                  <a:cs typeface="Cambria Math"/>
                                </a:rPr>
                              </m:ctrlPr>
                            </m:dPr>
                            <m:e>
                              <m:sSub>
                                <m:sSubPr>
                                  <m:ctrlPr>
                                    <a:rPr lang="fr-FR" sz="2000" b="0" i="1">
                                      <a:solidFill>
                                        <a:srgbClr val="FF6600"/>
                                      </a:solidFill>
                                      <a:latin typeface="Cambria Math"/>
                                      <a:ea typeface="Cambria Math"/>
                                      <a:cs typeface="Cambria Math"/>
                                    </a:rPr>
                                  </m:ctrlPr>
                                </m:sSubPr>
                                <m:e>
                                  <m:r>
                                    <m:rPr/>
                                    <a:rPr lang="fr-FR" sz="2000" b="0" i="1">
                                      <a:solidFill>
                                        <a:srgbClr val="FF6600"/>
                                      </a:solidFill>
                                      <a:latin typeface="Cambria Math"/>
                                    </a:rPr>
                                    <m:t>𝐽</m:t>
                                  </m:r>
                                </m:e>
                                <m:sub>
                                  <m:r>
                                    <m:rPr/>
                                    <a:rPr lang="fr-FR" sz="2000" b="0" i="1">
                                      <a:solidFill>
                                        <a:srgbClr val="FF6600"/>
                                      </a:solidFill>
                                      <a:latin typeface="Cambria Math"/>
                                    </a:rPr>
                                    <m:t>𝑖</m:t>
                                  </m:r>
                                </m:sub>
                              </m:sSub>
                              <m:r>
                                <m:rPr/>
                                <a:rPr lang="fr-FR" sz="2000" b="0" i="1">
                                  <a:latin typeface="Cambria Math"/>
                                </a:rPr>
                                <m:t>−</m:t>
                              </m:r>
                              <m:sSub>
                                <m:sSubPr>
                                  <m:ctrlPr>
                                    <a:rPr lang="fr-FR" sz="2000" b="0" i="1">
                                      <a:solidFill>
                                        <a:srgbClr val="E46C0A"/>
                                      </a:solidFill>
                                      <a:latin typeface="Cambria Math"/>
                                      <a:ea typeface="Cambria Math"/>
                                      <a:cs typeface="Cambria Math"/>
                                    </a:rPr>
                                  </m:ctrlPr>
                                </m:sSubPr>
                                <m:e>
                                  <m:r>
                                    <m:rPr/>
                                    <a:rPr lang="fr-FR" sz="2000" b="0" i="1">
                                      <a:solidFill>
                                        <a:srgbClr val="E46C0A"/>
                                      </a:solidFill>
                                      <a:latin typeface="Cambria Math"/>
                                    </a:rPr>
                                    <m:t>𝐽</m:t>
                                  </m:r>
                                </m:e>
                                <m:sub>
                                  <m:r>
                                    <m:rPr/>
                                    <a:rPr lang="fr-FR" sz="2000" b="0" i="1">
                                      <a:solidFill>
                                        <a:srgbClr val="E46C0A"/>
                                      </a:solidFill>
                                      <a:latin typeface="Cambria Math"/>
                                    </a:rPr>
                                    <m:t>𝑗</m:t>
                                  </m:r>
                                </m:sub>
                              </m:sSub>
                            </m:e>
                          </m:d>
                        </m:e>
                      </m:nary>
                    </m:oMath>
                  </m:oMathPara>
                </a14:m>
              </mc:Choice>
              <mc:Fallback/>
            </mc:AlternateContent>
            <a:endParaRPr lang="fr-FR" sz="2000"/>
          </a:p>
        </p:txBody>
      </p:sp>
      <p:pic>
        <p:nvPicPr>
          <p:cNvPr id="1414627791" name="Picture 3"/>
          <p:cNvPicPr>
            <a:picLocks noChangeAspect="1" noChangeArrowheads="1"/>
          </p:cNvPicPr>
          <p:nvPr/>
        </p:nvPicPr>
        <p:blipFill>
          <a:blip r:embed="rId3"/>
          <a:stretch/>
        </p:blipFill>
        <p:spPr bwMode="auto">
          <a:xfrm rot="5399976">
            <a:off x="906705" y="4933461"/>
            <a:ext cx="2330688" cy="311149"/>
          </a:xfrm>
          <a:prstGeom prst="rect">
            <a:avLst/>
          </a:prstGeom>
          <a:noFill/>
          <a:ln>
            <a:noFill/>
          </a:ln>
          <a:effectLst/>
        </p:spPr>
      </p:pic>
      <p:cxnSp>
        <p:nvCxnSpPr>
          <p:cNvPr id="310644982" name="Connecteur droit avec flèche 34"/>
          <p:cNvCxnSpPr>
            <a:endCxn id="1679772058" idx="1"/>
          </p:cNvCxnSpPr>
          <p:nvPr/>
        </p:nvCxnSpPr>
        <p:spPr bwMode="auto">
          <a:xfrm flipV="1">
            <a:off x="2518641" y="4742898"/>
            <a:ext cx="420520" cy="34613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35752351" name="ZoneTexte 42"/>
          <p:cNvSpPr txBox="1"/>
          <p:nvPr/>
        </p:nvSpPr>
        <p:spPr bwMode="auto">
          <a:xfrm>
            <a:off x="2206688" y="4930628"/>
            <a:ext cx="488081" cy="46166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solidFill>
                                <a:schemeClr val="accent6">
                                  <a:lumMod val="75000"/>
                                </a:schemeClr>
                              </a:solidFill>
                              <a:latin typeface="Cambria Math"/>
                              <a:ea typeface="Cambria Math"/>
                              <a:cs typeface="Cambria Math"/>
                            </a:rPr>
                          </m:ctrlPr>
                        </m:sSubPr>
                        <m:e>
                          <m:r>
                            <m:rPr/>
                            <a:rPr lang="fr-FR" sz="2400" i="1">
                              <a:solidFill>
                                <a:schemeClr val="accent6">
                                  <a:lumMod val="75000"/>
                                </a:schemeClr>
                              </a:solidFill>
                              <a:latin typeface="Cambria Math"/>
                            </a:rPr>
                            <m:t>𝐽</m:t>
                          </m:r>
                        </m:e>
                        <m:sub>
                          <m:r>
                            <m:rPr/>
                            <a:rPr lang="fr-FR" sz="2400" i="1">
                              <a:solidFill>
                                <a:schemeClr val="accent6">
                                  <a:lumMod val="75000"/>
                                </a:schemeClr>
                              </a:solidFill>
                              <a:latin typeface="Cambria Math"/>
                            </a:rPr>
                            <m:t>1</m:t>
                          </m:r>
                        </m:sub>
                      </m:sSub>
                    </m:oMath>
                  </m:oMathPara>
                </a14:m>
              </mc:Choice>
              <mc:Fallback/>
            </mc:AlternateContent>
            <a:endParaRPr lang="fr-FR" sz="2400">
              <a:solidFill>
                <a:schemeClr val="accent6">
                  <a:lumMod val="75000"/>
                </a:schemeClr>
              </a:solidFill>
            </a:endParaRPr>
          </a:p>
        </p:txBody>
      </p:sp>
      <p:pic>
        <p:nvPicPr>
          <p:cNvPr id="1988020302" name="Picture 3"/>
          <p:cNvPicPr>
            <a:picLocks noChangeAspect="1" noChangeArrowheads="1"/>
          </p:cNvPicPr>
          <p:nvPr/>
        </p:nvPicPr>
        <p:blipFill>
          <a:blip r:embed="rId3"/>
          <a:stretch/>
        </p:blipFill>
        <p:spPr bwMode="auto">
          <a:xfrm rot="12684872">
            <a:off x="2129904" y="4259687"/>
            <a:ext cx="2330688" cy="311149"/>
          </a:xfrm>
          <a:prstGeom prst="rect">
            <a:avLst/>
          </a:prstGeom>
          <a:noFill/>
          <a:ln>
            <a:noFill/>
          </a:ln>
          <a:effectLst/>
        </p:spPr>
      </p:pic>
      <p:pic>
        <p:nvPicPr>
          <p:cNvPr id="265850569" name="Picture 3"/>
          <p:cNvPicPr>
            <a:picLocks noChangeAspect="1" noChangeArrowheads="1"/>
          </p:cNvPicPr>
          <p:nvPr/>
        </p:nvPicPr>
        <p:blipFill>
          <a:blip r:embed="rId3"/>
          <a:stretch/>
        </p:blipFill>
        <p:spPr bwMode="auto">
          <a:xfrm rot="19780657">
            <a:off x="2129902" y="5645655"/>
            <a:ext cx="2330688" cy="311149"/>
          </a:xfrm>
          <a:prstGeom prst="rect">
            <a:avLst/>
          </a:prstGeom>
          <a:noFill/>
          <a:ln>
            <a:noFill/>
          </a:ln>
          <a:effectLst/>
        </p:spPr>
      </p:pic>
      <p:sp>
        <p:nvSpPr>
          <p:cNvPr id="1679772058" name="ZoneTexte 47"/>
          <p:cNvSpPr txBox="1"/>
          <p:nvPr/>
        </p:nvSpPr>
        <p:spPr bwMode="auto">
          <a:xfrm>
            <a:off x="2939160" y="4512066"/>
            <a:ext cx="495199" cy="46166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solidFill>
                                <a:schemeClr val="accent6">
                                  <a:lumMod val="75000"/>
                                </a:schemeClr>
                              </a:solidFill>
                              <a:latin typeface="Cambria Math"/>
                              <a:ea typeface="Cambria Math"/>
                              <a:cs typeface="Cambria Math"/>
                            </a:rPr>
                          </m:ctrlPr>
                        </m:sSubPr>
                        <m:e>
                          <m:r>
                            <m:rPr/>
                            <a:rPr lang="fr-FR" sz="2400" i="1">
                              <a:solidFill>
                                <a:schemeClr val="accent6">
                                  <a:lumMod val="75000"/>
                                </a:schemeClr>
                              </a:solidFill>
                              <a:latin typeface="Cambria Math"/>
                            </a:rPr>
                            <m:t>𝐽</m:t>
                          </m:r>
                        </m:e>
                        <m:sub>
                          <m:r>
                            <m:rPr/>
                            <a:rPr lang="fr-FR" sz="2400" i="1">
                              <a:solidFill>
                                <a:schemeClr val="accent6">
                                  <a:lumMod val="75000"/>
                                </a:schemeClr>
                              </a:solidFill>
                              <a:latin typeface="Cambria Math"/>
                            </a:rPr>
                            <m:t>2</m:t>
                          </m:r>
                        </m:sub>
                      </m:sSub>
                    </m:oMath>
                  </m:oMathPara>
                </a14:m>
              </mc:Choice>
              <mc:Fallback/>
            </mc:AlternateContent>
            <a:endParaRPr lang="fr-FR" sz="2400">
              <a:solidFill>
                <a:schemeClr val="accent6">
                  <a:lumMod val="75000"/>
                </a:schemeClr>
              </a:solidFill>
            </a:endParaRPr>
          </a:p>
        </p:txBody>
      </p:sp>
      <p:sp>
        <p:nvSpPr>
          <p:cNvPr id="646243304" name="ZoneTexte 50"/>
          <p:cNvSpPr txBox="1"/>
          <p:nvPr/>
        </p:nvSpPr>
        <p:spPr bwMode="auto">
          <a:xfrm>
            <a:off x="2807822" y="5315328"/>
            <a:ext cx="495199" cy="461664"/>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solidFill>
                                <a:schemeClr val="accent6">
                                  <a:lumMod val="75000"/>
                                </a:schemeClr>
                              </a:solidFill>
                              <a:latin typeface="Cambria Math"/>
                              <a:ea typeface="Cambria Math"/>
                              <a:cs typeface="Cambria Math"/>
                            </a:rPr>
                          </m:ctrlPr>
                        </m:sSubPr>
                        <m:e>
                          <m:r>
                            <m:rPr/>
                            <a:rPr lang="fr-FR" sz="2400" i="1">
                              <a:solidFill>
                                <a:schemeClr val="accent6">
                                  <a:lumMod val="75000"/>
                                </a:schemeClr>
                              </a:solidFill>
                              <a:latin typeface="Cambria Math"/>
                            </a:rPr>
                            <m:t>𝐽</m:t>
                          </m:r>
                        </m:e>
                        <m:sub>
                          <m:r>
                            <m:rPr/>
                            <a:rPr lang="fr-FR" sz="2400" i="1">
                              <a:solidFill>
                                <a:schemeClr val="accent6">
                                  <a:lumMod val="75000"/>
                                </a:schemeClr>
                              </a:solidFill>
                              <a:latin typeface="Cambria Math"/>
                            </a:rPr>
                            <m:t>3</m:t>
                          </m:r>
                        </m:sub>
                      </m:sSub>
                    </m:oMath>
                  </m:oMathPara>
                </a14:m>
              </mc:Choice>
              <mc:Fallback/>
            </mc:AlternateContent>
            <a:endParaRPr lang="fr-FR" sz="2400">
              <a:solidFill>
                <a:schemeClr val="accent6">
                  <a:lumMod val="75000"/>
                </a:schemeClr>
              </a:solidFill>
            </a:endParaRPr>
          </a:p>
        </p:txBody>
      </p:sp>
      <p:cxnSp>
        <p:nvCxnSpPr>
          <p:cNvPr id="1699094251" name="Connecteur droit avec flèche 51"/>
          <p:cNvCxnSpPr/>
          <p:nvPr/>
        </p:nvCxnSpPr>
        <p:spPr bwMode="auto">
          <a:xfrm>
            <a:off x="2531711" y="5365444"/>
            <a:ext cx="276111" cy="309094"/>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50955854" name="Connecteur droit avec flèche 54"/>
          <p:cNvCxnSpPr>
            <a:stCxn id="1679772058" idx="2"/>
            <a:endCxn id="646243304" idx="0"/>
          </p:cNvCxnSpPr>
          <p:nvPr/>
        </p:nvCxnSpPr>
        <p:spPr bwMode="auto">
          <a:xfrm flipH="1">
            <a:off x="3055424" y="4973730"/>
            <a:ext cx="131337" cy="341595"/>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3011215" name="ZoneTexte 55"/>
          <p:cNvSpPr txBox="1"/>
          <p:nvPr/>
        </p:nvSpPr>
        <p:spPr bwMode="auto">
          <a:xfrm>
            <a:off x="3846510" y="3998982"/>
            <a:ext cx="1394613" cy="707886"/>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000" i="1">
                          <a:latin typeface="Cambria Math"/>
                        </a:rPr>
                        <m:t>𝑇</m:t>
                      </m:r>
                    </m:oMath>
                  </m:oMathPara>
                </a14:m>
              </mc:Choice>
              <mc:Fallback/>
            </mc:AlternateContent>
            <a:r>
              <a:rPr lang="fr-FR" sz="2000"/>
              <a:t> known</a:t>
            </a:r>
            <a:endParaRPr/>
          </a:p>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000" i="1">
                          <a:latin typeface="Cambria Math"/>
                        </a:rPr>
                        <m:t>𝜙</m:t>
                      </m:r>
                    </m:oMath>
                  </m:oMathPara>
                </a14:m>
              </mc:Choice>
              <mc:Fallback/>
            </mc:AlternateContent>
            <a:r>
              <a:rPr lang="fr-FR" sz="2000"/>
              <a:t> unknown</a:t>
            </a:r>
            <a:endParaRPr/>
          </a:p>
        </p:txBody>
      </p:sp>
      <p:sp>
        <p:nvSpPr>
          <p:cNvPr id="1260741603" name="ZoneTexte 58"/>
          <p:cNvSpPr txBox="1"/>
          <p:nvPr/>
        </p:nvSpPr>
        <p:spPr bwMode="auto">
          <a:xfrm>
            <a:off x="3447648" y="5776992"/>
            <a:ext cx="1372298" cy="707886"/>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000" i="1">
                          <a:latin typeface="Cambria Math"/>
                        </a:rPr>
                        <m:t>𝑇</m:t>
                      </m:r>
                    </m:oMath>
                  </m:oMathPara>
                </a14:m>
              </mc:Choice>
              <mc:Fallback/>
            </mc:AlternateContent>
            <a:r>
              <a:rPr lang="fr-FR" sz="2000"/>
              <a:t> unknown</a:t>
            </a:r>
            <a:endParaRPr/>
          </a:p>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000" i="1">
                          <a:latin typeface="Cambria Math"/>
                        </a:rPr>
                        <m:t>𝜙</m:t>
                      </m:r>
                    </m:oMath>
                  </m:oMathPara>
                </a14:m>
              </mc:Choice>
              <mc:Fallback/>
            </mc:AlternateContent>
            <a:r>
              <a:rPr lang="fr-FR" sz="2000"/>
              <a:t> known</a:t>
            </a:r>
            <a:endParaRPr/>
          </a:p>
        </p:txBody>
      </p:sp>
      <p:sp>
        <p:nvSpPr>
          <p:cNvPr id="144533581" name="ZoneTexte 1"/>
          <p:cNvSpPr txBox="1"/>
          <p:nvPr/>
        </p:nvSpPr>
        <p:spPr bwMode="auto">
          <a:xfrm>
            <a:off x="6360042" y="6244734"/>
            <a:ext cx="2982867" cy="369331"/>
          </a:xfrm>
          <a:prstGeom prst="rect">
            <a:avLst/>
          </a:prstGeom>
          <a:noFill/>
        </p:spPr>
        <p:txBody>
          <a:bodyPr wrap="none" rtlCol="0">
            <a:spAutoFit/>
          </a:bodyPr>
          <a:lstStyle/>
          <a:p>
            <a:pPr marL="285750" indent="-285750">
              <a:buFont typeface="Wingdings"/>
              <a:buChar char="Ø"/>
              <a:defRPr/>
            </a:pPr>
            <a:r>
              <a:rPr lang="fr-FR"/>
              <a:t>Linear</a:t>
            </a:r>
            <a:r>
              <a:rPr lang="fr-FR"/>
              <a:t> system of </a:t>
            </a:r>
            <a:r>
              <a:rPr lang="fr-FR"/>
              <a:t>equations</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01769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55681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8234808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73169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76856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04095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62634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090759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418272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1462779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064498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357523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797720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4624330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9909425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509558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58505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8802030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6074160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30112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220176986"/>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80556814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487316931"/>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337685674"/>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84626340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709075944"/>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041827271"/>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6170380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067212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1072902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4468321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44533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038051" grpId="0"/>
      <p:bldP spid="706721211" grpId="0"/>
      <p:bldP spid="1220176986" grpId="0"/>
      <p:bldP spid="1220176986" grpId="1"/>
      <p:bldP spid="1709075944" grpId="0"/>
      <p:bldP spid="1709075944" grpId="1"/>
      <p:bldP spid="1041827271" grpId="0"/>
      <p:bldP spid="1041827271" grpId="1"/>
      <p:bldP spid="210729028" grpId="0"/>
      <p:bldP spid="1344683211" grpId="0"/>
      <p:bldP spid="2135752351" grpId="0"/>
      <p:bldP spid="1679772058" grpId="0"/>
      <p:bldP spid="646243304" grpId="0"/>
      <p:bldP spid="133011215" grpId="0"/>
      <p:bldP spid="1260741603" grpId="0"/>
      <p:bldP spid="144533581" grpId="0"/>
    </p:bldLst>
  </p:timing>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539824106" name=""/>
          <p:cNvPicPr>
            <a:picLocks noChangeAspect="1"/>
          </p:cNvPicPr>
          <p:nvPr/>
        </p:nvPicPr>
        <p:blipFill>
          <a:blip r:embed="rId3"/>
          <a:stretch/>
        </p:blipFill>
        <p:spPr bwMode="auto">
          <a:xfrm>
            <a:off x="207398" y="1490201"/>
            <a:ext cx="8858250" cy="3981449"/>
          </a:xfrm>
          <a:prstGeom prst="rect">
            <a:avLst/>
          </a:prstGeom>
        </p:spPr>
      </p:pic>
      <p:pic>
        <p:nvPicPr>
          <p:cNvPr id="888623639" name="Picture 2"/>
          <p:cNvPicPr>
            <a:picLocks noChangeAspect="1" noChangeArrowheads="1"/>
          </p:cNvPicPr>
          <p:nvPr/>
        </p:nvPicPr>
        <p:blipFill>
          <a:blip r:embed="rId4"/>
          <a:stretch/>
        </p:blipFill>
        <p:spPr bwMode="auto">
          <a:xfrm>
            <a:off x="9489839" y="2703730"/>
            <a:ext cx="2400059" cy="2089705"/>
          </a:xfrm>
          <a:prstGeom prst="rect">
            <a:avLst/>
          </a:prstGeom>
          <a:noFill/>
          <a:ln>
            <a:noFill/>
          </a:ln>
          <a:effectLst/>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21304714" name="ZoneTexte 1"/>
          <p:cNvSpPr txBox="1"/>
          <p:nvPr/>
        </p:nvSpPr>
        <p:spPr bwMode="auto">
          <a:xfrm>
            <a:off x="2016729" y="2273605"/>
            <a:ext cx="7505323" cy="400109"/>
          </a:xfrm>
          <a:prstGeom prst="rect">
            <a:avLst/>
          </a:prstGeom>
          <a:noFill/>
        </p:spPr>
        <p:txBody>
          <a:bodyPr wrap="none" rtlCol="0">
            <a:spAutoFit/>
          </a:bodyPr>
          <a:lstStyle/>
          <a:p>
            <a:pPr>
              <a:spcAft>
                <a:spcPts val="599"/>
              </a:spcAft>
              <a:defRPr/>
            </a:pPr>
            <a:r>
              <a:rPr lang="fr-FR" sz="2000"/>
              <a:t>1. </a:t>
            </a:r>
            <a:r>
              <a:rPr lang="fr-FR" sz="2000"/>
              <a:t>Either</a:t>
            </a:r>
            <a:r>
              <a:rPr lang="fr-FR" sz="2000"/>
              <a:t> the </a:t>
            </a:r>
            <a:r>
              <a:rPr lang="fr-FR" sz="2000"/>
              <a:t>temperature</a:t>
            </a:r>
            <a:r>
              <a:rPr lang="fr-FR" sz="2000"/>
              <a:t> or the net </a:t>
            </a:r>
            <a:r>
              <a:rPr lang="fr-FR" sz="2000"/>
              <a:t>heat</a:t>
            </a:r>
            <a:r>
              <a:rPr lang="fr-FR" sz="2000"/>
              <a:t> flux of </a:t>
            </a:r>
            <a:r>
              <a:rPr lang="fr-FR" sz="2000"/>
              <a:t>heat</a:t>
            </a:r>
            <a:r>
              <a:rPr lang="fr-FR" sz="2000"/>
              <a:t> surface </a:t>
            </a:r>
            <a:r>
              <a:rPr lang="fr-FR" sz="2000"/>
              <a:t>is</a:t>
            </a:r>
            <a:r>
              <a:rPr lang="fr-FR" sz="2000"/>
              <a:t> </a:t>
            </a:r>
            <a:r>
              <a:rPr lang="fr-FR" sz="2000"/>
              <a:t>known</a:t>
            </a:r>
            <a:endParaRPr lang="fr-FR" sz="2000"/>
          </a:p>
        </p:txBody>
      </p:sp>
      <p:sp>
        <p:nvSpPr>
          <p:cNvPr id="1384759608" name="Rectangle 2"/>
          <p:cNvSpPr/>
          <p:nvPr/>
        </p:nvSpPr>
        <p:spPr bwMode="auto">
          <a:xfrm>
            <a:off x="2016729" y="3201076"/>
            <a:ext cx="2601673" cy="400109"/>
          </a:xfrm>
          <a:prstGeom prst="rect">
            <a:avLst/>
          </a:prstGeom>
        </p:spPr>
        <p:txBody>
          <a:bodyPr wrap="none">
            <a:spAutoFit/>
          </a:bodyPr>
          <a:lstStyle/>
          <a:p>
            <a:pPr>
              <a:spcAft>
                <a:spcPts val="599"/>
              </a:spcAft>
              <a:defRPr/>
            </a:pPr>
            <a:r>
              <a:rPr lang="fr-FR" sz="2000"/>
              <a:t>2. </a:t>
            </a:r>
            <a:r>
              <a:rPr lang="fr-FR" sz="2000"/>
              <a:t>Find</a:t>
            </a:r>
            <a:r>
              <a:rPr lang="fr-FR" sz="2000"/>
              <a:t> the </a:t>
            </a:r>
            <a:r>
              <a:rPr lang="fr-FR" sz="2000"/>
              <a:t>view</a:t>
            </a:r>
            <a:r>
              <a:rPr lang="fr-FR" sz="2000"/>
              <a:t> </a:t>
            </a:r>
            <a:r>
              <a:rPr lang="fr-FR" sz="2000"/>
              <a:t>factors</a:t>
            </a:r>
            <a:endParaRPr lang="fr-FR" sz="2000"/>
          </a:p>
        </p:txBody>
      </p:sp>
      <p:sp>
        <p:nvSpPr>
          <p:cNvPr id="996073750" name="Rectangle 3"/>
          <p:cNvSpPr/>
          <p:nvPr/>
        </p:nvSpPr>
        <p:spPr bwMode="auto">
          <a:xfrm>
            <a:off x="2034750" y="4634789"/>
            <a:ext cx="6192687" cy="400109"/>
          </a:xfrm>
          <a:prstGeom prst="rect">
            <a:avLst/>
          </a:prstGeom>
        </p:spPr>
        <p:txBody>
          <a:bodyPr wrap="square">
            <a:spAutoFit/>
          </a:bodyPr>
          <a:lstStyle/>
          <a:p>
            <a:pPr>
              <a:spcAft>
                <a:spcPts val="599"/>
              </a:spcAft>
              <a:defRPr/>
            </a:pPr>
            <a:r>
              <a:rPr lang="fr-FR" sz="2000"/>
              <a:t>3. Solve for </a:t>
            </a:r>
            <a:r>
              <a:rPr lang="fr-FR" sz="2000"/>
              <a:t>radiosities</a:t>
            </a:r>
            <a:endParaRPr lang="fr-FR" sz="2000"/>
          </a:p>
        </p:txBody>
      </p:sp>
      <p:sp>
        <p:nvSpPr>
          <p:cNvPr id="195102604" name="Rectangle 4"/>
          <p:cNvSpPr/>
          <p:nvPr/>
        </p:nvSpPr>
        <p:spPr bwMode="auto">
          <a:xfrm>
            <a:off x="2023980" y="6090030"/>
            <a:ext cx="5400599" cy="400109"/>
          </a:xfrm>
          <a:prstGeom prst="rect">
            <a:avLst/>
          </a:prstGeom>
        </p:spPr>
        <p:txBody>
          <a:bodyPr wrap="square">
            <a:spAutoFit/>
          </a:bodyPr>
          <a:lstStyle/>
          <a:p>
            <a:pPr>
              <a:spcAft>
                <a:spcPts val="599"/>
              </a:spcAft>
              <a:defRPr/>
            </a:pPr>
            <a:r>
              <a:rPr lang="fr-FR" sz="2000"/>
              <a:t>4. </a:t>
            </a:r>
            <a:r>
              <a:rPr lang="fr-FR" sz="2000"/>
              <a:t>Calculate</a:t>
            </a:r>
            <a:r>
              <a:rPr lang="fr-FR" sz="2000"/>
              <a:t> the </a:t>
            </a:r>
            <a:r>
              <a:rPr lang="fr-FR" sz="2000"/>
              <a:t>unknown</a:t>
            </a:r>
            <a:r>
              <a:rPr lang="fr-FR" sz="2000"/>
              <a:t> </a:t>
            </a:r>
            <a:r>
              <a:rPr lang="fr-FR" sz="2000"/>
              <a:t>temperatures</a:t>
            </a:r>
            <a:r>
              <a:rPr lang="fr-FR" sz="2000"/>
              <a:t> and fluxes</a:t>
            </a:r>
            <a:endParaRPr/>
          </a:p>
        </p:txBody>
      </p:sp>
      <p:sp>
        <p:nvSpPr>
          <p:cNvPr id="448002553" name="ZoneTexte 9"/>
          <p:cNvSpPr txBox="1"/>
          <p:nvPr/>
        </p:nvSpPr>
        <p:spPr bwMode="auto">
          <a:xfrm>
            <a:off x="4101102" y="5082589"/>
            <a:ext cx="6401624" cy="972702"/>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d>
                        <m:dPr>
                          <m:begChr m:val="["/>
                          <m:endChr m:val="]"/>
                          <m:ctrlPr>
                            <a:rPr lang="fr-FR" i="1">
                              <a:latin typeface="Cambria Math"/>
                              <a:ea typeface="Cambria Math"/>
                              <a:cs typeface="Cambria Math"/>
                            </a:rPr>
                          </m:ctrlPr>
                        </m:dPr>
                        <m:e>
                          <m:m>
                            <m:mPr>
                              <m:baseJc m:val="center"/>
                              <m:cGp/>
                              <m:cGpRule/>
                              <m:cSp/>
                              <m:mcs>
                                <m:mc>
                                  <m:mcPr>
                                    <m:mcJc m:val="center"/>
                                    <m:count m:val="3"/>
                                  </m:mcPr>
                                </m:mc>
                              </m:mcs>
                              <m:plcHide m:val="off"/>
                              <m:rSp/>
                              <m:rSpRule/>
                              <m:ctrlPr>
                                <a:rPr lang="fr-FR" i="1">
                                  <a:latin typeface="Cambria Math"/>
                                  <a:ea typeface="Cambria Math"/>
                                  <a:cs typeface="Cambria Math"/>
                                </a:rPr>
                              </m:ctrlPr>
                            </m:mPr>
                            <m:mr>
                              <m:e>
                                <m:r>
                                  <m:rPr>
                                    <m:brk m:alnAt="7"/>
                                  </m:rPr>
                                  <a:rPr lang="fr-FR" i="1">
                                    <a:latin typeface="Cambria Math"/>
                                  </a:rPr>
                                  <m:t>1</m:t>
                                </m:r>
                              </m:e>
                              <m:e>
                                <m:r>
                                  <m:rPr/>
                                  <a:rPr lang="fr-FR" i="1">
                                    <a:latin typeface="Cambria Math"/>
                                  </a:rPr>
                                  <m:t>−</m:t>
                                </m:r>
                                <m:d>
                                  <m:dPr>
                                    <m:ctrlPr>
                                      <a:rPr lang="fr-FR" i="1">
                                        <a:latin typeface="Cambria Math"/>
                                        <a:ea typeface="Cambria Math"/>
                                        <a:cs typeface="Cambria Math"/>
                                      </a:rPr>
                                    </m:ctrlPr>
                                  </m:dPr>
                                  <m:e>
                                    <m:r>
                                      <m:rPr/>
                                      <a:rPr lang="fr-FR" i="1">
                                        <a:latin typeface="Cambria Math"/>
                                      </a:rPr>
                                      <m:t>1−</m:t>
                                    </m:r>
                                    <m:sSub>
                                      <m:sSubPr>
                                        <m:ctrlPr>
                                          <a:rPr lang="fr-FR" i="1">
                                            <a:latin typeface="Cambria Math"/>
                                            <a:ea typeface="Cambria Math"/>
                                            <a:cs typeface="Cambria Math"/>
                                          </a:rPr>
                                        </m:ctrlPr>
                                      </m:sSubPr>
                                      <m:e>
                                        <m:r>
                                          <m:rPr/>
                                          <a:rPr lang="fr-FR" i="1">
                                            <a:latin typeface="Cambria Math"/>
                                          </a:rPr>
                                          <m:t>𝜀</m:t>
                                        </m:r>
                                      </m:e>
                                      <m:sub>
                                        <m:r>
                                          <m:rPr/>
                                          <a:rPr lang="fr-FR" i="1">
                                            <a:latin typeface="Cambria Math"/>
                                          </a:rPr>
                                          <m:t>1</m:t>
                                        </m:r>
                                      </m:sub>
                                    </m:sSub>
                                  </m:e>
                                </m:d>
                                <m:sSub>
                                  <m:sSubPr>
                                    <m:ctrlPr>
                                      <a:rPr lang="fr-FR" i="1">
                                        <a:latin typeface="Cambria Math"/>
                                        <a:ea typeface="Cambria Math"/>
                                        <a:cs typeface="Cambria Math"/>
                                      </a:rPr>
                                    </m:ctrlPr>
                                  </m:sSubPr>
                                  <m:e>
                                    <m:r>
                                      <m:rPr/>
                                      <a:rPr lang="fr-FR" i="1">
                                        <a:latin typeface="Cambria Math"/>
                                      </a:rPr>
                                      <m:t>𝐹</m:t>
                                    </m:r>
                                  </m:e>
                                  <m:sub>
                                    <m:r>
                                      <m:rPr/>
                                      <a:rPr lang="fr-FR" i="1">
                                        <a:latin typeface="Cambria Math"/>
                                      </a:rPr>
                                      <m:t>12</m:t>
                                    </m:r>
                                  </m:sub>
                                </m:sSub>
                              </m:e>
                              <m:e>
                                <m:r>
                                  <m:rPr/>
                                  <a:rPr lang="fr-FR" i="1">
                                    <a:latin typeface="Cambria Math"/>
                                  </a:rPr>
                                  <m:t>−</m:t>
                                </m:r>
                                <m:d>
                                  <m:dPr>
                                    <m:ctrlPr>
                                      <a:rPr lang="fr-FR" i="1">
                                        <a:latin typeface="Cambria Math"/>
                                        <a:ea typeface="Cambria Math"/>
                                        <a:cs typeface="Cambria Math"/>
                                      </a:rPr>
                                    </m:ctrlPr>
                                  </m:dPr>
                                  <m:e>
                                    <m:r>
                                      <m:rPr/>
                                      <a:rPr lang="fr-FR" i="1">
                                        <a:latin typeface="Cambria Math"/>
                                      </a:rPr>
                                      <m:t>1−</m:t>
                                    </m:r>
                                    <m:sSub>
                                      <m:sSubPr>
                                        <m:ctrlPr>
                                          <a:rPr lang="fr-FR" i="1">
                                            <a:latin typeface="Cambria Math"/>
                                            <a:ea typeface="Cambria Math"/>
                                            <a:cs typeface="Cambria Math"/>
                                          </a:rPr>
                                        </m:ctrlPr>
                                      </m:sSubPr>
                                      <m:e>
                                        <m:r>
                                          <m:rPr/>
                                          <a:rPr lang="fr-FR" i="1">
                                            <a:latin typeface="Cambria Math"/>
                                          </a:rPr>
                                          <m:t>𝜀</m:t>
                                        </m:r>
                                      </m:e>
                                      <m:sub>
                                        <m:r>
                                          <m:rPr/>
                                          <a:rPr lang="fr-FR" i="1">
                                            <a:latin typeface="Cambria Math"/>
                                          </a:rPr>
                                          <m:t>1</m:t>
                                        </m:r>
                                      </m:sub>
                                    </m:sSub>
                                  </m:e>
                                </m:d>
                                <m:sSub>
                                  <m:sSubPr>
                                    <m:ctrlPr>
                                      <a:rPr lang="fr-FR" i="1">
                                        <a:latin typeface="Cambria Math"/>
                                        <a:ea typeface="Cambria Math"/>
                                        <a:cs typeface="Cambria Math"/>
                                      </a:rPr>
                                    </m:ctrlPr>
                                  </m:sSubPr>
                                  <m:e>
                                    <m:r>
                                      <m:rPr/>
                                      <a:rPr lang="fr-FR" i="1">
                                        <a:latin typeface="Cambria Math"/>
                                      </a:rPr>
                                      <m:t>𝐹</m:t>
                                    </m:r>
                                  </m:e>
                                  <m:sub>
                                    <m:r>
                                      <m:rPr/>
                                      <a:rPr lang="fr-FR" i="1">
                                        <a:latin typeface="Cambria Math"/>
                                      </a:rPr>
                                      <m:t>13</m:t>
                                    </m:r>
                                  </m:sub>
                                </m:sSub>
                              </m:e>
                            </m:mr>
                            <m:mr>
                              <m:e>
                                <m:r>
                                  <m:rPr/>
                                  <a:rPr lang="fr-FR" i="1">
                                    <a:latin typeface="Cambria Math"/>
                                  </a:rPr>
                                  <m:t>−</m:t>
                                </m:r>
                                <m:d>
                                  <m:dPr>
                                    <m:ctrlPr>
                                      <a:rPr lang="fr-FR" i="1">
                                        <a:latin typeface="Cambria Math"/>
                                        <a:ea typeface="Cambria Math"/>
                                        <a:cs typeface="Cambria Math"/>
                                      </a:rPr>
                                    </m:ctrlPr>
                                  </m:dPr>
                                  <m:e>
                                    <m:r>
                                      <m:rPr/>
                                      <a:rPr lang="fr-FR" i="1">
                                        <a:latin typeface="Cambria Math"/>
                                      </a:rPr>
                                      <m:t>1−</m:t>
                                    </m:r>
                                    <m:sSub>
                                      <m:sSubPr>
                                        <m:ctrlPr>
                                          <a:rPr lang="fr-FR" i="1">
                                            <a:latin typeface="Cambria Math"/>
                                            <a:ea typeface="Cambria Math"/>
                                            <a:cs typeface="Cambria Math"/>
                                          </a:rPr>
                                        </m:ctrlPr>
                                      </m:sSubPr>
                                      <m:e>
                                        <m:r>
                                          <m:rPr/>
                                          <a:rPr lang="fr-FR" i="1">
                                            <a:latin typeface="Cambria Math"/>
                                          </a:rPr>
                                          <m:t>𝜀</m:t>
                                        </m:r>
                                      </m:e>
                                      <m:sub>
                                        <m:r>
                                          <m:rPr/>
                                          <a:rPr lang="fr-FR" i="1">
                                            <a:latin typeface="Cambria Math"/>
                                          </a:rPr>
                                          <m:t>2</m:t>
                                        </m:r>
                                      </m:sub>
                                    </m:sSub>
                                  </m:e>
                                </m:d>
                                <m:sSub>
                                  <m:sSubPr>
                                    <m:ctrlPr>
                                      <a:rPr lang="fr-FR" i="1">
                                        <a:latin typeface="Cambria Math"/>
                                        <a:ea typeface="Cambria Math"/>
                                        <a:cs typeface="Cambria Math"/>
                                      </a:rPr>
                                    </m:ctrlPr>
                                  </m:sSubPr>
                                  <m:e>
                                    <m:r>
                                      <m:rPr/>
                                      <a:rPr lang="fr-FR" i="1">
                                        <a:latin typeface="Cambria Math"/>
                                      </a:rPr>
                                      <m:t>𝐹</m:t>
                                    </m:r>
                                  </m:e>
                                  <m:sub>
                                    <m:r>
                                      <m:rPr/>
                                      <a:rPr lang="fr-FR" i="1">
                                        <a:latin typeface="Cambria Math"/>
                                      </a:rPr>
                                      <m:t>21</m:t>
                                    </m:r>
                                  </m:sub>
                                </m:sSub>
                              </m:e>
                              <m:e>
                                <m:r>
                                  <m:rPr/>
                                  <a:rPr lang="fr-FR" i="1">
                                    <a:latin typeface="Cambria Math"/>
                                  </a:rPr>
                                  <m:t>1</m:t>
                                </m:r>
                              </m:e>
                              <m:e>
                                <m:r>
                                  <m:rPr/>
                                  <a:rPr lang="fr-FR" i="1">
                                    <a:latin typeface="Cambria Math"/>
                                  </a:rPr>
                                  <m:t>−</m:t>
                                </m:r>
                                <m:d>
                                  <m:dPr>
                                    <m:ctrlPr>
                                      <a:rPr lang="fr-FR" i="1">
                                        <a:latin typeface="Cambria Math"/>
                                        <a:ea typeface="Cambria Math"/>
                                        <a:cs typeface="Cambria Math"/>
                                      </a:rPr>
                                    </m:ctrlPr>
                                  </m:dPr>
                                  <m:e>
                                    <m:r>
                                      <m:rPr/>
                                      <a:rPr lang="fr-FR" i="1">
                                        <a:latin typeface="Cambria Math"/>
                                      </a:rPr>
                                      <m:t>1−</m:t>
                                    </m:r>
                                    <m:sSub>
                                      <m:sSubPr>
                                        <m:ctrlPr>
                                          <a:rPr lang="fr-FR" i="1">
                                            <a:latin typeface="Cambria Math"/>
                                            <a:ea typeface="Cambria Math"/>
                                            <a:cs typeface="Cambria Math"/>
                                          </a:rPr>
                                        </m:ctrlPr>
                                      </m:sSubPr>
                                      <m:e>
                                        <m:r>
                                          <m:rPr/>
                                          <a:rPr lang="fr-FR" i="1">
                                            <a:latin typeface="Cambria Math"/>
                                          </a:rPr>
                                          <m:t>𝜀</m:t>
                                        </m:r>
                                      </m:e>
                                      <m:sub>
                                        <m:r>
                                          <m:rPr/>
                                          <a:rPr lang="fr-FR" i="1">
                                            <a:latin typeface="Cambria Math"/>
                                          </a:rPr>
                                          <m:t>2</m:t>
                                        </m:r>
                                      </m:sub>
                                    </m:sSub>
                                  </m:e>
                                </m:d>
                                <m:sSub>
                                  <m:sSubPr>
                                    <m:ctrlPr>
                                      <a:rPr lang="fr-FR" i="1">
                                        <a:latin typeface="Cambria Math"/>
                                        <a:ea typeface="Cambria Math"/>
                                        <a:cs typeface="Cambria Math"/>
                                      </a:rPr>
                                    </m:ctrlPr>
                                  </m:sSubPr>
                                  <m:e>
                                    <m:r>
                                      <m:rPr/>
                                      <a:rPr lang="fr-FR" i="1">
                                        <a:latin typeface="Cambria Math"/>
                                      </a:rPr>
                                      <m:t>𝐹</m:t>
                                    </m:r>
                                  </m:e>
                                  <m:sub>
                                    <m:r>
                                      <m:rPr/>
                                      <a:rPr lang="fr-FR" i="1">
                                        <a:latin typeface="Cambria Math"/>
                                      </a:rPr>
                                      <m:t>23</m:t>
                                    </m:r>
                                  </m:sub>
                                </m:sSub>
                              </m:e>
                            </m:mr>
                            <m:mr>
                              <m:e>
                                <m:r>
                                  <m:rPr/>
                                  <a:rPr lang="fr-FR" i="1">
                                    <a:latin typeface="Cambria Math"/>
                                  </a:rPr>
                                  <m:t>−</m:t>
                                </m:r>
                                <m:sSub>
                                  <m:sSubPr>
                                    <m:ctrlPr>
                                      <a:rPr lang="fr-FR" i="1">
                                        <a:latin typeface="Cambria Math"/>
                                        <a:ea typeface="Cambria Math"/>
                                        <a:cs typeface="Cambria Math"/>
                                      </a:rPr>
                                    </m:ctrlPr>
                                  </m:sSubPr>
                                  <m:e>
                                    <m:r>
                                      <m:rPr/>
                                      <a:rPr lang="fr-FR" i="1">
                                        <a:latin typeface="Cambria Math"/>
                                      </a:rPr>
                                      <m:t>𝐹</m:t>
                                    </m:r>
                                  </m:e>
                                  <m:sub>
                                    <m:r>
                                      <m:rPr/>
                                      <a:rPr lang="fr-FR" i="1">
                                        <a:latin typeface="Cambria Math"/>
                                      </a:rPr>
                                      <m:t>31</m:t>
                                    </m:r>
                                  </m:sub>
                                </m:sSub>
                              </m:e>
                              <m:e>
                                <m:r>
                                  <m:rPr/>
                                  <a:rPr lang="fr-FR" i="1">
                                    <a:latin typeface="Cambria Math"/>
                                  </a:rPr>
                                  <m:t>−</m:t>
                                </m:r>
                                <m:sSub>
                                  <m:sSubPr>
                                    <m:ctrlPr>
                                      <a:rPr lang="fr-FR" i="1">
                                        <a:latin typeface="Cambria Math"/>
                                        <a:ea typeface="Cambria Math"/>
                                        <a:cs typeface="Cambria Math"/>
                                      </a:rPr>
                                    </m:ctrlPr>
                                  </m:sSubPr>
                                  <m:e>
                                    <m:r>
                                      <m:rPr/>
                                      <a:rPr lang="fr-FR" i="1">
                                        <a:latin typeface="Cambria Math"/>
                                      </a:rPr>
                                      <m:t>𝐹</m:t>
                                    </m:r>
                                  </m:e>
                                  <m:sub>
                                    <m:r>
                                      <m:rPr/>
                                      <a:rPr lang="fr-FR" i="1">
                                        <a:latin typeface="Cambria Math"/>
                                      </a:rPr>
                                      <m:t>32</m:t>
                                    </m:r>
                                  </m:sub>
                                </m:sSub>
                              </m:e>
                              <m:e>
                                <m:r>
                                  <m:rPr/>
                                  <a:rPr lang="fr-FR" i="1">
                                    <a:latin typeface="Cambria Math"/>
                                  </a:rPr>
                                  <m:t>1−</m:t>
                                </m:r>
                                <m:sSub>
                                  <m:sSubPr>
                                    <m:ctrlPr>
                                      <a:rPr lang="fr-FR" i="1">
                                        <a:latin typeface="Cambria Math"/>
                                        <a:ea typeface="Cambria Math"/>
                                        <a:cs typeface="Cambria Math"/>
                                      </a:rPr>
                                    </m:ctrlPr>
                                  </m:sSubPr>
                                  <m:e>
                                    <m:r>
                                      <m:rPr/>
                                      <a:rPr lang="fr-FR" i="1">
                                        <a:latin typeface="Cambria Math"/>
                                      </a:rPr>
                                      <m:t>𝐹</m:t>
                                    </m:r>
                                  </m:e>
                                  <m:sub>
                                    <m:r>
                                      <m:rPr/>
                                      <a:rPr lang="fr-FR" i="1">
                                        <a:latin typeface="Cambria Math"/>
                                      </a:rPr>
                                      <m:t>33</m:t>
                                    </m:r>
                                  </m:sub>
                                </m:sSub>
                              </m:e>
                            </m:mr>
                          </m:m>
                        </m:e>
                      </m:d>
                      <m:r>
                        <m:rPr/>
                        <a:rPr lang="fr-FR" i="1">
                          <a:latin typeface="Cambria Math"/>
                        </a:rPr>
                        <m:t>.</m:t>
                      </m:r>
                      <m:d>
                        <m:dPr>
                          <m:begChr m:val="["/>
                          <m:endChr m:val="]"/>
                          <m:ctrlPr>
                            <a:rPr lang="fr-FR" i="1">
                              <a:latin typeface="Cambria Math"/>
                              <a:ea typeface="Cambria Math"/>
                              <a:cs typeface="Cambria Math"/>
                            </a:rPr>
                          </m:ctrlPr>
                        </m:dPr>
                        <m:e>
                          <m:m>
                            <m:mPr>
                              <m:baseJc m:val="center"/>
                              <m:cGp/>
                              <m:cGpRule/>
                              <m:cSp/>
                              <m:mcs>
                                <m:mc>
                                  <m:mcPr>
                                    <m:mcJc m:val="center"/>
                                    <m:count m:val="1"/>
                                  </m:mcPr>
                                </m:mc>
                              </m:mcs>
                              <m:plcHide m:val="off"/>
                              <m:rSp/>
                              <m:rSpRule/>
                              <m:ctrlPr>
                                <a:rPr lang="fr-FR" i="1">
                                  <a:latin typeface="Cambria Math"/>
                                  <a:ea typeface="Cambria Math"/>
                                  <a:cs typeface="Cambria Math"/>
                                </a:rPr>
                              </m:ctrlPr>
                            </m:mPr>
                            <m:mr>
                              <m:e>
                                <m:sSub>
                                  <m:sSubPr>
                                    <m:ctrlPr>
                                      <a:rPr lang="fr-FR" i="1">
                                        <a:solidFill>
                                          <a:schemeClr val="accent6">
                                            <a:lumMod val="75000"/>
                                          </a:schemeClr>
                                        </a:solidFill>
                                        <a:latin typeface="Cambria Math"/>
                                        <a:ea typeface="Cambria Math"/>
                                        <a:cs typeface="Cambria Math"/>
                                      </a:rPr>
                                    </m:ctrlPr>
                                  </m:sSubPr>
                                  <m:e>
                                    <m:r>
                                      <m:rPr>
                                        <m:brk m:alnAt="7"/>
                                      </m:rPr>
                                      <a:rPr lang="fr-FR" i="1">
                                        <a:solidFill>
                                          <a:schemeClr val="accent6">
                                            <a:lumMod val="75000"/>
                                          </a:schemeClr>
                                        </a:solidFill>
                                        <a:latin typeface="Cambria Math"/>
                                      </a:rPr>
                                      <m:t>𝐽</m:t>
                                    </m:r>
                                  </m:e>
                                  <m:sub>
                                    <m:r>
                                      <m:rPr>
                                        <m:brk m:alnAt="7"/>
                                      </m:rPr>
                                      <a:rPr lang="fr-FR" i="1">
                                        <a:solidFill>
                                          <a:schemeClr val="accent6">
                                            <a:lumMod val="75000"/>
                                          </a:schemeClr>
                                        </a:solidFill>
                                        <a:latin typeface="Cambria Math"/>
                                      </a:rPr>
                                      <m:t>1</m:t>
                                    </m:r>
                                  </m:sub>
                                </m:sSub>
                              </m:e>
                            </m:mr>
                            <m:mr>
                              <m:e>
                                <m:sSub>
                                  <m:sSubPr>
                                    <m:ctrlPr>
                                      <a:rPr lang="fr-FR" i="1">
                                        <a:solidFill>
                                          <a:schemeClr val="accent6">
                                            <a:lumMod val="75000"/>
                                          </a:schemeClr>
                                        </a:solidFill>
                                        <a:latin typeface="Cambria Math"/>
                                        <a:ea typeface="Cambria Math"/>
                                        <a:cs typeface="Cambria Math"/>
                                      </a:rPr>
                                    </m:ctrlPr>
                                  </m:sSubPr>
                                  <m:e>
                                    <m:r>
                                      <m:rPr/>
                                      <a:rPr lang="fr-FR" i="1">
                                        <a:solidFill>
                                          <a:schemeClr val="accent6">
                                            <a:lumMod val="75000"/>
                                          </a:schemeClr>
                                        </a:solidFill>
                                        <a:latin typeface="Cambria Math"/>
                                      </a:rPr>
                                      <m:t>𝐽</m:t>
                                    </m:r>
                                  </m:e>
                                  <m:sub>
                                    <m:r>
                                      <m:rPr/>
                                      <a:rPr lang="fr-FR" i="1">
                                        <a:solidFill>
                                          <a:schemeClr val="accent6">
                                            <a:lumMod val="75000"/>
                                          </a:schemeClr>
                                        </a:solidFill>
                                        <a:latin typeface="Cambria Math"/>
                                      </a:rPr>
                                      <m:t>2</m:t>
                                    </m:r>
                                  </m:sub>
                                </m:sSub>
                              </m:e>
                            </m:mr>
                            <m:mr>
                              <m:e>
                                <m:sSub>
                                  <m:sSubPr>
                                    <m:ctrlPr>
                                      <a:rPr lang="fr-FR" i="1">
                                        <a:solidFill>
                                          <a:schemeClr val="accent6">
                                            <a:lumMod val="75000"/>
                                          </a:schemeClr>
                                        </a:solidFill>
                                        <a:latin typeface="Cambria Math"/>
                                        <a:ea typeface="Cambria Math"/>
                                        <a:cs typeface="Cambria Math"/>
                                      </a:rPr>
                                    </m:ctrlPr>
                                  </m:sSubPr>
                                  <m:e>
                                    <m:r>
                                      <m:rPr/>
                                      <a:rPr lang="fr-FR" i="1">
                                        <a:solidFill>
                                          <a:schemeClr val="accent6">
                                            <a:lumMod val="75000"/>
                                          </a:schemeClr>
                                        </a:solidFill>
                                        <a:latin typeface="Cambria Math"/>
                                      </a:rPr>
                                      <m:t>𝐽</m:t>
                                    </m:r>
                                  </m:e>
                                  <m:sub>
                                    <m:r>
                                      <m:rPr/>
                                      <a:rPr lang="fr-FR" i="1">
                                        <a:solidFill>
                                          <a:schemeClr val="accent6">
                                            <a:lumMod val="75000"/>
                                          </a:schemeClr>
                                        </a:solidFill>
                                        <a:latin typeface="Cambria Math"/>
                                      </a:rPr>
                                      <m:t>3</m:t>
                                    </m:r>
                                  </m:sub>
                                </m:sSub>
                              </m:e>
                            </m:mr>
                          </m:m>
                        </m:e>
                      </m:d>
                      <m:r>
                        <m:rPr/>
                        <a:rPr lang="fr-FR" i="1">
                          <a:latin typeface="Cambria Math"/>
                        </a:rPr>
                        <m:t>=</m:t>
                      </m:r>
                      <m:d>
                        <m:dPr>
                          <m:begChr m:val="["/>
                          <m:endChr m:val="]"/>
                          <m:ctrlPr>
                            <a:rPr lang="fr-FR" i="1">
                              <a:latin typeface="Cambria Math"/>
                              <a:ea typeface="Cambria Math"/>
                              <a:cs typeface="Cambria Math"/>
                            </a:rPr>
                          </m:ctrlPr>
                        </m:dPr>
                        <m:e>
                          <m:m>
                            <m:mPr>
                              <m:baseJc m:val="center"/>
                              <m:cGp/>
                              <m:cGpRule/>
                              <m:cSp/>
                              <m:mcs>
                                <m:mc>
                                  <m:mcPr>
                                    <m:mcJc m:val="center"/>
                                    <m:count m:val="1"/>
                                  </m:mcPr>
                                </m:mc>
                              </m:mcs>
                              <m:plcHide m:val="off"/>
                              <m:rSp/>
                              <m:rSpRule/>
                              <m:ctrlPr>
                                <a:rPr lang="fr-FR" i="1">
                                  <a:latin typeface="Cambria Math"/>
                                  <a:ea typeface="Cambria Math"/>
                                  <a:cs typeface="Cambria Math"/>
                                </a:rPr>
                              </m:ctrlPr>
                            </m:mPr>
                            <m:mr>
                              <m:e>
                                <m:sSub>
                                  <m:sSubPr>
                                    <m:ctrlPr>
                                      <a:rPr lang="fr-FR" i="1">
                                        <a:latin typeface="Cambria Math"/>
                                        <a:ea typeface="Cambria Math"/>
                                        <a:cs typeface="Cambria Math"/>
                                      </a:rPr>
                                    </m:ctrlPr>
                                  </m:sSubPr>
                                  <m:e>
                                    <m:r>
                                      <m:rPr/>
                                      <a:rPr lang="fr-FR" i="1">
                                        <a:latin typeface="Cambria Math"/>
                                      </a:rPr>
                                      <m:t>𝜀</m:t>
                                    </m:r>
                                  </m:e>
                                  <m:sub>
                                    <m:r>
                                      <m:rPr/>
                                      <a:rPr lang="fr-FR" i="1">
                                        <a:latin typeface="Cambria Math"/>
                                      </a:rPr>
                                      <m:t>1</m:t>
                                    </m:r>
                                  </m:sub>
                                </m:sSub>
                                <m:r>
                                  <m:rPr/>
                                  <a:rPr lang="fr-FR" i="1">
                                    <a:latin typeface="Cambria Math"/>
                                  </a:rPr>
                                  <m:t>𝜎</m:t>
                                </m:r>
                                <m:sSubSup>
                                  <m:sSubSupPr>
                                    <m:alnScr m:val="off"/>
                                    <m:ctrlPr>
                                      <a:rPr lang="fr-FR" i="1">
                                        <a:solidFill>
                                          <a:srgbClr val="00B050"/>
                                        </a:solidFill>
                                        <a:latin typeface="Cambria Math"/>
                                        <a:ea typeface="Cambria Math"/>
                                        <a:cs typeface="Cambria Math"/>
                                      </a:rPr>
                                    </m:ctrlPr>
                                  </m:sSubSupPr>
                                  <m:e>
                                    <m:r>
                                      <m:rPr/>
                                      <a:rPr lang="fr-FR" i="1">
                                        <a:solidFill>
                                          <a:srgbClr val="00B050"/>
                                        </a:solidFill>
                                        <a:latin typeface="Cambria Math"/>
                                      </a:rPr>
                                      <m:t>𝑇</m:t>
                                    </m:r>
                                  </m:e>
                                  <m:sub>
                                    <m:r>
                                      <m:rPr/>
                                      <a:rPr lang="fr-FR" i="1">
                                        <a:solidFill>
                                          <a:srgbClr val="00B050"/>
                                        </a:solidFill>
                                        <a:latin typeface="Cambria Math"/>
                                      </a:rPr>
                                      <m:t>1</m:t>
                                    </m:r>
                                  </m:sub>
                                  <m:sup>
                                    <m:r>
                                      <m:rPr/>
                                      <a:rPr lang="fr-FR" i="1">
                                        <a:solidFill>
                                          <a:srgbClr val="00B050"/>
                                        </a:solidFill>
                                        <a:latin typeface="Cambria Math"/>
                                      </a:rPr>
                                      <m:t>4</m:t>
                                    </m:r>
                                  </m:sup>
                                </m:sSubSup>
                              </m:e>
                            </m:mr>
                            <m:mr>
                              <m:e>
                                <m:sSub>
                                  <m:sSubPr>
                                    <m:ctrlPr>
                                      <a:rPr lang="fr-FR" i="1">
                                        <a:latin typeface="Cambria Math"/>
                                        <a:ea typeface="Cambria Math"/>
                                        <a:cs typeface="Cambria Math"/>
                                      </a:rPr>
                                    </m:ctrlPr>
                                  </m:sSubPr>
                                  <m:e>
                                    <m:r>
                                      <m:rPr/>
                                      <a:rPr lang="fr-FR" i="1">
                                        <a:latin typeface="Cambria Math"/>
                                      </a:rPr>
                                      <m:t>𝜀</m:t>
                                    </m:r>
                                  </m:e>
                                  <m:sub>
                                    <m:r>
                                      <m:rPr/>
                                      <a:rPr lang="fr-FR" i="1">
                                        <a:latin typeface="Cambria Math"/>
                                      </a:rPr>
                                      <m:t>2</m:t>
                                    </m:r>
                                  </m:sub>
                                </m:sSub>
                                <m:r>
                                  <m:rPr/>
                                  <a:rPr lang="fr-FR" i="1">
                                    <a:latin typeface="Cambria Math"/>
                                  </a:rPr>
                                  <m:t>𝜎</m:t>
                                </m:r>
                                <m:sSubSup>
                                  <m:sSubSupPr>
                                    <m:alnScr m:val="off"/>
                                    <m:ctrlPr>
                                      <a:rPr lang="fr-FR" i="1">
                                        <a:solidFill>
                                          <a:srgbClr val="00B050"/>
                                        </a:solidFill>
                                        <a:latin typeface="Cambria Math"/>
                                        <a:ea typeface="Cambria Math"/>
                                        <a:cs typeface="Cambria Math"/>
                                      </a:rPr>
                                    </m:ctrlPr>
                                  </m:sSubSupPr>
                                  <m:e>
                                    <m:r>
                                      <m:rPr/>
                                      <a:rPr lang="fr-FR" i="1">
                                        <a:solidFill>
                                          <a:srgbClr val="00B050"/>
                                        </a:solidFill>
                                        <a:latin typeface="Cambria Math"/>
                                      </a:rPr>
                                      <m:t>𝑇</m:t>
                                    </m:r>
                                  </m:e>
                                  <m:sub>
                                    <m:r>
                                      <m:rPr/>
                                      <a:rPr lang="fr-FR" i="1">
                                        <a:solidFill>
                                          <a:srgbClr val="00B050"/>
                                        </a:solidFill>
                                        <a:latin typeface="Cambria Math"/>
                                      </a:rPr>
                                      <m:t>2</m:t>
                                    </m:r>
                                  </m:sub>
                                  <m:sup>
                                    <m:r>
                                      <m:rPr/>
                                      <a:rPr lang="fr-FR" i="1">
                                        <a:solidFill>
                                          <a:srgbClr val="00B050"/>
                                        </a:solidFill>
                                        <a:latin typeface="Cambria Math"/>
                                      </a:rPr>
                                      <m:t>4</m:t>
                                    </m:r>
                                  </m:sup>
                                </m:sSubSup>
                              </m:e>
                            </m:mr>
                            <m:mr>
                              <m:e>
                                <m:r>
                                  <m:rPr/>
                                  <a:rPr lang="fr-FR" i="1">
                                    <a:solidFill>
                                      <a:srgbClr val="FF0000"/>
                                    </a:solidFill>
                                    <a:latin typeface="Cambria Math"/>
                                  </a:rPr>
                                  <m:t>0</m:t>
                                </m:r>
                              </m:e>
                            </m:mr>
                          </m:m>
                        </m:e>
                      </m:d>
                    </m:oMath>
                  </m:oMathPara>
                </a14:m>
              </mc:Choice>
              <mc:Fallback/>
            </mc:AlternateContent>
            <a:endParaRPr lang="fr-FR"/>
          </a:p>
        </p:txBody>
      </p:sp>
      <p:pic>
        <p:nvPicPr>
          <p:cNvPr id="38833190" name="Picture 3"/>
          <p:cNvPicPr>
            <a:picLocks noChangeAspect="1" noChangeArrowheads="1"/>
          </p:cNvPicPr>
          <p:nvPr/>
        </p:nvPicPr>
        <p:blipFill>
          <a:blip r:embed="rId3"/>
          <a:stretch/>
        </p:blipFill>
        <p:spPr bwMode="auto">
          <a:xfrm rot="5399976">
            <a:off x="4568902" y="1050651"/>
            <a:ext cx="1277195" cy="311149"/>
          </a:xfrm>
          <a:prstGeom prst="rect">
            <a:avLst/>
          </a:prstGeom>
          <a:noFill/>
          <a:ln>
            <a:noFill/>
          </a:ln>
          <a:effectLst/>
        </p:spPr>
      </p:pic>
      <p:pic>
        <p:nvPicPr>
          <p:cNvPr id="346718848" name="Picture 3"/>
          <p:cNvPicPr>
            <a:picLocks noChangeAspect="1" noChangeArrowheads="1"/>
          </p:cNvPicPr>
          <p:nvPr/>
        </p:nvPicPr>
        <p:blipFill>
          <a:blip r:embed="rId3"/>
          <a:stretch/>
        </p:blipFill>
        <p:spPr bwMode="auto">
          <a:xfrm rot="12684872">
            <a:off x="5344669" y="646167"/>
            <a:ext cx="1357567" cy="311149"/>
          </a:xfrm>
          <a:prstGeom prst="rect">
            <a:avLst/>
          </a:prstGeom>
          <a:noFill/>
          <a:ln>
            <a:noFill/>
          </a:ln>
          <a:effectLst/>
        </p:spPr>
      </p:pic>
      <p:pic>
        <p:nvPicPr>
          <p:cNvPr id="2062551395" name="Picture 3"/>
          <p:cNvPicPr>
            <a:picLocks noChangeAspect="1" noChangeArrowheads="1"/>
          </p:cNvPicPr>
          <p:nvPr/>
        </p:nvPicPr>
        <p:blipFill>
          <a:blip r:embed="rId3"/>
          <a:stretch/>
        </p:blipFill>
        <p:spPr bwMode="auto">
          <a:xfrm rot="19780657">
            <a:off x="5392684" y="1545526"/>
            <a:ext cx="1301635" cy="311149"/>
          </a:xfrm>
          <a:prstGeom prst="rect">
            <a:avLst/>
          </a:prstGeom>
          <a:noFill/>
          <a:ln>
            <a:noFill/>
          </a:ln>
          <a:effectLst/>
        </p:spPr>
      </p:pic>
      <p:sp>
        <p:nvSpPr>
          <p:cNvPr id="549192764" name="ZoneTexte 13"/>
          <p:cNvSpPr txBox="1"/>
          <p:nvPr/>
        </p:nvSpPr>
        <p:spPr bwMode="auto">
          <a:xfrm>
            <a:off x="6341010" y="213684"/>
            <a:ext cx="1394613" cy="707886"/>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000" i="1">
                          <a:solidFill>
                            <a:srgbClr val="00B050"/>
                          </a:solidFill>
                          <a:latin typeface="Cambria Math"/>
                        </a:rPr>
                        <m:t>𝑇</m:t>
                      </m:r>
                    </m:oMath>
                  </m:oMathPara>
                </a14:m>
              </mc:Choice>
              <mc:Fallback/>
            </mc:AlternateContent>
            <a:r>
              <a:rPr lang="fr-FR" sz="2000">
                <a:solidFill>
                  <a:srgbClr val="00B050"/>
                </a:solidFill>
              </a:rPr>
              <a:t> known</a:t>
            </a:r>
            <a:endParaRPr/>
          </a:p>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000" i="1">
                          <a:latin typeface="Cambria Math"/>
                        </a:rPr>
                        <m:t>𝜙</m:t>
                      </m:r>
                    </m:oMath>
                  </m:oMathPara>
                </a14:m>
              </mc:Choice>
              <mc:Fallback/>
            </mc:AlternateContent>
            <a:r>
              <a:rPr lang="fr-FR" sz="2000"/>
              <a:t> unknown</a:t>
            </a:r>
            <a:endParaRPr/>
          </a:p>
        </p:txBody>
      </p:sp>
      <p:sp>
        <p:nvSpPr>
          <p:cNvPr id="554296747" name="ZoneTexte 14"/>
          <p:cNvSpPr txBox="1"/>
          <p:nvPr/>
        </p:nvSpPr>
        <p:spPr bwMode="auto">
          <a:xfrm>
            <a:off x="6341010" y="1447744"/>
            <a:ext cx="1372298" cy="707886"/>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000" i="1">
                          <a:latin typeface="Cambria Math"/>
                        </a:rPr>
                        <m:t>𝑇</m:t>
                      </m:r>
                    </m:oMath>
                  </m:oMathPara>
                </a14:m>
              </mc:Choice>
              <mc:Fallback/>
            </mc:AlternateContent>
            <a:r>
              <a:rPr lang="fr-FR" sz="2000"/>
              <a:t> unknown</a:t>
            </a:r>
            <a:endParaRPr/>
          </a:p>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000" i="1">
                          <a:solidFill>
                            <a:srgbClr val="FF0000"/>
                          </a:solidFill>
                          <a:latin typeface="Cambria Math"/>
                        </a:rPr>
                        <m:t>𝜙</m:t>
                      </m:r>
                    </m:oMath>
                  </m:oMathPara>
                </a14:m>
              </mc:Choice>
              <mc:Fallback/>
            </mc:AlternateContent>
            <a:r>
              <a:rPr lang="fr-FR" sz="2000">
                <a:solidFill>
                  <a:srgbClr val="FF0000"/>
                </a:solidFill>
              </a:rPr>
              <a:t> known</a:t>
            </a:r>
            <a:endParaRPr/>
          </a:p>
        </p:txBody>
      </p:sp>
      <p:sp>
        <p:nvSpPr>
          <p:cNvPr id="242679176" name="ZoneTexte 15"/>
          <p:cNvSpPr txBox="1"/>
          <p:nvPr/>
        </p:nvSpPr>
        <p:spPr bwMode="auto">
          <a:xfrm>
            <a:off x="3778302" y="778091"/>
            <a:ext cx="1394613" cy="707886"/>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000" i="1">
                          <a:solidFill>
                            <a:srgbClr val="00B050"/>
                          </a:solidFill>
                          <a:latin typeface="Cambria Math"/>
                        </a:rPr>
                        <m:t>𝑇</m:t>
                      </m:r>
                    </m:oMath>
                  </m:oMathPara>
                </a14:m>
              </mc:Choice>
              <mc:Fallback/>
            </mc:AlternateContent>
            <a:r>
              <a:rPr lang="fr-FR" sz="2000">
                <a:solidFill>
                  <a:srgbClr val="00B050"/>
                </a:solidFill>
              </a:rPr>
              <a:t> known</a:t>
            </a:r>
            <a:endParaRPr/>
          </a:p>
          <a:p>
            <a:pPr>
              <a:defRPr/>
            </a:pPr>
            <mc:AlternateContent xmlns:mc="http://schemas.openxmlformats.org/markup-compatibility/2006" xmlns:m="http://schemas.openxmlformats.org/officeDocument/2006/math">
              <mc:Choice xmlns:a14="http://schemas.microsoft.com/office/drawing/2010/main" Requires="a14">
                <a14:m>
                  <m:oMathPara>
                    <m:oMathParaPr/>
                    <m:oMath>
                      <m:r>
                        <m:rPr/>
                        <a:rPr lang="fr-FR" sz="2000" i="1">
                          <a:latin typeface="Cambria Math"/>
                        </a:rPr>
                        <m:t>𝜙</m:t>
                      </m:r>
                    </m:oMath>
                  </m:oMathPara>
                </a14:m>
              </mc:Choice>
              <mc:Fallback/>
            </mc:AlternateContent>
            <a:r>
              <a:rPr lang="fr-FR" sz="2000"/>
              <a:t> unknown</a:t>
            </a:r>
            <a:endParaRPr/>
          </a:p>
        </p:txBody>
      </p:sp>
      <p:pic>
        <p:nvPicPr>
          <p:cNvPr id="658043112" name="Picture 2"/>
          <p:cNvPicPr>
            <a:picLocks noChangeAspect="1" noChangeArrowheads="1"/>
          </p:cNvPicPr>
          <p:nvPr/>
        </p:nvPicPr>
        <p:blipFill>
          <a:blip r:embed="rId4"/>
          <a:stretch/>
        </p:blipFill>
        <p:spPr bwMode="auto">
          <a:xfrm>
            <a:off x="5772017" y="2811271"/>
            <a:ext cx="2400060" cy="2089706"/>
          </a:xfrm>
          <a:prstGeom prst="rect">
            <a:avLst/>
          </a:prstGeom>
          <a:noFill/>
          <a:ln>
            <a:noFill/>
          </a:ln>
          <a:effectLst/>
        </p:spPr>
      </p:pic>
      <p:sp>
        <p:nvSpPr>
          <p:cNvPr id="832871487" name="Rectangle 17"/>
          <p:cNvSpPr/>
          <p:nvPr/>
        </p:nvSpPr>
        <p:spPr bwMode="auto">
          <a:xfrm>
            <a:off x="8391281" y="2996951"/>
            <a:ext cx="2105657" cy="1295513"/>
          </a:xfrm>
          <a:prstGeom prst="rect">
            <a:avLst/>
          </a:prstGeom>
          <a:ln w="25400">
            <a:solidFill>
              <a:schemeClr val="accent6">
                <a:lumMod val="75000"/>
              </a:schemeClr>
            </a:solidFill>
          </a:ln>
        </p:spPr>
        <p:txBody>
          <a:bodyPr wrap="non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latin typeface="Cambria Math"/>
                              <a:ea typeface="Cambria Math"/>
                              <a:cs typeface="Cambria Math"/>
                            </a:rPr>
                          </m:ctrlPr>
                        </m:sSubPr>
                        <m:e>
                          <m:r>
                            <m:rPr>
                              <m:sty m:val="i"/>
                            </m:rPr>
                            <a:rPr lang="fr-FR" sz="2400" i="1">
                              <a:latin typeface="Cambria Math"/>
                              <a:ea typeface="Cambria Math"/>
                              <a:cs typeface="Cambria Math"/>
                            </a:rPr>
                            <m:t>A</m:t>
                          </m:r>
                        </m:e>
                        <m:sub>
                          <m:r>
                            <m:rPr/>
                            <a:rPr lang="fr-FR" sz="2400" i="1">
                              <a:latin typeface="Cambria Math"/>
                            </a:rPr>
                            <m:t>1</m:t>
                          </m:r>
                        </m:sub>
                      </m:sSub>
                      <m:sSub>
                        <m:sSubPr>
                          <m:ctrlPr>
                            <a:rPr lang="fr-FR" sz="2400" i="1">
                              <a:latin typeface="Cambria Math"/>
                              <a:ea typeface="Cambria Math"/>
                              <a:cs typeface="Cambria Math"/>
                            </a:rPr>
                          </m:ctrlPr>
                        </m:sSubPr>
                        <m:e>
                          <m:r>
                            <m:rPr/>
                            <a:rPr lang="fr-FR" sz="2400" i="1">
                              <a:latin typeface="Cambria Math"/>
                            </a:rPr>
                            <m:t>𝐹</m:t>
                          </m:r>
                        </m:e>
                        <m:sub>
                          <m:r>
                            <m:rPr/>
                            <a:rPr lang="fr-FR" sz="2400" i="1">
                              <a:latin typeface="Cambria Math"/>
                            </a:rPr>
                            <m:t>12</m:t>
                          </m:r>
                        </m:sub>
                      </m:sSub>
                      <m:r>
                        <m:rPr/>
                        <a:rPr lang="fr-FR" sz="2400" i="1">
                          <a:latin typeface="Cambria Math"/>
                        </a:rPr>
                        <m:t>=</m:t>
                      </m:r>
                      <m:sSub>
                        <m:sSubPr>
                          <m:ctrlPr>
                            <a:rPr lang="fr-FR" sz="2400" i="1">
                              <a:latin typeface="Cambria Math"/>
                              <a:ea typeface="Cambria Math"/>
                              <a:cs typeface="Cambria Math"/>
                            </a:rPr>
                          </m:ctrlPr>
                        </m:sSubPr>
                        <m:e>
                          <m:r>
                            <m:rPr>
                              <m:sty m:val="i"/>
                            </m:rPr>
                            <a:rPr lang="fr-FR" sz="2400" i="1">
                              <a:latin typeface="Cambria Math"/>
                              <a:ea typeface="Cambria Math"/>
                              <a:cs typeface="Cambria Math"/>
                            </a:rPr>
                            <m:t>A</m:t>
                          </m:r>
                        </m:e>
                        <m:sub>
                          <m:r>
                            <m:rPr/>
                            <a:rPr lang="fr-FR" sz="2400" i="1">
                              <a:latin typeface="Cambria Math"/>
                            </a:rPr>
                            <m:t>2</m:t>
                          </m:r>
                        </m:sub>
                      </m:sSub>
                      <m:sSub>
                        <m:sSubPr>
                          <m:ctrlPr>
                            <a:rPr lang="fr-FR" sz="2400" i="1">
                              <a:latin typeface="Cambria Math"/>
                              <a:ea typeface="Cambria Math"/>
                              <a:cs typeface="Cambria Math"/>
                            </a:rPr>
                          </m:ctrlPr>
                        </m:sSubPr>
                        <m:e>
                          <m:r>
                            <m:rPr/>
                            <a:rPr lang="fr-FR" sz="2400" i="1">
                              <a:latin typeface="Cambria Math"/>
                            </a:rPr>
                            <m:t>𝐹</m:t>
                          </m:r>
                        </m:e>
                        <m:sub>
                          <m:r>
                            <m:rPr/>
                            <a:rPr lang="fr-FR" sz="2400" i="1">
                              <a:latin typeface="Cambria Math"/>
                            </a:rPr>
                            <m:t>21</m:t>
                          </m:r>
                        </m:sub>
                      </m:sSub>
                    </m:oMath>
                  </m:oMathPara>
                </a14:m>
              </mc:Choice>
              <mc:Fallback/>
            </mc:AlternateContent>
            <a:endParaRPr lang="fr-FR" sz="2400"/>
          </a:p>
          <a:p>
            <a:pPr>
              <a:defRPr/>
            </a:pPr>
            <mc:AlternateContent xmlns:mc="http://schemas.openxmlformats.org/markup-compatibility/2006" xmlns:m="http://schemas.openxmlformats.org/officeDocument/2006/math">
              <mc:Choice xmlns:a14="http://schemas.microsoft.com/office/drawing/2010/main" Requires="a14">
                <a14:m>
                  <m:oMathPara>
                    <m:oMathParaPr/>
                    <m:oMath>
                      <m:nary>
                        <m:naryPr>
                          <m:chr m:val="∑"/>
                          <m:grow m:val="off"/>
                          <m:supHide m:val="on"/>
                          <m:ctrlPr>
                            <a:rPr lang="fr-FR" sz="2400" i="1">
                              <a:latin typeface="Cambria Math"/>
                              <a:ea typeface="Cambria Math"/>
                              <a:cs typeface="Cambria Math"/>
                            </a:rPr>
                          </m:ctrlPr>
                        </m:naryPr>
                        <m:sub>
                          <m:r>
                            <m:rPr/>
                            <a:rPr lang="fr-FR" sz="2400" i="1">
                              <a:latin typeface="Cambria Math"/>
                            </a:rPr>
                            <m:t>𝑗</m:t>
                          </m:r>
                        </m:sub>
                        <m:sup/>
                        <m:e>
                          <m:sSub>
                            <m:sSubPr>
                              <m:ctrlPr>
                                <a:rPr lang="fr-FR" sz="2400" i="1">
                                  <a:latin typeface="Cambria Math"/>
                                  <a:ea typeface="Cambria Math"/>
                                  <a:cs typeface="Cambria Math"/>
                                </a:rPr>
                              </m:ctrlPr>
                            </m:sSubPr>
                            <m:e>
                              <m:r>
                                <m:rPr/>
                                <a:rPr lang="fr-FR" sz="2400" i="1">
                                  <a:latin typeface="Cambria Math"/>
                                </a:rPr>
                                <m:t>𝐹</m:t>
                              </m:r>
                            </m:e>
                            <m:sub>
                              <m:r>
                                <m:rPr/>
                                <a:rPr lang="fr-FR" sz="2400" i="1">
                                  <a:latin typeface="Cambria Math"/>
                                </a:rPr>
                                <m:t>𝑖𝑗</m:t>
                              </m:r>
                            </m:sub>
                          </m:sSub>
                          <m:r>
                            <m:rPr/>
                            <a:rPr lang="fr-FR" sz="2400" i="1">
                              <a:latin typeface="Cambria Math"/>
                            </a:rPr>
                            <m:t>=1</m:t>
                          </m:r>
                        </m:e>
                      </m:nary>
                    </m:oMath>
                  </m:oMathPara>
                </a14:m>
              </mc:Choice>
              <mc:Fallback/>
            </mc:AlternateContent>
            <a:endParaRPr lang="fr-FR" sz="2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bldLst>
      <p:bldP spid="621304714" grpId="0"/>
      <p:bldP spid="1384759608" grpId="0"/>
      <p:bldP spid="996073750" grpId="0"/>
      <p:bldP spid="195102604" grpId="0"/>
      <p:bldP spid="448002553" grpId="0"/>
      <p:bldP spid="549192764" grpId="0"/>
      <p:bldP spid="554296747" grpId="0"/>
      <p:bldP spid="242679176" grpId="0"/>
      <p:bldP spid="832871487" grpId="0" animBg="1"/>
    </p:bldLst>
  </p:timing>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408111718" name="Image 1"/>
          <p:cNvPicPr>
            <a:picLocks noChangeAspect="1"/>
          </p:cNvPicPr>
          <p:nvPr/>
        </p:nvPicPr>
        <p:blipFill>
          <a:blip r:embed="rId3"/>
          <a:stretch/>
        </p:blipFill>
        <p:spPr bwMode="auto">
          <a:xfrm>
            <a:off x="3503711" y="1484784"/>
            <a:ext cx="5819774" cy="1743075"/>
          </a:xfrm>
          <a:prstGeom prst="rect">
            <a:avLst/>
          </a:prstGeom>
        </p:spPr>
      </p:pic>
      <p:pic>
        <p:nvPicPr>
          <p:cNvPr id="535860685" name="Picture 2" descr="D:\MCF\Enseignements\Site web\Videos\Thermique\batiment 1.png"/>
          <p:cNvPicPr>
            <a:picLocks noChangeAspect="1" noChangeArrowheads="1"/>
          </p:cNvPicPr>
          <p:nvPr/>
        </p:nvPicPr>
        <p:blipFill>
          <a:blip r:embed="rId4"/>
          <a:stretch/>
        </p:blipFill>
        <p:spPr bwMode="auto">
          <a:xfrm>
            <a:off x="4583831" y="3717031"/>
            <a:ext cx="3146360" cy="2710203"/>
          </a:xfrm>
          <a:prstGeom prst="rect">
            <a:avLst/>
          </a:prstGeom>
          <a:noFill/>
        </p:spPr>
      </p:pic>
      <p:sp>
        <p:nvSpPr>
          <p:cNvPr id="1854471760" name="ZoneTexte 3"/>
          <p:cNvSpPr txBox="1"/>
          <p:nvPr/>
        </p:nvSpPr>
        <p:spPr bwMode="auto">
          <a:xfrm>
            <a:off x="4937310" y="4530340"/>
            <a:ext cx="267957" cy="276998"/>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1</m:t>
                          </m:r>
                        </m:sub>
                      </m:sSub>
                    </m:oMath>
                  </m:oMathPara>
                </a14:m>
              </mc:Choice>
              <mc:Fallback/>
            </mc:AlternateContent>
            <a:endParaRPr lang="fr-FR"/>
          </a:p>
        </p:txBody>
      </p:sp>
      <p:sp>
        <p:nvSpPr>
          <p:cNvPr id="1063262343" name="ZoneTexte 4"/>
          <p:cNvSpPr txBox="1"/>
          <p:nvPr/>
        </p:nvSpPr>
        <p:spPr bwMode="auto">
          <a:xfrm>
            <a:off x="7259927" y="4562937"/>
            <a:ext cx="273279" cy="276998"/>
          </a:xfrm>
          <a:prstGeom prst="rect">
            <a:avLst/>
          </a:prstGeom>
          <a:noFill/>
        </p:spPr>
        <p:txBody>
          <a:bodyPr wrap="none" lIns="0" tIns="0" rIns="0" bIns="0"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2</m:t>
                          </m:r>
                        </m:sub>
                      </m:sSub>
                    </m:oMath>
                  </m:oMathPara>
                </a14:m>
              </mc:Choice>
              <mc:Fallback/>
            </mc:AlternateContent>
            <a:endParaRPr lang="fr-FR"/>
          </a:p>
        </p:txBody>
      </p:sp>
      <p:sp>
        <p:nvSpPr>
          <p:cNvPr id="774723814" name="Rectangle 5"/>
          <p:cNvSpPr/>
          <p:nvPr/>
        </p:nvSpPr>
        <p:spPr bwMode="auto">
          <a:xfrm>
            <a:off x="5663952" y="4769595"/>
            <a:ext cx="792086" cy="28803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565465985" name="Connecteur droit 6"/>
          <p:cNvCxnSpPr>
            <a:stCxn id="774723814" idx="1"/>
          </p:cNvCxnSpPr>
          <p:nvPr/>
        </p:nvCxnSpPr>
        <p:spPr bwMode="auto">
          <a:xfrm flipH="1">
            <a:off x="4799855" y="4913610"/>
            <a:ext cx="86409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0490922" name="Connecteur droit 7"/>
          <p:cNvCxnSpPr>
            <a:endCxn id="774723814" idx="3"/>
          </p:cNvCxnSpPr>
          <p:nvPr/>
        </p:nvCxnSpPr>
        <p:spPr bwMode="auto">
          <a:xfrm flipH="1">
            <a:off x="6456039" y="4913610"/>
            <a:ext cx="1080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5382938" name="ZoneTexte 10"/>
          <p:cNvSpPr txBox="1"/>
          <p:nvPr/>
        </p:nvSpPr>
        <p:spPr bwMode="auto">
          <a:xfrm>
            <a:off x="5835866" y="4048756"/>
            <a:ext cx="665438" cy="720837"/>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f>
                        <m:fPr>
                          <m:ctrlPr>
                            <a:rPr lang="fr-FR" sz="2000" i="1">
                              <a:latin typeface="Cambria Math"/>
                              <a:ea typeface="Cambria Math"/>
                              <a:cs typeface="Cambria Math"/>
                            </a:rPr>
                          </m:ctrlPr>
                        </m:fPr>
                        <m:num>
                          <m:r>
                            <m:rPr/>
                            <a:rPr lang="fr-FR" sz="2000" i="1">
                              <a:latin typeface="Cambria Math"/>
                            </a:rPr>
                            <m:t>1</m:t>
                          </m:r>
                        </m:num>
                        <m:den>
                          <m:sSub>
                            <m:sSubPr>
                              <m:ctrlPr>
                                <a:rPr lang="fr-FR" sz="2000" i="1">
                                  <a:latin typeface="Cambria Math"/>
                                  <a:ea typeface="Cambria Math"/>
                                  <a:cs typeface="Cambria Math"/>
                                </a:rPr>
                              </m:ctrlPr>
                            </m:sSubPr>
                            <m:e>
                              <m:r>
                                <m:rPr/>
                                <a:rPr lang="fr-FR" sz="2000" i="1">
                                  <a:latin typeface="Cambria Math"/>
                                </a:rPr>
                                <m:t>h</m:t>
                              </m:r>
                            </m:e>
                            <m:sub>
                              <m:r>
                                <m:rPr/>
                                <a:rPr lang="fr-FR" sz="2000" i="1">
                                  <a:latin typeface="Cambria Math"/>
                                </a:rPr>
                                <m:t>𝑟</m:t>
                              </m:r>
                            </m:sub>
                          </m:sSub>
                          <m:r>
                            <m:rPr/>
                            <a:rPr lang="fr-FR" sz="2000" b="0" i="1">
                              <a:latin typeface="Cambria Math"/>
                            </a:rPr>
                            <m:t>𝐴</m:t>
                          </m:r>
                        </m:den>
                      </m:f>
                    </m:oMath>
                  </m:oMathPara>
                </a14:m>
              </mc:Choice>
              <mc:Fallback/>
            </mc:AlternateContent>
            <a:endParaRPr lang="fr-FR" sz="2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cxnSp>
        <p:nvCxnSpPr>
          <p:cNvPr id="980830421" name="Connecteur droit avec flèche 67"/>
          <p:cNvCxnSpPr/>
          <p:nvPr/>
        </p:nvCxnSpPr>
        <p:spPr bwMode="auto">
          <a:xfrm flipH="1" flipV="1">
            <a:off x="4359052" y="4976473"/>
            <a:ext cx="0" cy="15062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26227882" name="Connecteur droit avec flèche 62"/>
          <p:cNvCxnSpPr/>
          <p:nvPr/>
        </p:nvCxnSpPr>
        <p:spPr bwMode="auto">
          <a:xfrm flipH="1">
            <a:off x="5686803" y="3701457"/>
            <a:ext cx="238874"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72104411" name="Picture 2" descr="Le thermomètre à boule noire, fabriqué par KIMO, est destiné à la ..."/>
          <p:cNvPicPr>
            <a:picLocks noChangeAspect="1" noChangeArrowheads="1"/>
          </p:cNvPicPr>
          <p:nvPr/>
        </p:nvPicPr>
        <p:blipFill>
          <a:blip r:embed="rId3"/>
          <a:stretch/>
        </p:blipFill>
        <p:spPr bwMode="auto">
          <a:xfrm>
            <a:off x="2065721" y="826149"/>
            <a:ext cx="2857500" cy="1428750"/>
          </a:xfrm>
          <a:prstGeom prst="rect">
            <a:avLst/>
          </a:prstGeom>
          <a:noFill/>
        </p:spPr>
      </p:pic>
      <p:cxnSp>
        <p:nvCxnSpPr>
          <p:cNvPr id="452805972" name="Connecteur droit avec flèche 3"/>
          <p:cNvCxnSpPr/>
          <p:nvPr/>
        </p:nvCxnSpPr>
        <p:spPr bwMode="auto">
          <a:xfrm>
            <a:off x="2647047" y="3701457"/>
            <a:ext cx="288031"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49307760" name="Picture 3"/>
          <p:cNvPicPr>
            <a:picLocks noChangeAspect="1" noChangeArrowheads="1"/>
          </p:cNvPicPr>
          <p:nvPr/>
        </p:nvPicPr>
        <p:blipFill>
          <a:blip r:embed="rId4"/>
          <a:stretch/>
        </p:blipFill>
        <p:spPr bwMode="auto">
          <a:xfrm rot="5399976">
            <a:off x="1053708" y="4094082"/>
            <a:ext cx="2335176" cy="311149"/>
          </a:xfrm>
          <a:prstGeom prst="rect">
            <a:avLst/>
          </a:prstGeom>
          <a:noFill/>
          <a:ln>
            <a:noFill/>
          </a:ln>
          <a:effectLst/>
        </p:spPr>
      </p:pic>
      <p:sp>
        <p:nvSpPr>
          <p:cNvPr id="126483379" name="Ellipse 5"/>
          <p:cNvSpPr/>
          <p:nvPr/>
        </p:nvSpPr>
        <p:spPr bwMode="auto">
          <a:xfrm>
            <a:off x="1717941" y="4020755"/>
            <a:ext cx="360039" cy="328735"/>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defRPr/>
            </a:pPr>
            <a:r>
              <a:rPr lang="fr-FR" sz="2400"/>
              <a:t>1</a:t>
            </a:r>
            <a:endParaRPr/>
          </a:p>
        </p:txBody>
      </p:sp>
      <p:graphicFrame>
        <p:nvGraphicFramePr>
          <p:cNvPr id="1523341208" name="Tableau 6"/>
          <p:cNvGraphicFramePr>
            <a:graphicFrameLocks xmlns:a="http://schemas.openxmlformats.org/drawingml/2006/main"/>
          </p:cNvGraphicFramePr>
          <p:nvPr/>
        </p:nvGraphicFramePr>
        <p:xfrm>
          <a:off x="2353383" y="5418280"/>
          <a:ext cx="3758995" cy="304799"/>
        </p:xfrm>
        <a:graphic>
          <a:graphicData uri="http://schemas.openxmlformats.org/drawingml/2006/table">
            <a:tbl>
              <a:tblPr firstRow="1" firstCol="0" lastRow="0" lastCol="0" bandRow="1" bandCol="0">
                <a:tableStyleId>{9D7B26C5-4107-4FEC-AEDC-1716B250A1EF}</a:tableStyleId>
              </a:tblPr>
              <a:tblGrid>
                <a:gridCol w="3758995"/>
              </a:tblGrid>
              <a:tr h="144016">
                <a:tc>
                  <a:txBody>
                    <a:bodyPr/>
                    <a:p>
                      <a:pPr>
                        <a:defRPr/>
                      </a:pPr>
                      <a:endParaRPr lang="fr-FR" sz="1400"/>
                    </a:p>
                  </a:txBody>
                  <a:tcPr>
                    <a:lnT w="19049" algn="ctr">
                      <a:solidFill>
                        <a:schemeClr val="tx1"/>
                      </a:solidFill>
                    </a:lnT>
                    <a:solidFill>
                      <a:schemeClr val="bg1">
                        <a:lumMod val="85000"/>
                      </a:schemeClr>
                    </a:solidFill>
                  </a:tcPr>
                </a:tc>
              </a:tr>
            </a:tbl>
          </a:graphicData>
        </a:graphic>
      </p:graphicFrame>
      <p:pic>
        <p:nvPicPr>
          <p:cNvPr id="178082696" name="Picture 3"/>
          <p:cNvPicPr>
            <a:picLocks noChangeAspect="1" noChangeArrowheads="1"/>
          </p:cNvPicPr>
          <p:nvPr/>
        </p:nvPicPr>
        <p:blipFill>
          <a:blip r:embed="rId4"/>
          <a:stretch/>
        </p:blipFill>
        <p:spPr bwMode="auto">
          <a:xfrm rot="16199969">
            <a:off x="5100364" y="4094082"/>
            <a:ext cx="2335176" cy="311149"/>
          </a:xfrm>
          <a:prstGeom prst="rect">
            <a:avLst/>
          </a:prstGeom>
          <a:noFill/>
          <a:ln>
            <a:noFill/>
          </a:ln>
          <a:effectLst/>
        </p:spPr>
      </p:pic>
      <p:sp>
        <p:nvSpPr>
          <p:cNvPr id="601190910" name="Ellipse 8"/>
          <p:cNvSpPr/>
          <p:nvPr/>
        </p:nvSpPr>
        <p:spPr bwMode="auto">
          <a:xfrm>
            <a:off x="4176451" y="5661247"/>
            <a:ext cx="360039" cy="328735"/>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defRPr/>
            </a:pPr>
            <a:r>
              <a:rPr lang="fr-FR" sz="2400"/>
              <a:t>3</a:t>
            </a:r>
            <a:endParaRPr/>
          </a:p>
        </p:txBody>
      </p:sp>
      <p:sp>
        <p:nvSpPr>
          <p:cNvPr id="1558699008" name="Rectangle 9"/>
          <p:cNvSpPr/>
          <p:nvPr/>
        </p:nvSpPr>
        <p:spPr bwMode="auto">
          <a:xfrm>
            <a:off x="3169251" y="3555282"/>
            <a:ext cx="792086" cy="28803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1046643409" name="Connecteur droit 10"/>
          <p:cNvCxnSpPr>
            <a:stCxn id="2104620413" idx="6"/>
            <a:endCxn id="1558699008" idx="1"/>
          </p:cNvCxnSpPr>
          <p:nvPr/>
        </p:nvCxnSpPr>
        <p:spPr bwMode="auto">
          <a:xfrm>
            <a:off x="2412875" y="3699298"/>
            <a:ext cx="75637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0491144" name="Rectangle 11"/>
          <p:cNvSpPr/>
          <p:nvPr/>
        </p:nvSpPr>
        <p:spPr bwMode="auto">
          <a:xfrm>
            <a:off x="4765843" y="3555282"/>
            <a:ext cx="792086" cy="28803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930063404" name="Ellipse 14"/>
          <p:cNvSpPr/>
          <p:nvPr/>
        </p:nvSpPr>
        <p:spPr bwMode="auto">
          <a:xfrm>
            <a:off x="4320468" y="3663294"/>
            <a:ext cx="72007" cy="72007"/>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fr-FR"/>
          </a:p>
        </p:txBody>
      </p:sp>
      <p:cxnSp>
        <p:nvCxnSpPr>
          <p:cNvPr id="1350470673" name="Connecteur droit 15"/>
          <p:cNvCxnSpPr>
            <a:stCxn id="1558699008" idx="3"/>
            <a:endCxn id="1930063404" idx="2"/>
          </p:cNvCxnSpPr>
          <p:nvPr/>
        </p:nvCxnSpPr>
        <p:spPr bwMode="auto">
          <a:xfrm>
            <a:off x="3961339" y="3699298"/>
            <a:ext cx="35912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04620413" name="Ellipse 16"/>
          <p:cNvSpPr/>
          <p:nvPr/>
        </p:nvSpPr>
        <p:spPr bwMode="auto">
          <a:xfrm>
            <a:off x="2340867" y="3663294"/>
            <a:ext cx="72007" cy="72007"/>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fr-FR"/>
          </a:p>
        </p:txBody>
      </p:sp>
      <p:cxnSp>
        <p:nvCxnSpPr>
          <p:cNvPr id="70013722" name="Connecteur droit 17"/>
          <p:cNvCxnSpPr>
            <a:stCxn id="1930063404" idx="6"/>
            <a:endCxn id="1280491144" idx="1"/>
          </p:cNvCxnSpPr>
          <p:nvPr/>
        </p:nvCxnSpPr>
        <p:spPr bwMode="auto">
          <a:xfrm>
            <a:off x="4392475" y="3699298"/>
            <a:ext cx="373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670126" name="Connecteur droit 19"/>
          <p:cNvCxnSpPr>
            <a:stCxn id="1280491144" idx="3"/>
            <a:endCxn id="499661162" idx="2"/>
          </p:cNvCxnSpPr>
          <p:nvPr/>
        </p:nvCxnSpPr>
        <p:spPr bwMode="auto">
          <a:xfrm>
            <a:off x="5557933" y="3699298"/>
            <a:ext cx="518442" cy="21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7351876" name="Connecteur droit 23"/>
          <p:cNvCxnSpPr>
            <a:stCxn id="1390831390" idx="0"/>
            <a:endCxn id="849260405" idx="3"/>
          </p:cNvCxnSpPr>
          <p:nvPr/>
        </p:nvCxnSpPr>
        <p:spPr bwMode="auto">
          <a:xfrm flipV="1">
            <a:off x="4356471" y="4812844"/>
            <a:ext cx="0" cy="5323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9260405" name="Rectangle 24"/>
          <p:cNvSpPr/>
          <p:nvPr/>
        </p:nvSpPr>
        <p:spPr bwMode="auto">
          <a:xfrm rot="5399976">
            <a:off x="3960428" y="4272783"/>
            <a:ext cx="792086" cy="28803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390831390" name="Ellipse 25"/>
          <p:cNvSpPr/>
          <p:nvPr/>
        </p:nvSpPr>
        <p:spPr bwMode="auto">
          <a:xfrm>
            <a:off x="4320468" y="5345238"/>
            <a:ext cx="72007" cy="72007"/>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fr-FR"/>
          </a:p>
        </p:txBody>
      </p:sp>
      <p:cxnSp>
        <p:nvCxnSpPr>
          <p:cNvPr id="1594089305" name="Connecteur droit 27"/>
          <p:cNvCxnSpPr>
            <a:stCxn id="849260405" idx="1"/>
            <a:endCxn id="1930063404" idx="4"/>
          </p:cNvCxnSpPr>
          <p:nvPr/>
        </p:nvCxnSpPr>
        <p:spPr bwMode="auto">
          <a:xfrm flipV="1">
            <a:off x="4356471" y="3735303"/>
            <a:ext cx="0" cy="2854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92679215" name="Ellipse 33"/>
          <p:cNvSpPr/>
          <p:nvPr/>
        </p:nvSpPr>
        <p:spPr bwMode="auto">
          <a:xfrm>
            <a:off x="6423528" y="4020755"/>
            <a:ext cx="360039" cy="328735"/>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defRPr/>
            </a:pPr>
            <a:r>
              <a:rPr lang="fr-FR" sz="2400"/>
              <a:t>2</a:t>
            </a:r>
            <a:endParaRPr/>
          </a:p>
        </p:txBody>
      </p:sp>
      <p:sp>
        <p:nvSpPr>
          <p:cNvPr id="1692109609" name="Rectangle 38"/>
          <p:cNvSpPr/>
          <p:nvPr/>
        </p:nvSpPr>
        <p:spPr bwMode="auto">
          <a:xfrm>
            <a:off x="2311391" y="3239793"/>
            <a:ext cx="538736" cy="461664"/>
          </a:xfrm>
          <a:prstGeom prst="rect">
            <a:avLst/>
          </a:prstGeom>
        </p:spPr>
        <p:txBody>
          <a:bodyPr wrap="non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solidFill>
                                <a:srgbClr val="00B050"/>
                              </a:solidFill>
                              <a:latin typeface="Cambria Math"/>
                              <a:ea typeface="Cambria Math"/>
                              <a:cs typeface="Cambria Math"/>
                            </a:rPr>
                          </m:ctrlPr>
                        </m:sSubPr>
                        <m:e>
                          <m:r>
                            <m:rPr/>
                            <a:rPr lang="fr-FR" sz="2400" i="1">
                              <a:solidFill>
                                <a:srgbClr val="00B050"/>
                              </a:solidFill>
                              <a:latin typeface="Cambria Math"/>
                            </a:rPr>
                            <m:t>𝑇</m:t>
                          </m:r>
                        </m:e>
                        <m:sub>
                          <m:r>
                            <m:rPr/>
                            <a:rPr lang="fr-FR" sz="2400" i="1">
                              <a:solidFill>
                                <a:srgbClr val="00B050"/>
                              </a:solidFill>
                              <a:latin typeface="Cambria Math"/>
                            </a:rPr>
                            <m:t>1</m:t>
                          </m:r>
                        </m:sub>
                      </m:sSub>
                    </m:oMath>
                  </m:oMathPara>
                </a14:m>
              </mc:Choice>
              <mc:Fallback/>
            </mc:AlternateContent>
            <a:endParaRPr lang="fr-FR" sz="2400"/>
          </a:p>
        </p:txBody>
      </p:sp>
      <p:sp>
        <p:nvSpPr>
          <p:cNvPr id="408093282" name="Rectangle 39"/>
          <p:cNvSpPr/>
          <p:nvPr/>
        </p:nvSpPr>
        <p:spPr bwMode="auto">
          <a:xfrm>
            <a:off x="2423723" y="3781811"/>
            <a:ext cx="1025793" cy="477887"/>
          </a:xfrm>
          <a:prstGeom prst="rect">
            <a:avLst/>
          </a:prstGeom>
        </p:spPr>
        <p:txBody>
          <a:bodyPr wrap="non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solidFill>
                                <a:srgbClr val="FF0000"/>
                              </a:solidFill>
                              <a:latin typeface="Cambria Math"/>
                              <a:ea typeface="Cambria Math"/>
                              <a:cs typeface="Cambria Math"/>
                            </a:rPr>
                          </m:ctrlPr>
                        </m:sSubPr>
                        <m:e>
                          <m:r>
                            <m:rPr/>
                            <a:rPr lang="fr-FR" sz="2400" i="1">
                              <a:solidFill>
                                <a:srgbClr val="FF0000"/>
                              </a:solidFill>
                              <a:latin typeface="Cambria Math"/>
                            </a:rPr>
                            <m:t>𝜙</m:t>
                          </m:r>
                        </m:e>
                        <m:sub>
                          <m:r>
                            <m:rPr/>
                            <a:rPr lang="fr-FR" sz="2400" i="1">
                              <a:solidFill>
                                <a:srgbClr val="FF0000"/>
                              </a:solidFill>
                              <a:latin typeface="Cambria Math"/>
                            </a:rPr>
                            <m:t>𝑛𝑒𝑡</m:t>
                          </m:r>
                          <m:r>
                            <m:rPr/>
                            <a:rPr lang="fr-FR" sz="2400" i="1">
                              <a:solidFill>
                                <a:srgbClr val="FF0000"/>
                              </a:solidFill>
                              <a:latin typeface="Cambria Math"/>
                            </a:rPr>
                            <m:t>,1</m:t>
                          </m:r>
                        </m:sub>
                      </m:sSub>
                    </m:oMath>
                  </m:oMathPara>
                </a14:m>
              </mc:Choice>
              <mc:Fallback/>
            </mc:AlternateContent>
            <a:endParaRPr lang="fr-FR" sz="2400"/>
          </a:p>
        </p:txBody>
      </p:sp>
      <p:sp>
        <p:nvSpPr>
          <p:cNvPr id="189693220" name="ZoneTexte 1"/>
          <p:cNvSpPr txBox="1"/>
          <p:nvPr/>
        </p:nvSpPr>
        <p:spPr bwMode="auto">
          <a:xfrm>
            <a:off x="5701908" y="1360167"/>
            <a:ext cx="2291333" cy="894731"/>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i="1">
                              <a:solidFill>
                                <a:srgbClr val="00B050"/>
                              </a:solidFill>
                              <a:latin typeface="Cambria Math"/>
                              <a:ea typeface="Cambria Math"/>
                              <a:cs typeface="Cambria Math"/>
                            </a:rPr>
                          </m:ctrlPr>
                        </m:sSubPr>
                        <m:e>
                          <m:r>
                            <m:rPr/>
                            <a:rPr lang="fr-FR" i="1">
                              <a:solidFill>
                                <a:srgbClr val="00B050"/>
                              </a:solidFill>
                              <a:latin typeface="Cambria Math"/>
                            </a:rPr>
                            <m:t>𝑇</m:t>
                          </m:r>
                        </m:e>
                        <m:sub>
                          <m:r>
                            <m:rPr/>
                            <a:rPr lang="fr-FR" i="1">
                              <a:solidFill>
                                <a:srgbClr val="00B050"/>
                              </a:solidFill>
                              <a:latin typeface="Cambria Math"/>
                            </a:rPr>
                            <m:t>𝑟𝑚</m:t>
                          </m:r>
                        </m:sub>
                      </m:sSub>
                      <m:r>
                        <m:rPr/>
                        <a:rPr lang="fr-FR" i="1">
                          <a:latin typeface="Cambria Math"/>
                        </a:rPr>
                        <m:t>=</m:t>
                      </m:r>
                      <m:sSup>
                        <m:sSupPr>
                          <m:ctrlPr>
                            <a:rPr lang="fr-FR" i="1">
                              <a:latin typeface="Cambria Math"/>
                              <a:ea typeface="Cambria Math"/>
                              <a:cs typeface="Cambria Math"/>
                            </a:rPr>
                          </m:ctrlPr>
                        </m:sSupPr>
                        <m:e>
                          <m:d>
                            <m:dPr>
                              <m:ctrlPr>
                                <a:rPr lang="fr-FR" i="1">
                                  <a:latin typeface="Cambria Math"/>
                                  <a:ea typeface="Cambria Math"/>
                                  <a:cs typeface="Cambria Math"/>
                                </a:rPr>
                              </m:ctrlPr>
                            </m:dPr>
                            <m:e>
                              <m:nary>
                                <m:naryPr>
                                  <m:chr m:val="∑"/>
                                  <m:grow m:val="off"/>
                                  <m:supHide m:val="on"/>
                                  <m:ctrlPr>
                                    <a:rPr lang="fr-FR" i="1">
                                      <a:latin typeface="Cambria Math"/>
                                      <a:ea typeface="Cambria Math"/>
                                      <a:cs typeface="Cambria Math"/>
                                    </a:rPr>
                                  </m:ctrlPr>
                                </m:naryPr>
                                <m:sub>
                                  <m:r>
                                    <m:rPr/>
                                    <a:rPr lang="fr-FR" i="1">
                                      <a:latin typeface="Cambria Math"/>
                                    </a:rPr>
                                    <m:t>𝑖</m:t>
                                  </m:r>
                                </m:sub>
                                <m:sup/>
                                <m:e>
                                  <m:f>
                                    <m:fPr>
                                      <m:ctrlPr>
                                        <a:rPr lang="fr-FR" i="1">
                                          <a:latin typeface="Cambria Math"/>
                                          <a:ea typeface="Cambria Math"/>
                                          <a:cs typeface="Cambria Math"/>
                                        </a:rPr>
                                      </m:ctrlPr>
                                    </m:fPr>
                                    <m:num>
                                      <m:sSub>
                                        <m:sSubPr>
                                          <m:ctrlPr>
                                            <a:rPr lang="fr-FR" i="1">
                                              <a:latin typeface="Cambria Math"/>
                                              <a:ea typeface="Cambria Math"/>
                                              <a:cs typeface="Cambria Math"/>
                                            </a:rPr>
                                          </m:ctrlPr>
                                        </m:sSubPr>
                                        <m:e>
                                          <m:r>
                                            <m:rPr/>
                                            <a:rPr lang="fr-FR" i="1">
                                              <a:latin typeface="Cambria Math"/>
                                            </a:rPr>
                                            <m:t>𝐹</m:t>
                                          </m:r>
                                        </m:e>
                                        <m:sub>
                                          <m:r>
                                            <m:rPr/>
                                            <a:rPr lang="fr-FR" i="1">
                                              <a:latin typeface="Cambria Math"/>
                                            </a:rPr>
                                            <m:t>𝑆𝑖</m:t>
                                          </m:r>
                                        </m:sub>
                                      </m:sSub>
                                      <m:sSub>
                                        <m:sSubPr>
                                          <m:ctrlPr>
                                            <a:rPr lang="fr-FR" i="1">
                                              <a:latin typeface="Cambria Math"/>
                                              <a:ea typeface="Cambria Math"/>
                                              <a:cs typeface="Cambria Math"/>
                                            </a:rPr>
                                          </m:ctrlPr>
                                        </m:sSubPr>
                                        <m:e>
                                          <m:r>
                                            <m:rPr/>
                                            <a:rPr lang="fr-FR" i="1">
                                              <a:latin typeface="Cambria Math"/>
                                            </a:rPr>
                                            <m:t> </m:t>
                                          </m:r>
                                          <m:r>
                                            <m:rPr/>
                                            <a:rPr lang="fr-FR" i="1">
                                              <a:latin typeface="Cambria Math"/>
                                            </a:rPr>
                                            <m:t>𝐽</m:t>
                                          </m:r>
                                        </m:e>
                                        <m:sub>
                                          <m:r>
                                            <m:rPr/>
                                            <a:rPr lang="fr-FR" i="1">
                                              <a:latin typeface="Cambria Math"/>
                                            </a:rPr>
                                            <m:t>𝑖</m:t>
                                          </m:r>
                                        </m:sub>
                                      </m:sSub>
                                    </m:num>
                                    <m:den>
                                      <m:r>
                                        <m:rPr/>
                                        <a:rPr lang="fr-FR" i="1">
                                          <a:latin typeface="Cambria Math"/>
                                        </a:rPr>
                                        <m:t>𝜎</m:t>
                                      </m:r>
                                    </m:den>
                                  </m:f>
                                </m:e>
                              </m:nary>
                            </m:e>
                          </m:d>
                        </m:e>
                        <m:sup>
                          <m:r>
                            <m:rPr/>
                            <a:rPr lang="fr-FR" i="1">
                              <a:latin typeface="Cambria Math"/>
                            </a:rPr>
                            <m:t>1/4</m:t>
                          </m:r>
                        </m:sup>
                      </m:sSup>
                    </m:oMath>
                  </m:oMathPara>
                </a14:m>
              </mc:Choice>
              <mc:Fallback/>
            </mc:AlternateContent>
            <a:endParaRPr lang="fr-FR"/>
          </a:p>
        </p:txBody>
      </p:sp>
      <p:sp>
        <p:nvSpPr>
          <p:cNvPr id="499661162" name="Ellipse 58"/>
          <p:cNvSpPr/>
          <p:nvPr/>
        </p:nvSpPr>
        <p:spPr bwMode="auto">
          <a:xfrm>
            <a:off x="6076374" y="3665451"/>
            <a:ext cx="72007" cy="72007"/>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fr-FR"/>
          </a:p>
        </p:txBody>
      </p:sp>
      <p:sp>
        <p:nvSpPr>
          <p:cNvPr id="2039845060" name="Rectangle 61"/>
          <p:cNvSpPr/>
          <p:nvPr/>
        </p:nvSpPr>
        <p:spPr bwMode="auto">
          <a:xfrm>
            <a:off x="5701907" y="3224494"/>
            <a:ext cx="545853" cy="461664"/>
          </a:xfrm>
          <a:prstGeom prst="rect">
            <a:avLst/>
          </a:prstGeom>
        </p:spPr>
        <p:txBody>
          <a:bodyPr wrap="non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solidFill>
                                <a:srgbClr val="00B050"/>
                              </a:solidFill>
                              <a:latin typeface="Cambria Math"/>
                              <a:ea typeface="Cambria Math"/>
                              <a:cs typeface="Cambria Math"/>
                            </a:rPr>
                          </m:ctrlPr>
                        </m:sSubPr>
                        <m:e>
                          <m:r>
                            <m:rPr/>
                            <a:rPr lang="fr-FR" sz="2400" i="1">
                              <a:solidFill>
                                <a:srgbClr val="00B050"/>
                              </a:solidFill>
                              <a:latin typeface="Cambria Math"/>
                            </a:rPr>
                            <m:t>𝑇</m:t>
                          </m:r>
                        </m:e>
                        <m:sub>
                          <m:r>
                            <m:rPr/>
                            <a:rPr lang="fr-FR" sz="2400" i="1">
                              <a:solidFill>
                                <a:srgbClr val="00B050"/>
                              </a:solidFill>
                              <a:latin typeface="Cambria Math"/>
                            </a:rPr>
                            <m:t>2</m:t>
                          </m:r>
                        </m:sub>
                      </m:sSub>
                    </m:oMath>
                  </m:oMathPara>
                </a14:m>
              </mc:Choice>
              <mc:Fallback/>
            </mc:AlternateContent>
            <a:endParaRPr lang="fr-FR" sz="2400"/>
          </a:p>
        </p:txBody>
      </p:sp>
      <p:sp>
        <p:nvSpPr>
          <p:cNvPr id="1821103409" name="Rectangle 64"/>
          <p:cNvSpPr/>
          <p:nvPr/>
        </p:nvSpPr>
        <p:spPr bwMode="auto">
          <a:xfrm>
            <a:off x="5122589" y="3843315"/>
            <a:ext cx="1025793" cy="477887"/>
          </a:xfrm>
          <a:prstGeom prst="rect">
            <a:avLst/>
          </a:prstGeom>
        </p:spPr>
        <p:txBody>
          <a:bodyPr wrap="non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solidFill>
                                <a:srgbClr val="FF0000"/>
                              </a:solidFill>
                              <a:latin typeface="Cambria Math"/>
                              <a:ea typeface="Cambria Math"/>
                              <a:cs typeface="Cambria Math"/>
                            </a:rPr>
                          </m:ctrlPr>
                        </m:sSubPr>
                        <m:e>
                          <m:r>
                            <m:rPr/>
                            <a:rPr lang="fr-FR" sz="2400" i="1">
                              <a:solidFill>
                                <a:srgbClr val="FF0000"/>
                              </a:solidFill>
                              <a:latin typeface="Cambria Math"/>
                            </a:rPr>
                            <m:t>𝜙</m:t>
                          </m:r>
                        </m:e>
                        <m:sub>
                          <m:r>
                            <m:rPr/>
                            <a:rPr lang="fr-FR" sz="2400" i="1">
                              <a:solidFill>
                                <a:srgbClr val="FF0000"/>
                              </a:solidFill>
                              <a:latin typeface="Cambria Math"/>
                            </a:rPr>
                            <m:t>𝑛𝑒𝑡</m:t>
                          </m:r>
                          <m:r>
                            <m:rPr/>
                            <a:rPr lang="fr-FR" sz="2400" i="1">
                              <a:solidFill>
                                <a:srgbClr val="FF0000"/>
                              </a:solidFill>
                              <a:latin typeface="Cambria Math"/>
                            </a:rPr>
                            <m:t>,2</m:t>
                          </m:r>
                        </m:sub>
                      </m:sSub>
                    </m:oMath>
                  </m:oMathPara>
                </a14:m>
              </mc:Choice>
              <mc:Fallback/>
            </mc:AlternateContent>
            <a:endParaRPr lang="fr-FR" sz="2400"/>
          </a:p>
        </p:txBody>
      </p:sp>
      <p:sp>
        <p:nvSpPr>
          <p:cNvPr id="418251259" name="Rectangle 65"/>
          <p:cNvSpPr/>
          <p:nvPr/>
        </p:nvSpPr>
        <p:spPr bwMode="auto">
          <a:xfrm>
            <a:off x="4514869" y="4812842"/>
            <a:ext cx="1025793" cy="477887"/>
          </a:xfrm>
          <a:prstGeom prst="rect">
            <a:avLst/>
          </a:prstGeom>
        </p:spPr>
        <p:txBody>
          <a:bodyPr wrap="non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solidFill>
                                <a:srgbClr val="FF0000"/>
                              </a:solidFill>
                              <a:latin typeface="Cambria Math"/>
                              <a:ea typeface="Cambria Math"/>
                              <a:cs typeface="Cambria Math"/>
                            </a:rPr>
                          </m:ctrlPr>
                        </m:sSubPr>
                        <m:e>
                          <m:r>
                            <m:rPr/>
                            <a:rPr lang="fr-FR" sz="2400" i="1">
                              <a:solidFill>
                                <a:srgbClr val="FF0000"/>
                              </a:solidFill>
                              <a:latin typeface="Cambria Math"/>
                            </a:rPr>
                            <m:t>𝜙</m:t>
                          </m:r>
                        </m:e>
                        <m:sub>
                          <m:r>
                            <m:rPr/>
                            <a:rPr lang="fr-FR" sz="2400" i="1">
                              <a:solidFill>
                                <a:srgbClr val="FF0000"/>
                              </a:solidFill>
                              <a:latin typeface="Cambria Math"/>
                            </a:rPr>
                            <m:t>𝑛𝑒𝑡</m:t>
                          </m:r>
                          <m:r>
                            <m:rPr/>
                            <a:rPr lang="fr-FR" sz="2400" i="1">
                              <a:solidFill>
                                <a:srgbClr val="FF0000"/>
                              </a:solidFill>
                              <a:latin typeface="Cambria Math"/>
                            </a:rPr>
                            <m:t>,3</m:t>
                          </m:r>
                        </m:sub>
                      </m:sSub>
                    </m:oMath>
                  </m:oMathPara>
                </a14:m>
              </mc:Choice>
              <mc:Fallback/>
            </mc:AlternateContent>
            <a:endParaRPr lang="fr-FR" sz="2400"/>
          </a:p>
        </p:txBody>
      </p:sp>
      <p:sp>
        <p:nvSpPr>
          <p:cNvPr id="1053717564" name="Rectangle 66"/>
          <p:cNvSpPr/>
          <p:nvPr/>
        </p:nvSpPr>
        <p:spPr bwMode="auto">
          <a:xfrm>
            <a:off x="3810242" y="4948456"/>
            <a:ext cx="545853" cy="461664"/>
          </a:xfrm>
          <a:prstGeom prst="rect">
            <a:avLst/>
          </a:prstGeom>
        </p:spPr>
        <p:txBody>
          <a:bodyPr wrap="non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solidFill>
                                <a:srgbClr val="00B050"/>
                              </a:solidFill>
                              <a:latin typeface="Cambria Math"/>
                              <a:ea typeface="Cambria Math"/>
                              <a:cs typeface="Cambria Math"/>
                            </a:rPr>
                          </m:ctrlPr>
                        </m:sSubPr>
                        <m:e>
                          <m:r>
                            <m:rPr/>
                            <a:rPr lang="fr-FR" sz="2400" i="1">
                              <a:solidFill>
                                <a:srgbClr val="00B050"/>
                              </a:solidFill>
                              <a:latin typeface="Cambria Math"/>
                            </a:rPr>
                            <m:t>𝑇</m:t>
                          </m:r>
                        </m:e>
                        <m:sub>
                          <m:r>
                            <m:rPr/>
                            <a:rPr lang="fr-FR" sz="2400" i="1">
                              <a:solidFill>
                                <a:srgbClr val="00B050"/>
                              </a:solidFill>
                              <a:latin typeface="Cambria Math"/>
                            </a:rPr>
                            <m:t>3</m:t>
                          </m:r>
                        </m:sub>
                      </m:sSub>
                    </m:oMath>
                  </m:oMathPara>
                </a14:m>
              </mc:Choice>
              <mc:Fallback/>
            </mc:AlternateContent>
            <a:endParaRPr lang="fr-FR" sz="2400"/>
          </a:p>
        </p:txBody>
      </p:sp>
      <p:sp>
        <p:nvSpPr>
          <p:cNvPr id="174391472" name="Rectangle 69"/>
          <p:cNvSpPr/>
          <p:nvPr/>
        </p:nvSpPr>
        <p:spPr bwMode="auto">
          <a:xfrm>
            <a:off x="4033505" y="3171181"/>
            <a:ext cx="739497" cy="461664"/>
          </a:xfrm>
          <a:prstGeom prst="rect">
            <a:avLst/>
          </a:prstGeom>
        </p:spPr>
        <p:txBody>
          <a:bodyPr wrap="non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solidFill>
                                <a:srgbClr val="00B050"/>
                              </a:solidFill>
                              <a:latin typeface="Cambria Math"/>
                              <a:ea typeface="Cambria Math"/>
                              <a:cs typeface="Cambria Math"/>
                            </a:rPr>
                          </m:ctrlPr>
                        </m:sSubPr>
                        <m:e>
                          <m:r>
                            <m:rPr/>
                            <a:rPr lang="fr-FR" sz="2400" i="1">
                              <a:solidFill>
                                <a:srgbClr val="00B050"/>
                              </a:solidFill>
                              <a:latin typeface="Cambria Math"/>
                            </a:rPr>
                            <m:t>𝑇</m:t>
                          </m:r>
                        </m:e>
                        <m:sub>
                          <m:r>
                            <m:rPr/>
                            <a:rPr lang="fr-FR" sz="2400" i="1">
                              <a:solidFill>
                                <a:srgbClr val="00B050"/>
                              </a:solidFill>
                              <a:latin typeface="Cambria Math"/>
                            </a:rPr>
                            <m:t>𝑟𝑚</m:t>
                          </m:r>
                        </m:sub>
                      </m:sSub>
                    </m:oMath>
                  </m:oMathPara>
                </a14:m>
              </mc:Choice>
              <mc:Fallback/>
            </mc:AlternateContent>
            <a:endParaRPr lang="fr-FR" sz="2400"/>
          </a:p>
        </p:txBody>
      </p:sp>
      <p:sp>
        <p:nvSpPr>
          <p:cNvPr id="1359825641" name="ZoneTexte 2061"/>
          <p:cNvSpPr txBox="1"/>
          <p:nvPr/>
        </p:nvSpPr>
        <p:spPr bwMode="auto">
          <a:xfrm>
            <a:off x="3143930" y="2810763"/>
            <a:ext cx="842730" cy="720837"/>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f>
                        <m:fPr>
                          <m:ctrlPr>
                            <a:rPr lang="fr-FR" sz="2000" i="1">
                              <a:latin typeface="Cambria Math"/>
                              <a:ea typeface="Cambria Math"/>
                              <a:cs typeface="Cambria Math"/>
                            </a:rPr>
                          </m:ctrlPr>
                        </m:fPr>
                        <m:num>
                          <m:r>
                            <m:rPr/>
                            <a:rPr lang="fr-FR" sz="2000" i="1">
                              <a:latin typeface="Cambria Math"/>
                            </a:rPr>
                            <m:t>1</m:t>
                          </m:r>
                        </m:num>
                        <m:den>
                          <m:sSub>
                            <m:sSubPr>
                              <m:ctrlPr>
                                <a:rPr lang="fr-FR" sz="2000" i="1">
                                  <a:solidFill>
                                    <a:schemeClr val="accent6">
                                      <a:lumMod val="75000"/>
                                    </a:schemeClr>
                                  </a:solidFill>
                                  <a:latin typeface="Cambria Math"/>
                                  <a:ea typeface="Cambria Math"/>
                                  <a:cs typeface="Cambria Math"/>
                                </a:rPr>
                              </m:ctrlPr>
                            </m:sSubPr>
                            <m:e>
                              <m:r>
                                <m:rPr/>
                                <a:rPr lang="fr-FR" sz="2000" i="1">
                                  <a:solidFill>
                                    <a:schemeClr val="accent6">
                                      <a:lumMod val="75000"/>
                                    </a:schemeClr>
                                  </a:solidFill>
                                  <a:latin typeface="Cambria Math"/>
                                </a:rPr>
                                <m:t>h</m:t>
                              </m:r>
                            </m:e>
                            <m:sub>
                              <m:r>
                                <m:rPr/>
                                <a:rPr lang="fr-FR" sz="2000" i="1">
                                  <a:solidFill>
                                    <a:schemeClr val="accent6">
                                      <a:lumMod val="75000"/>
                                    </a:schemeClr>
                                  </a:solidFill>
                                  <a:latin typeface="Cambria Math"/>
                                </a:rPr>
                                <m:t>𝑟</m:t>
                              </m:r>
                              <m:r>
                                <m:rPr/>
                                <a:rPr lang="fr-FR" sz="2000" i="1">
                                  <a:solidFill>
                                    <a:schemeClr val="accent6">
                                      <a:lumMod val="75000"/>
                                    </a:schemeClr>
                                  </a:solidFill>
                                  <a:latin typeface="Cambria Math"/>
                                </a:rPr>
                                <m:t>1</m:t>
                              </m:r>
                            </m:sub>
                          </m:sSub>
                          <m:sSub>
                            <m:sSubPr>
                              <m:ctrlPr>
                                <a:rPr lang="fr-FR" sz="2000" i="1">
                                  <a:latin typeface="Cambria Math"/>
                                  <a:ea typeface="Cambria Math"/>
                                  <a:cs typeface="Cambria Math"/>
                                </a:rPr>
                              </m:ctrlPr>
                            </m:sSubPr>
                            <m:e>
                              <m:r>
                                <m:rPr/>
                                <a:rPr lang="fr-FR" sz="2000" i="1">
                                  <a:latin typeface="Cambria Math"/>
                                </a:rPr>
                                <m:t>𝑆</m:t>
                              </m:r>
                            </m:e>
                            <m:sub>
                              <m:r>
                                <m:rPr/>
                                <a:rPr lang="fr-FR" sz="2000" i="1">
                                  <a:latin typeface="Cambria Math"/>
                                </a:rPr>
                                <m:t>1</m:t>
                              </m:r>
                            </m:sub>
                          </m:sSub>
                        </m:den>
                      </m:f>
                    </m:oMath>
                  </m:oMathPara>
                </a14:m>
              </mc:Choice>
              <mc:Fallback/>
            </mc:AlternateContent>
            <a:endParaRPr lang="fr-FR" sz="2000"/>
          </a:p>
        </p:txBody>
      </p:sp>
      <p:sp>
        <p:nvSpPr>
          <p:cNvPr id="211544723" name="ZoneTexte 71"/>
          <p:cNvSpPr txBox="1"/>
          <p:nvPr/>
        </p:nvSpPr>
        <p:spPr bwMode="auto">
          <a:xfrm>
            <a:off x="4740521" y="2810763"/>
            <a:ext cx="848693" cy="720837"/>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f>
                        <m:fPr>
                          <m:ctrlPr>
                            <a:rPr lang="fr-FR" sz="2000" i="1">
                              <a:latin typeface="Cambria Math"/>
                              <a:ea typeface="Cambria Math"/>
                              <a:cs typeface="Cambria Math"/>
                            </a:rPr>
                          </m:ctrlPr>
                        </m:fPr>
                        <m:num>
                          <m:r>
                            <m:rPr/>
                            <a:rPr lang="fr-FR" sz="2000" i="1">
                              <a:latin typeface="Cambria Math"/>
                            </a:rPr>
                            <m:t>1</m:t>
                          </m:r>
                        </m:num>
                        <m:den>
                          <m:sSub>
                            <m:sSubPr>
                              <m:ctrlPr>
                                <a:rPr lang="fr-FR" sz="2000" i="1">
                                  <a:solidFill>
                                    <a:schemeClr val="accent6">
                                      <a:lumMod val="75000"/>
                                    </a:schemeClr>
                                  </a:solidFill>
                                  <a:latin typeface="Cambria Math"/>
                                  <a:ea typeface="Cambria Math"/>
                                  <a:cs typeface="Cambria Math"/>
                                </a:rPr>
                              </m:ctrlPr>
                            </m:sSubPr>
                            <m:e>
                              <m:r>
                                <m:rPr/>
                                <a:rPr lang="fr-FR" sz="2000" i="1">
                                  <a:solidFill>
                                    <a:schemeClr val="accent6">
                                      <a:lumMod val="75000"/>
                                    </a:schemeClr>
                                  </a:solidFill>
                                  <a:latin typeface="Cambria Math"/>
                                </a:rPr>
                                <m:t>h</m:t>
                              </m:r>
                            </m:e>
                            <m:sub>
                              <m:r>
                                <m:rPr/>
                                <a:rPr lang="fr-FR" sz="2000" i="1">
                                  <a:solidFill>
                                    <a:schemeClr val="accent6">
                                      <a:lumMod val="75000"/>
                                    </a:schemeClr>
                                  </a:solidFill>
                                  <a:latin typeface="Cambria Math"/>
                                </a:rPr>
                                <m:t>𝑟</m:t>
                              </m:r>
                              <m:r>
                                <m:rPr/>
                                <a:rPr lang="fr-FR" sz="2000" i="1">
                                  <a:solidFill>
                                    <a:schemeClr val="accent6">
                                      <a:lumMod val="75000"/>
                                    </a:schemeClr>
                                  </a:solidFill>
                                  <a:latin typeface="Cambria Math"/>
                                </a:rPr>
                                <m:t>2</m:t>
                              </m:r>
                            </m:sub>
                          </m:sSub>
                          <m:sSub>
                            <m:sSubPr>
                              <m:ctrlPr>
                                <a:rPr lang="fr-FR" sz="2000" i="1">
                                  <a:latin typeface="Cambria Math"/>
                                  <a:ea typeface="Cambria Math"/>
                                  <a:cs typeface="Cambria Math"/>
                                </a:rPr>
                              </m:ctrlPr>
                            </m:sSubPr>
                            <m:e>
                              <m:r>
                                <m:rPr/>
                                <a:rPr lang="fr-FR" sz="2000" i="1">
                                  <a:latin typeface="Cambria Math"/>
                                </a:rPr>
                                <m:t>𝑆</m:t>
                              </m:r>
                            </m:e>
                            <m:sub>
                              <m:r>
                                <m:rPr/>
                                <a:rPr lang="fr-FR" sz="2000" i="1">
                                  <a:latin typeface="Cambria Math"/>
                                </a:rPr>
                                <m:t>2</m:t>
                              </m:r>
                            </m:sub>
                          </m:sSub>
                        </m:den>
                      </m:f>
                    </m:oMath>
                  </m:oMathPara>
                </a14:m>
              </mc:Choice>
              <mc:Fallback/>
            </mc:AlternateContent>
            <a:endParaRPr lang="fr-FR" sz="2000"/>
          </a:p>
        </p:txBody>
      </p:sp>
      <p:sp>
        <p:nvSpPr>
          <p:cNvPr id="1205808913" name="ZoneTexte 2062"/>
          <p:cNvSpPr txBox="1"/>
          <p:nvPr/>
        </p:nvSpPr>
        <p:spPr bwMode="auto">
          <a:xfrm>
            <a:off x="5589216" y="898503"/>
            <a:ext cx="3719415" cy="461664"/>
          </a:xfrm>
          <a:prstGeom prst="rect">
            <a:avLst/>
          </a:prstGeom>
          <a:noFill/>
        </p:spPr>
        <p:txBody>
          <a:bodyPr wrap="none" rtlCol="0">
            <a:spAutoFit/>
          </a:bodyPr>
          <a:lstStyle/>
          <a:p>
            <a:pPr>
              <a:defRPr/>
            </a:pPr>
            <a:r>
              <a:rPr lang="fr-FR" sz="2400"/>
              <a:t>Mean</a:t>
            </a:r>
            <a:r>
              <a:rPr lang="fr-FR" sz="2400"/>
              <a:t> radiative </a:t>
            </a:r>
            <a:r>
              <a:rPr lang="fr-FR" sz="2400"/>
              <a:t>temperature</a:t>
            </a:r>
            <a:endParaRPr lang="fr-FR" sz="2400"/>
          </a:p>
        </p:txBody>
      </p:sp>
      <p:sp>
        <p:nvSpPr>
          <p:cNvPr id="994906318" name="ZoneTexte 73"/>
          <p:cNvSpPr txBox="1"/>
          <p:nvPr/>
        </p:nvSpPr>
        <p:spPr bwMode="auto">
          <a:xfrm>
            <a:off x="3449516" y="4190976"/>
            <a:ext cx="848693" cy="722441"/>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f>
                        <m:fPr>
                          <m:ctrlPr>
                            <a:rPr lang="fr-FR" sz="2000" i="1">
                              <a:latin typeface="Cambria Math"/>
                              <a:ea typeface="Cambria Math"/>
                              <a:cs typeface="Cambria Math"/>
                            </a:rPr>
                          </m:ctrlPr>
                        </m:fPr>
                        <m:num>
                          <m:r>
                            <m:rPr/>
                            <a:rPr lang="fr-FR" sz="2000" i="1">
                              <a:latin typeface="Cambria Math"/>
                            </a:rPr>
                            <m:t>1</m:t>
                          </m:r>
                        </m:num>
                        <m:den>
                          <m:sSub>
                            <m:sSubPr>
                              <m:ctrlPr>
                                <a:rPr lang="fr-FR" sz="2000" i="1">
                                  <a:solidFill>
                                    <a:schemeClr val="accent6">
                                      <a:lumMod val="75000"/>
                                    </a:schemeClr>
                                  </a:solidFill>
                                  <a:latin typeface="Cambria Math"/>
                                  <a:ea typeface="Cambria Math"/>
                                  <a:cs typeface="Cambria Math"/>
                                </a:rPr>
                              </m:ctrlPr>
                            </m:sSubPr>
                            <m:e>
                              <m:r>
                                <m:rPr/>
                                <a:rPr lang="fr-FR" sz="2000" i="1">
                                  <a:solidFill>
                                    <a:schemeClr val="accent6">
                                      <a:lumMod val="75000"/>
                                    </a:schemeClr>
                                  </a:solidFill>
                                  <a:latin typeface="Cambria Math"/>
                                </a:rPr>
                                <m:t>h</m:t>
                              </m:r>
                            </m:e>
                            <m:sub>
                              <m:r>
                                <m:rPr/>
                                <a:rPr lang="fr-FR" sz="2000" i="1">
                                  <a:solidFill>
                                    <a:schemeClr val="accent6">
                                      <a:lumMod val="75000"/>
                                    </a:schemeClr>
                                  </a:solidFill>
                                  <a:latin typeface="Cambria Math"/>
                                </a:rPr>
                                <m:t>𝑟</m:t>
                              </m:r>
                              <m:r>
                                <m:rPr/>
                                <a:rPr lang="fr-FR" sz="2000" i="1">
                                  <a:solidFill>
                                    <a:schemeClr val="accent6">
                                      <a:lumMod val="75000"/>
                                    </a:schemeClr>
                                  </a:solidFill>
                                  <a:latin typeface="Cambria Math"/>
                                </a:rPr>
                                <m:t>3</m:t>
                              </m:r>
                            </m:sub>
                          </m:sSub>
                          <m:sSub>
                            <m:sSubPr>
                              <m:ctrlPr>
                                <a:rPr lang="fr-FR" sz="2000" i="1">
                                  <a:latin typeface="Cambria Math"/>
                                  <a:ea typeface="Cambria Math"/>
                                  <a:cs typeface="Cambria Math"/>
                                </a:rPr>
                              </m:ctrlPr>
                            </m:sSubPr>
                            <m:e>
                              <m:r>
                                <m:rPr/>
                                <a:rPr lang="fr-FR" sz="2000" i="1">
                                  <a:latin typeface="Cambria Math"/>
                                </a:rPr>
                                <m:t>𝑆</m:t>
                              </m:r>
                            </m:e>
                            <m:sub>
                              <m:r>
                                <m:rPr/>
                                <a:rPr lang="fr-FR" sz="2000" i="1">
                                  <a:latin typeface="Cambria Math"/>
                                </a:rPr>
                                <m:t>3</m:t>
                              </m:r>
                            </m:sub>
                          </m:sSub>
                        </m:den>
                      </m:f>
                    </m:oMath>
                  </m:oMathPara>
                </a14:m>
              </mc:Choice>
              <mc:Fallback/>
            </mc:AlternateContent>
            <a:endParaRPr lang="fr-FR" sz="2000"/>
          </a:p>
        </p:txBody>
      </p:sp>
      <p:sp>
        <p:nvSpPr>
          <p:cNvPr id="438679500" name="ZoneTexte 2063"/>
          <p:cNvSpPr txBox="1"/>
          <p:nvPr/>
        </p:nvSpPr>
        <p:spPr bwMode="auto">
          <a:xfrm>
            <a:off x="7285074" y="2788897"/>
            <a:ext cx="1557220" cy="764568"/>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nary>
                        <m:naryPr>
                          <m:chr m:val="∑"/>
                          <m:grow m:val="off"/>
                          <m:supHide m:val="on"/>
                          <m:ctrlPr>
                            <a:rPr lang="fr-FR" i="1">
                              <a:latin typeface="Cambria Math"/>
                              <a:ea typeface="Cambria Math"/>
                              <a:cs typeface="Cambria Math"/>
                            </a:rPr>
                          </m:ctrlPr>
                        </m:naryPr>
                        <m:sub>
                          <m:r>
                            <m:rPr/>
                            <a:rPr lang="fr-FR" i="1">
                              <a:latin typeface="Cambria Math"/>
                            </a:rPr>
                            <m:t>𝑖</m:t>
                          </m:r>
                        </m:sub>
                        <m:sup/>
                        <m:e>
                          <m:sSub>
                            <m:sSubPr>
                              <m:ctrlPr>
                                <a:rPr lang="fr-FR" i="1">
                                  <a:solidFill>
                                    <a:srgbClr val="FF0000"/>
                                  </a:solidFill>
                                  <a:latin typeface="Cambria Math"/>
                                  <a:ea typeface="Cambria Math"/>
                                  <a:cs typeface="Cambria Math"/>
                                </a:rPr>
                              </m:ctrlPr>
                            </m:sSubPr>
                            <m:e>
                              <m:r>
                                <m:rPr/>
                                <a:rPr lang="fr-FR" i="1">
                                  <a:solidFill>
                                    <a:srgbClr val="FF0000"/>
                                  </a:solidFill>
                                  <a:latin typeface="Cambria Math"/>
                                </a:rPr>
                                <m:t>𝜙</m:t>
                              </m:r>
                            </m:e>
                            <m:sub>
                              <m:r>
                                <m:rPr/>
                                <a:rPr lang="fr-FR" i="1">
                                  <a:solidFill>
                                    <a:srgbClr val="FF0000"/>
                                  </a:solidFill>
                                  <a:latin typeface="Cambria Math"/>
                                </a:rPr>
                                <m:t>𝑛𝑒𝑡</m:t>
                              </m:r>
                              <m:r>
                                <m:rPr/>
                                <a:rPr lang="fr-FR" i="1">
                                  <a:solidFill>
                                    <a:srgbClr val="FF0000"/>
                                  </a:solidFill>
                                  <a:latin typeface="Cambria Math"/>
                                </a:rPr>
                                <m:t>,</m:t>
                              </m:r>
                              <m:r>
                                <m:rPr/>
                                <a:rPr lang="fr-FR" i="1">
                                  <a:solidFill>
                                    <a:srgbClr val="FF0000"/>
                                  </a:solidFill>
                                  <a:latin typeface="Cambria Math"/>
                                </a:rPr>
                                <m:t>𝑖</m:t>
                              </m:r>
                            </m:sub>
                          </m:sSub>
                          <m:r>
                            <m:rPr/>
                            <a:rPr lang="fr-FR" i="1">
                              <a:latin typeface="Cambria Math"/>
                            </a:rPr>
                            <m:t>=0</m:t>
                          </m:r>
                        </m:e>
                      </m:nary>
                    </m:oMath>
                  </m:oMathPara>
                </a14:m>
              </mc:Choice>
              <mc:Fallback/>
            </mc:AlternateContent>
            <a:endParaRPr lang="fr-FR"/>
          </a:p>
        </p:txBody>
      </p:sp>
      <p:sp>
        <p:nvSpPr>
          <p:cNvPr id="1223298297" name="ZoneTexte 2064"/>
          <p:cNvSpPr txBox="1"/>
          <p:nvPr/>
        </p:nvSpPr>
        <p:spPr bwMode="auto">
          <a:xfrm>
            <a:off x="7683966" y="3994366"/>
            <a:ext cx="2844046" cy="413510"/>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000" i="1">
                              <a:solidFill>
                                <a:srgbClr val="FF0000"/>
                              </a:solidFill>
                              <a:latin typeface="Cambria Math"/>
                              <a:ea typeface="Cambria Math"/>
                              <a:cs typeface="Cambria Math"/>
                            </a:rPr>
                          </m:ctrlPr>
                        </m:sSubPr>
                        <m:e>
                          <m:r>
                            <m:rPr/>
                            <a:rPr lang="fr-FR" sz="2000" i="1">
                              <a:solidFill>
                                <a:srgbClr val="FF0000"/>
                              </a:solidFill>
                              <a:latin typeface="Cambria Math"/>
                            </a:rPr>
                            <m:t>𝜙</m:t>
                          </m:r>
                        </m:e>
                        <m:sub>
                          <m:r>
                            <m:rPr/>
                            <a:rPr lang="fr-FR" sz="2000" i="1">
                              <a:solidFill>
                                <a:srgbClr val="FF0000"/>
                              </a:solidFill>
                              <a:latin typeface="Cambria Math"/>
                            </a:rPr>
                            <m:t>𝑛𝑒𝑡</m:t>
                          </m:r>
                          <m:r>
                            <m:rPr/>
                            <a:rPr lang="fr-FR" sz="2000" i="1">
                              <a:solidFill>
                                <a:srgbClr val="FF0000"/>
                              </a:solidFill>
                              <a:latin typeface="Cambria Math"/>
                            </a:rPr>
                            <m:t>,</m:t>
                          </m:r>
                          <m:r>
                            <m:rPr/>
                            <a:rPr lang="fr-FR" sz="2000" i="1">
                              <a:solidFill>
                                <a:srgbClr val="FF0000"/>
                              </a:solidFill>
                              <a:latin typeface="Cambria Math"/>
                            </a:rPr>
                            <m:t>𝑖</m:t>
                          </m:r>
                        </m:sub>
                      </m:sSub>
                      <m:r>
                        <m:rPr/>
                        <a:rPr lang="fr-FR" sz="2000" i="1">
                          <a:latin typeface="Cambria Math"/>
                        </a:rPr>
                        <m:t>≈</m:t>
                      </m:r>
                      <m:sSub>
                        <m:sSubPr>
                          <m:ctrlPr>
                            <a:rPr lang="fr-FR" sz="2000" i="1">
                              <a:solidFill>
                                <a:schemeClr val="accent6">
                                  <a:lumMod val="75000"/>
                                </a:schemeClr>
                              </a:solidFill>
                              <a:latin typeface="Cambria Math"/>
                              <a:ea typeface="Cambria Math"/>
                              <a:cs typeface="Cambria Math"/>
                            </a:rPr>
                          </m:ctrlPr>
                        </m:sSubPr>
                        <m:e>
                          <m:r>
                            <m:rPr/>
                            <a:rPr lang="fr-FR" sz="2000" i="1">
                              <a:solidFill>
                                <a:schemeClr val="accent6">
                                  <a:lumMod val="75000"/>
                                </a:schemeClr>
                              </a:solidFill>
                              <a:latin typeface="Cambria Math"/>
                            </a:rPr>
                            <m:t>h</m:t>
                          </m:r>
                        </m:e>
                        <m:sub>
                          <m:r>
                            <m:rPr/>
                            <a:rPr lang="fr-FR" sz="2000" i="1">
                              <a:solidFill>
                                <a:schemeClr val="accent6">
                                  <a:lumMod val="75000"/>
                                </a:schemeClr>
                              </a:solidFill>
                              <a:latin typeface="Cambria Math"/>
                            </a:rPr>
                            <m:t>𝑟𝑖</m:t>
                          </m:r>
                        </m:sub>
                      </m:sSub>
                      <m:sSub>
                        <m:sSubPr>
                          <m:ctrlPr>
                            <a:rPr lang="fr-FR" sz="2000" i="1">
                              <a:latin typeface="Cambria Math"/>
                              <a:ea typeface="Cambria Math"/>
                              <a:cs typeface="Cambria Math"/>
                            </a:rPr>
                          </m:ctrlPr>
                        </m:sSubPr>
                        <m:e>
                          <m:r>
                            <m:rPr/>
                            <a:rPr lang="fr-FR" sz="2000" i="1">
                              <a:latin typeface="Cambria Math"/>
                            </a:rPr>
                            <m:t>𝑆</m:t>
                          </m:r>
                        </m:e>
                        <m:sub>
                          <m:r>
                            <m:rPr/>
                            <a:rPr lang="fr-FR" sz="2000" i="1">
                              <a:latin typeface="Cambria Math"/>
                            </a:rPr>
                            <m:t>𝑖</m:t>
                          </m:r>
                        </m:sub>
                      </m:sSub>
                      <m:d>
                        <m:dPr>
                          <m:ctrlPr>
                            <a:rPr lang="fr-FR" sz="2000" i="1">
                              <a:latin typeface="Cambria Math"/>
                              <a:ea typeface="Cambria Math"/>
                              <a:cs typeface="Cambria Math"/>
                            </a:rPr>
                          </m:ctrlPr>
                        </m:dPr>
                        <m:e>
                          <m:sSub>
                            <m:sSubPr>
                              <m:ctrlPr>
                                <a:rPr lang="fr-FR" sz="2000" i="1">
                                  <a:solidFill>
                                    <a:srgbClr val="00B050"/>
                                  </a:solidFill>
                                  <a:latin typeface="Cambria Math"/>
                                  <a:ea typeface="Cambria Math"/>
                                  <a:cs typeface="Cambria Math"/>
                                </a:rPr>
                              </m:ctrlPr>
                            </m:sSubPr>
                            <m:e>
                              <m:r>
                                <m:rPr/>
                                <a:rPr lang="fr-FR" sz="2000" i="1">
                                  <a:solidFill>
                                    <a:srgbClr val="00B050"/>
                                  </a:solidFill>
                                  <a:latin typeface="Cambria Math"/>
                                </a:rPr>
                                <m:t>𝑇</m:t>
                              </m:r>
                            </m:e>
                            <m:sub>
                              <m:r>
                                <m:rPr/>
                                <a:rPr lang="fr-FR" sz="2000" i="1">
                                  <a:solidFill>
                                    <a:srgbClr val="00B050"/>
                                  </a:solidFill>
                                  <a:latin typeface="Cambria Math"/>
                                </a:rPr>
                                <m:t>𝑖</m:t>
                              </m:r>
                            </m:sub>
                          </m:sSub>
                          <m:r>
                            <m:rPr/>
                            <a:rPr lang="fr-FR" sz="2000" i="1">
                              <a:latin typeface="Cambria Math"/>
                            </a:rPr>
                            <m:t>−</m:t>
                          </m:r>
                          <m:sSub>
                            <m:sSubPr>
                              <m:ctrlPr>
                                <a:rPr lang="fr-FR" sz="2000" i="1">
                                  <a:solidFill>
                                    <a:srgbClr val="00B050"/>
                                  </a:solidFill>
                                  <a:latin typeface="Cambria Math"/>
                                  <a:ea typeface="Cambria Math"/>
                                  <a:cs typeface="Cambria Math"/>
                                </a:rPr>
                              </m:ctrlPr>
                            </m:sSubPr>
                            <m:e>
                              <m:r>
                                <m:rPr/>
                                <a:rPr lang="fr-FR" sz="2000" i="1">
                                  <a:solidFill>
                                    <a:srgbClr val="00B050"/>
                                  </a:solidFill>
                                  <a:latin typeface="Cambria Math"/>
                                </a:rPr>
                                <m:t>𝑇</m:t>
                              </m:r>
                            </m:e>
                            <m:sub>
                              <m:r>
                                <m:rPr/>
                                <a:rPr lang="fr-FR" sz="2000" i="1">
                                  <a:solidFill>
                                    <a:srgbClr val="00B050"/>
                                  </a:solidFill>
                                  <a:latin typeface="Cambria Math"/>
                                </a:rPr>
                                <m:t>𝑟𝑚</m:t>
                              </m:r>
                            </m:sub>
                          </m:sSub>
                        </m:e>
                      </m:d>
                    </m:oMath>
                  </m:oMathPara>
                </a14:m>
              </mc:Choice>
              <mc:Fallback/>
            </mc:AlternateContent>
            <a:endParaRPr lang="fr-FR" sz="2000"/>
          </a:p>
        </p:txBody>
      </p:sp>
      <p:sp>
        <p:nvSpPr>
          <p:cNvPr id="1722249502" name="ZoneTexte 76"/>
          <p:cNvSpPr txBox="1"/>
          <p:nvPr/>
        </p:nvSpPr>
        <p:spPr bwMode="auto">
          <a:xfrm>
            <a:off x="6933697" y="2355552"/>
            <a:ext cx="2371161" cy="461664"/>
          </a:xfrm>
          <a:prstGeom prst="rect">
            <a:avLst/>
          </a:prstGeom>
          <a:noFill/>
        </p:spPr>
        <p:txBody>
          <a:bodyPr wrap="none" rtlCol="0">
            <a:spAutoFit/>
          </a:bodyPr>
          <a:lstStyle/>
          <a:p>
            <a:pPr>
              <a:defRPr/>
            </a:pPr>
            <a:r>
              <a:rPr lang="fr-FR" sz="2400"/>
              <a:t>Simplified</a:t>
            </a:r>
            <a:r>
              <a:rPr lang="fr-FR" sz="2400"/>
              <a:t> </a:t>
            </a:r>
            <a:r>
              <a:rPr lang="fr-FR" sz="2400"/>
              <a:t>writing</a:t>
            </a:r>
            <a:endParaRPr lang="fr-FR" sz="2400"/>
          </a:p>
        </p:txBody>
      </p:sp>
      <p:sp>
        <p:nvSpPr>
          <p:cNvPr id="662718871" name="ZoneTexte 2065"/>
          <p:cNvSpPr txBox="1"/>
          <p:nvPr/>
        </p:nvSpPr>
        <p:spPr bwMode="auto">
          <a:xfrm>
            <a:off x="7822269" y="3649142"/>
            <a:ext cx="844911" cy="400109"/>
          </a:xfrm>
          <a:prstGeom prst="rect">
            <a:avLst/>
          </a:prstGeom>
          <a:noFill/>
        </p:spPr>
        <p:txBody>
          <a:bodyPr wrap="none" rtlCol="0">
            <a:spAutoFit/>
          </a:bodyPr>
          <a:lstStyle/>
          <a:p>
            <a:pPr>
              <a:defRPr/>
            </a:pPr>
            <a:r>
              <a:rPr lang="fr-FR" sz="2000"/>
              <a:t>where</a:t>
            </a:r>
            <a:endParaRPr lang="fr-FR" sz="2000"/>
          </a:p>
        </p:txBody>
      </p:sp>
      <p:sp>
        <p:nvSpPr>
          <p:cNvPr id="1250950873" name="ZoneTexte 78"/>
          <p:cNvSpPr txBox="1"/>
          <p:nvPr/>
        </p:nvSpPr>
        <p:spPr bwMode="auto">
          <a:xfrm>
            <a:off x="7818239" y="4437111"/>
            <a:ext cx="844911" cy="400109"/>
          </a:xfrm>
          <a:prstGeom prst="rect">
            <a:avLst/>
          </a:prstGeom>
          <a:noFill/>
        </p:spPr>
        <p:txBody>
          <a:bodyPr wrap="none" rtlCol="0">
            <a:spAutoFit/>
          </a:bodyPr>
          <a:lstStyle/>
          <a:p>
            <a:pPr>
              <a:defRPr/>
            </a:pPr>
            <a:r>
              <a:rPr lang="fr-FR" sz="2000"/>
              <a:t>where</a:t>
            </a:r>
            <a:endParaRPr lang="fr-FR" sz="2000"/>
          </a:p>
        </p:txBody>
      </p:sp>
      <p:sp>
        <p:nvSpPr>
          <p:cNvPr id="1540188716" name="ZoneTexte 2066"/>
          <p:cNvSpPr txBox="1"/>
          <p:nvPr/>
        </p:nvSpPr>
        <p:spPr bwMode="auto">
          <a:xfrm>
            <a:off x="7683966" y="4760903"/>
            <a:ext cx="1682704" cy="418383"/>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000" i="1">
                              <a:solidFill>
                                <a:schemeClr val="accent6">
                                  <a:lumMod val="75000"/>
                                </a:schemeClr>
                              </a:solidFill>
                              <a:latin typeface="Cambria Math"/>
                              <a:ea typeface="Cambria Math"/>
                              <a:cs typeface="Cambria Math"/>
                            </a:rPr>
                          </m:ctrlPr>
                        </m:sSubPr>
                        <m:e>
                          <m:r>
                            <m:rPr/>
                            <a:rPr lang="fr-FR" sz="2000" i="1">
                              <a:solidFill>
                                <a:schemeClr val="accent6">
                                  <a:lumMod val="75000"/>
                                </a:schemeClr>
                              </a:solidFill>
                              <a:latin typeface="Cambria Math"/>
                            </a:rPr>
                            <m:t>h</m:t>
                          </m:r>
                        </m:e>
                        <m:sub>
                          <m:r>
                            <m:rPr/>
                            <a:rPr lang="fr-FR" sz="2000" i="1">
                              <a:solidFill>
                                <a:schemeClr val="accent6">
                                  <a:lumMod val="75000"/>
                                </a:schemeClr>
                              </a:solidFill>
                              <a:latin typeface="Cambria Math"/>
                            </a:rPr>
                            <m:t>𝑟𝑖</m:t>
                          </m:r>
                        </m:sub>
                      </m:sSub>
                      <m:r>
                        <m:rPr/>
                        <a:rPr lang="fr-FR" sz="2000" i="1">
                          <a:latin typeface="Cambria Math"/>
                        </a:rPr>
                        <m:t>=4</m:t>
                      </m:r>
                      <m:sSub>
                        <m:sSubPr>
                          <m:ctrlPr>
                            <a:rPr lang="fr-FR" sz="2000" i="1">
                              <a:latin typeface="Cambria Math"/>
                              <a:ea typeface="Cambria Math"/>
                              <a:cs typeface="Cambria Math"/>
                            </a:rPr>
                          </m:ctrlPr>
                        </m:sSubPr>
                        <m:e>
                          <m:r>
                            <m:rPr/>
                            <a:rPr lang="fr-FR" sz="2000" i="1">
                              <a:latin typeface="Cambria Math"/>
                            </a:rPr>
                            <m:t>𝜀</m:t>
                          </m:r>
                        </m:e>
                        <m:sub>
                          <m:r>
                            <m:rPr/>
                            <a:rPr lang="fr-FR" sz="2000" i="1">
                              <a:latin typeface="Cambria Math"/>
                            </a:rPr>
                            <m:t>𝑖</m:t>
                          </m:r>
                        </m:sub>
                      </m:sSub>
                      <m:r>
                        <m:rPr/>
                        <a:rPr lang="fr-FR" sz="2000" i="1">
                          <a:latin typeface="Cambria Math"/>
                        </a:rPr>
                        <m:t>𝜎</m:t>
                      </m:r>
                      <m:sSubSup>
                        <m:sSubSupPr>
                          <m:alnScr m:val="off"/>
                          <m:ctrlPr>
                            <a:rPr lang="fr-FR" sz="2000" i="1">
                              <a:solidFill>
                                <a:srgbClr val="00B050"/>
                              </a:solidFill>
                              <a:latin typeface="Cambria Math"/>
                              <a:ea typeface="Cambria Math"/>
                              <a:cs typeface="Cambria Math"/>
                            </a:rPr>
                          </m:ctrlPr>
                        </m:sSubSupPr>
                        <m:e>
                          <m:r>
                            <m:rPr/>
                            <a:rPr lang="fr-FR" sz="2000" i="1">
                              <a:solidFill>
                                <a:srgbClr val="00B050"/>
                              </a:solidFill>
                              <a:latin typeface="Cambria Math"/>
                            </a:rPr>
                            <m:t>𝑇</m:t>
                          </m:r>
                        </m:e>
                        <m:sub>
                          <m:r>
                            <m:rPr/>
                            <a:rPr lang="fr-FR" sz="2000" i="1">
                              <a:solidFill>
                                <a:srgbClr val="00B050"/>
                              </a:solidFill>
                              <a:latin typeface="Cambria Math"/>
                            </a:rPr>
                            <m:t>𝑖</m:t>
                          </m:r>
                        </m:sub>
                        <m:sup>
                          <m:r>
                            <m:rPr/>
                            <a:rPr lang="fr-FR" sz="2000" i="1">
                              <a:solidFill>
                                <a:srgbClr val="00B050"/>
                              </a:solidFill>
                              <a:latin typeface="Cambria Math"/>
                            </a:rPr>
                            <m:t>3</m:t>
                          </m:r>
                        </m:sup>
                      </m:sSubSup>
                    </m:oMath>
                  </m:oMathPara>
                </a14:m>
              </mc:Choice>
              <mc:Fallback/>
            </mc:AlternateContent>
            <a:endParaRPr lang="fr-FR" sz="2000"/>
          </a:p>
        </p:txBody>
      </p:sp>
      <p:sp>
        <p:nvSpPr>
          <p:cNvPr id="796641320" name="ZoneTexte 2067"/>
          <p:cNvSpPr txBox="1"/>
          <p:nvPr/>
        </p:nvSpPr>
        <p:spPr bwMode="auto">
          <a:xfrm>
            <a:off x="7331686" y="6381340"/>
            <a:ext cx="3021211" cy="383180"/>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Sup>
                        <m:sSubSupPr>
                          <m:alnScr m:val="off"/>
                          <m:ctrlPr>
                            <a:rPr lang="fr-FR" i="1">
                              <a:latin typeface="Cambria Math"/>
                              <a:ea typeface="Cambria Math"/>
                              <a:cs typeface="Cambria Math"/>
                            </a:rPr>
                          </m:ctrlPr>
                        </m:sSubSupPr>
                        <m:e>
                          <m:r>
                            <m:rPr/>
                            <a:rPr lang="fr-FR" i="1">
                              <a:latin typeface="Cambria Math"/>
                            </a:rPr>
                            <m:t>𝑇</m:t>
                          </m:r>
                        </m:e>
                        <m:sub>
                          <m:r>
                            <m:rPr/>
                            <a:rPr lang="fr-FR" i="1">
                              <a:latin typeface="Cambria Math"/>
                            </a:rPr>
                            <m:t>𝑖</m:t>
                          </m:r>
                        </m:sub>
                        <m:sup>
                          <m:r>
                            <m:rPr/>
                            <a:rPr lang="fr-FR" i="1">
                              <a:latin typeface="Cambria Math"/>
                            </a:rPr>
                            <m:t>4</m:t>
                          </m:r>
                        </m:sup>
                      </m:sSubSup>
                      <m:r>
                        <m:rPr/>
                        <a:rPr lang="fr-FR" i="1">
                          <a:latin typeface="Cambria Math"/>
                        </a:rPr>
                        <m:t>−</m:t>
                      </m:r>
                      <m:sSubSup>
                        <m:sSubSupPr>
                          <m:alnScr m:val="off"/>
                          <m:ctrlPr>
                            <a:rPr lang="fr-FR" i="1">
                              <a:latin typeface="Cambria Math"/>
                              <a:ea typeface="Cambria Math"/>
                              <a:cs typeface="Cambria Math"/>
                            </a:rPr>
                          </m:ctrlPr>
                        </m:sSubSupPr>
                        <m:e>
                          <m:r>
                            <m:rPr/>
                            <a:rPr lang="fr-FR" i="1">
                              <a:latin typeface="Cambria Math"/>
                            </a:rPr>
                            <m:t>𝑇</m:t>
                          </m:r>
                        </m:e>
                        <m:sub>
                          <m:r>
                            <m:rPr/>
                            <a:rPr lang="fr-FR" i="1">
                              <a:latin typeface="Cambria Math"/>
                            </a:rPr>
                            <m:t>𝑟𝑚</m:t>
                          </m:r>
                        </m:sub>
                        <m:sup>
                          <m:r>
                            <m:rPr/>
                            <a:rPr lang="fr-FR" i="1">
                              <a:latin typeface="Cambria Math"/>
                            </a:rPr>
                            <m:t>4</m:t>
                          </m:r>
                        </m:sup>
                      </m:sSubSup>
                      <m:r>
                        <m:rPr/>
                        <a:rPr lang="fr-FR" i="1">
                          <a:latin typeface="Cambria Math"/>
                        </a:rPr>
                        <m:t>=4.</m:t>
                      </m:r>
                      <m:sSubSup>
                        <m:sSubSupPr>
                          <m:alnScr m:val="off"/>
                          <m:ctrlPr>
                            <a:rPr lang="fr-FR" i="1">
                              <a:latin typeface="Cambria Math"/>
                              <a:ea typeface="Cambria Math"/>
                              <a:cs typeface="Cambria Math"/>
                            </a:rPr>
                          </m:ctrlPr>
                        </m:sSubSupPr>
                        <m:e>
                          <m:r>
                            <m:rPr/>
                            <a:rPr lang="fr-FR" i="1">
                              <a:latin typeface="Cambria Math"/>
                            </a:rPr>
                            <m:t>𝑇</m:t>
                          </m:r>
                        </m:e>
                        <m:sub>
                          <m:r>
                            <m:rPr/>
                            <a:rPr lang="fr-FR" i="1">
                              <a:latin typeface="Cambria Math"/>
                            </a:rPr>
                            <m:t>𝑖</m:t>
                          </m:r>
                        </m:sub>
                        <m:sup>
                          <m:r>
                            <m:rPr/>
                            <a:rPr lang="fr-FR" i="1">
                              <a:latin typeface="Cambria Math"/>
                            </a:rPr>
                            <m:t>3</m:t>
                          </m:r>
                        </m:sup>
                      </m:sSubSup>
                      <m:d>
                        <m:dPr>
                          <m:ctrlPr>
                            <a:rPr lang="fr-FR" i="1">
                              <a:latin typeface="Cambria Math"/>
                              <a:ea typeface="Cambria Math"/>
                              <a:cs typeface="Cambria Math"/>
                            </a:rPr>
                          </m:ctrlPr>
                        </m:dPr>
                        <m:e>
                          <m:sSub>
                            <m:sSubPr>
                              <m:ctrlPr>
                                <a:rPr lang="fr-FR" i="1">
                                  <a:latin typeface="Cambria Math"/>
                                  <a:ea typeface="Cambria Math"/>
                                  <a:cs typeface="Cambria Math"/>
                                </a:rPr>
                              </m:ctrlPr>
                            </m:sSubPr>
                            <m:e>
                              <m:r>
                                <m:rPr/>
                                <a:rPr lang="fr-FR" i="1">
                                  <a:latin typeface="Cambria Math"/>
                                </a:rPr>
                                <m:t>𝑇</m:t>
                              </m:r>
                            </m:e>
                            <m:sub>
                              <m:r>
                                <m:rPr/>
                                <a:rPr lang="fr-FR" i="1">
                                  <a:latin typeface="Cambria Math"/>
                                </a:rPr>
                                <m:t>𝑖</m:t>
                              </m:r>
                            </m:sub>
                          </m:sSub>
                          <m:r>
                            <m:rPr/>
                            <a:rPr lang="fr-FR" i="1">
                              <a:latin typeface="Cambria Math"/>
                            </a:rPr>
                            <m:t>−</m:t>
                          </m:r>
                          <m:sSub>
                            <m:sSubPr>
                              <m:ctrlPr>
                                <a:rPr lang="fr-FR" i="1">
                                  <a:latin typeface="Cambria Math"/>
                                  <a:ea typeface="Cambria Math"/>
                                  <a:cs typeface="Cambria Math"/>
                                </a:rPr>
                              </m:ctrlPr>
                            </m:sSubPr>
                            <m:e>
                              <m:r>
                                <m:rPr/>
                                <a:rPr lang="fr-FR" i="1">
                                  <a:latin typeface="Cambria Math"/>
                                </a:rPr>
                                <m:t>𝑇</m:t>
                              </m:r>
                            </m:e>
                            <m:sub>
                              <m:r>
                                <m:rPr/>
                                <a:rPr lang="fr-FR" i="1">
                                  <a:latin typeface="Cambria Math"/>
                                </a:rPr>
                                <m:t>𝑟𝑚</m:t>
                              </m:r>
                            </m:sub>
                          </m:sSub>
                        </m:e>
                      </m:d>
                    </m:oMath>
                  </m:oMathPara>
                </a14:m>
              </mc:Choice>
              <mc:Fallback/>
            </mc:AlternateContent>
            <a:endParaRPr lang="fr-FR"/>
          </a:p>
        </p:txBody>
      </p:sp>
      <p:sp>
        <p:nvSpPr>
          <p:cNvPr id="661552670" name="ZoneTexte 82"/>
          <p:cNvSpPr txBox="1"/>
          <p:nvPr/>
        </p:nvSpPr>
        <p:spPr bwMode="auto">
          <a:xfrm>
            <a:off x="7331689" y="6000095"/>
            <a:ext cx="2724399" cy="404982"/>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i="1">
                              <a:latin typeface="Cambria Math"/>
                              <a:ea typeface="Cambria Math"/>
                              <a:cs typeface="Cambria Math"/>
                            </a:rPr>
                          </m:ctrlPr>
                        </m:sSubPr>
                        <m:e>
                          <m:r>
                            <m:rPr/>
                            <a:rPr lang="fr-FR" i="1">
                              <a:latin typeface="Cambria Math"/>
                            </a:rPr>
                            <m:t>𝜙</m:t>
                          </m:r>
                        </m:e>
                        <m:sub>
                          <m:r>
                            <m:rPr/>
                            <a:rPr lang="fr-FR" i="1">
                              <a:latin typeface="Cambria Math"/>
                            </a:rPr>
                            <m:t>𝑛𝑒𝑡</m:t>
                          </m:r>
                          <m:r>
                            <m:rPr/>
                            <a:rPr lang="fr-FR" i="1">
                              <a:latin typeface="Cambria Math"/>
                            </a:rPr>
                            <m:t>,</m:t>
                          </m:r>
                          <m:r>
                            <m:rPr/>
                            <a:rPr lang="fr-FR" i="1">
                              <a:latin typeface="Cambria Math"/>
                            </a:rPr>
                            <m:t>𝑖</m:t>
                          </m:r>
                        </m:sub>
                      </m:sSub>
                      <m:r>
                        <m:rPr/>
                        <a:rPr lang="fr-FR" i="1">
                          <a:latin typeface="Cambria Math"/>
                        </a:rPr>
                        <m:t>=</m:t>
                      </m:r>
                      <m:r>
                        <m:rPr/>
                        <a:rPr lang="fr-FR" i="1">
                          <a:latin typeface="Cambria Math"/>
                        </a:rPr>
                        <m:t>𝜎</m:t>
                      </m:r>
                      <m:r>
                        <m:rPr/>
                        <a:rPr lang="fr-FR" i="1">
                          <a:latin typeface="Cambria Math"/>
                        </a:rPr>
                        <m:t> </m:t>
                      </m:r>
                      <m:r>
                        <m:rPr/>
                        <a:rPr lang="fr-FR" i="1">
                          <a:latin typeface="Cambria Math"/>
                        </a:rPr>
                        <m:t>𝜀</m:t>
                      </m:r>
                      <m:r>
                        <m:rPr/>
                        <a:rPr lang="fr-FR" i="1">
                          <a:latin typeface="Cambria Math"/>
                        </a:rPr>
                        <m:t> </m:t>
                      </m:r>
                      <m:r>
                        <m:rPr/>
                        <a:rPr lang="fr-FR" i="1">
                          <a:latin typeface="Cambria Math"/>
                        </a:rPr>
                        <m:t>𝑆</m:t>
                      </m:r>
                      <m:r>
                        <m:rPr/>
                        <a:rPr lang="fr-FR" i="1">
                          <a:latin typeface="Cambria Math"/>
                        </a:rPr>
                        <m:t> </m:t>
                      </m:r>
                      <m:d>
                        <m:dPr>
                          <m:ctrlPr>
                            <a:rPr lang="fr-FR" i="1">
                              <a:latin typeface="Cambria Math"/>
                              <a:ea typeface="Cambria Math"/>
                              <a:cs typeface="Cambria Math"/>
                            </a:rPr>
                          </m:ctrlPr>
                        </m:dPr>
                        <m:e>
                          <m:sSubSup>
                            <m:sSubSupPr>
                              <m:alnScr m:val="off"/>
                              <m:ctrlPr>
                                <a:rPr lang="fr-FR" i="1">
                                  <a:latin typeface="Cambria Math"/>
                                  <a:ea typeface="Cambria Math"/>
                                  <a:cs typeface="Cambria Math"/>
                                </a:rPr>
                              </m:ctrlPr>
                            </m:sSubSupPr>
                            <m:e>
                              <m:r>
                                <m:rPr/>
                                <a:rPr lang="fr-FR" i="1">
                                  <a:latin typeface="Cambria Math"/>
                                </a:rPr>
                                <m:t>𝑇</m:t>
                              </m:r>
                            </m:e>
                            <m:sub>
                              <m:r>
                                <m:rPr/>
                                <a:rPr lang="fr-FR" i="1">
                                  <a:latin typeface="Cambria Math"/>
                                </a:rPr>
                                <m:t>𝑖</m:t>
                              </m:r>
                            </m:sub>
                            <m:sup>
                              <m:r>
                                <m:rPr/>
                                <a:rPr lang="fr-FR" i="1">
                                  <a:latin typeface="Cambria Math"/>
                                </a:rPr>
                                <m:t>4</m:t>
                              </m:r>
                            </m:sup>
                          </m:sSubSup>
                          <m:r>
                            <m:rPr/>
                            <a:rPr lang="fr-FR" i="1">
                              <a:latin typeface="Cambria Math"/>
                            </a:rPr>
                            <m:t>−</m:t>
                          </m:r>
                          <m:sSubSup>
                            <m:sSubSupPr>
                              <m:alnScr m:val="off"/>
                              <m:ctrlPr>
                                <a:rPr lang="fr-FR" i="1">
                                  <a:latin typeface="Cambria Math"/>
                                  <a:ea typeface="Cambria Math"/>
                                  <a:cs typeface="Cambria Math"/>
                                </a:rPr>
                              </m:ctrlPr>
                            </m:sSubSupPr>
                            <m:e>
                              <m:r>
                                <m:rPr/>
                                <a:rPr lang="fr-FR" i="1">
                                  <a:latin typeface="Cambria Math"/>
                                </a:rPr>
                                <m:t>𝑇</m:t>
                              </m:r>
                            </m:e>
                            <m:sub>
                              <m:r>
                                <m:rPr/>
                                <a:rPr lang="fr-FR" i="1">
                                  <a:latin typeface="Cambria Math"/>
                                </a:rPr>
                                <m:t>𝑟𝑚</m:t>
                              </m:r>
                            </m:sub>
                            <m:sup>
                              <m:r>
                                <m:rPr/>
                                <a:rPr lang="fr-FR" i="1">
                                  <a:latin typeface="Cambria Math"/>
                                </a:rPr>
                                <m:t>4</m:t>
                              </m:r>
                            </m:sup>
                          </m:sSubSup>
                        </m:e>
                      </m:d>
                    </m:oMath>
                  </m:oMathPara>
                </a14:m>
              </mc:Choice>
              <mc:Fallback/>
            </mc:AlternateContent>
            <a:endParaRPr lang="fr-FR" sz="2000"/>
          </a:p>
        </p:txBody>
      </p:sp>
      <p:sp>
        <p:nvSpPr>
          <p:cNvPr id="155109529" name="ZoneTexte 2068"/>
          <p:cNvSpPr txBox="1"/>
          <p:nvPr/>
        </p:nvSpPr>
        <p:spPr bwMode="auto">
          <a:xfrm>
            <a:off x="7526035" y="5345407"/>
            <a:ext cx="689611" cy="369331"/>
          </a:xfrm>
          <a:prstGeom prst="rect">
            <a:avLst/>
          </a:prstGeom>
          <a:noFill/>
        </p:spPr>
        <p:txBody>
          <a:bodyPr wrap="none" rtlCol="0">
            <a:spAutoFit/>
          </a:bodyPr>
          <a:lstStyle/>
          <a:p>
            <a:pPr>
              <a:defRPr/>
            </a:pPr>
            <a:r>
              <a:rPr lang="fr-FR" i="1">
                <a:solidFill>
                  <a:schemeClr val="tx1">
                    <a:lumMod val="50000"/>
                    <a:lumOff val="50000"/>
                  </a:schemeClr>
                </a:solidFill>
              </a:rPr>
              <a:t>proof</a:t>
            </a:r>
            <a:endParaRPr/>
          </a:p>
        </p:txBody>
      </p:sp>
      <p:sp>
        <p:nvSpPr>
          <p:cNvPr id="927355575" name="ZoneTexte 2069"/>
          <p:cNvSpPr txBox="1"/>
          <p:nvPr/>
        </p:nvSpPr>
        <p:spPr bwMode="auto">
          <a:xfrm>
            <a:off x="7427058" y="5681964"/>
            <a:ext cx="1474762" cy="391645"/>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i="1">
                              <a:latin typeface="Cambria Math"/>
                              <a:ea typeface="Cambria Math"/>
                              <a:cs typeface="Cambria Math"/>
                            </a:rPr>
                          </m:ctrlPr>
                        </m:sSubPr>
                        <m:e>
                          <m:r>
                            <m:rPr/>
                            <a:rPr lang="fr-FR" i="1">
                              <a:latin typeface="Cambria Math"/>
                            </a:rPr>
                            <m:t>𝐹</m:t>
                          </m:r>
                        </m:e>
                        <m:sub>
                          <m:r>
                            <m:rPr/>
                            <a:rPr lang="fr-FR" i="1">
                              <a:latin typeface="Cambria Math"/>
                            </a:rPr>
                            <m:t>𝑖𝑗</m:t>
                          </m:r>
                        </m:sub>
                      </m:sSub>
                    </m:oMath>
                  </m:oMathPara>
                </a14:m>
              </mc:Choice>
              <mc:Fallback/>
            </mc:AlternateContent>
            <a:r>
              <a:rPr lang="fr-FR"/>
              <a:t>  simplified</a:t>
            </a:r>
            <a:endParaRPr/>
          </a:p>
        </p:txBody>
      </p:sp>
      <p:sp>
        <p:nvSpPr>
          <p:cNvPr id="1053158570" name="Rectangle 2070"/>
          <p:cNvSpPr/>
          <p:nvPr/>
        </p:nvSpPr>
        <p:spPr bwMode="auto">
          <a:xfrm>
            <a:off x="7355756" y="5714740"/>
            <a:ext cx="2916707" cy="1049782"/>
          </a:xfrm>
          <a:prstGeom prst="rect">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21044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96932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058089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867950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222495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28059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80932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62278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2110340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08304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82512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27188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23298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4664340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5869900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504706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9408930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4926040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4735187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00137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804911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86701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509508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401887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598256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15447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949063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531585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51095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6155267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2735557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966413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8699008" grpId="0" animBg="1"/>
      <p:bldP spid="1280491144" grpId="0" animBg="1"/>
      <p:bldP spid="849260405" grpId="0" animBg="1"/>
      <p:bldP spid="408093282" grpId="0"/>
      <p:bldP spid="189693220" grpId="0"/>
      <p:bldP spid="1821103409" grpId="0"/>
      <p:bldP spid="418251259" grpId="0"/>
      <p:bldP spid="1359825641" grpId="0"/>
      <p:bldP spid="211544723" grpId="0"/>
      <p:bldP spid="1205808913" grpId="0"/>
      <p:bldP spid="994906318" grpId="0"/>
      <p:bldP spid="438679500" grpId="0"/>
      <p:bldP spid="1223298297" grpId="0"/>
      <p:bldP spid="1722249502" grpId="0"/>
      <p:bldP spid="662718871" grpId="0"/>
      <p:bldP spid="1250950873" grpId="0"/>
      <p:bldP spid="1540188716" grpId="0"/>
      <p:bldP spid="796641320" grpId="0"/>
      <p:bldP spid="661552670" grpId="0"/>
      <p:bldP spid="155109529" grpId="0"/>
      <p:bldP spid="927355575" grpId="0"/>
      <p:bldP spid="1053158570" grpId="0" animBg="1"/>
    </p:bldLst>
  </p:timing>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053797650" name="Picture 3"/>
          <p:cNvPicPr>
            <a:picLocks noChangeAspect="1" noChangeArrowheads="1"/>
          </p:cNvPicPr>
          <p:nvPr/>
        </p:nvPicPr>
        <p:blipFill>
          <a:blip r:embed="rId3"/>
          <a:stretch/>
        </p:blipFill>
        <p:spPr bwMode="auto">
          <a:xfrm rot="5399976">
            <a:off x="1516579" y="3836021"/>
            <a:ext cx="2335176" cy="311149"/>
          </a:xfrm>
          <a:prstGeom prst="rect">
            <a:avLst/>
          </a:prstGeom>
          <a:noFill/>
          <a:ln>
            <a:noFill/>
          </a:ln>
          <a:effectLst/>
        </p:spPr>
      </p:pic>
      <p:sp>
        <p:nvSpPr>
          <p:cNvPr id="749726459" name="Ellipse 3"/>
          <p:cNvSpPr/>
          <p:nvPr/>
        </p:nvSpPr>
        <p:spPr bwMode="auto">
          <a:xfrm>
            <a:off x="2789199" y="3690686"/>
            <a:ext cx="72007" cy="72007"/>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fr-FR"/>
          </a:p>
        </p:txBody>
      </p:sp>
      <p:sp>
        <p:nvSpPr>
          <p:cNvPr id="1800644757" name="Rectangle 4"/>
          <p:cNvSpPr/>
          <p:nvPr/>
        </p:nvSpPr>
        <p:spPr bwMode="auto">
          <a:xfrm>
            <a:off x="2232014" y="3233486"/>
            <a:ext cx="683904" cy="490198"/>
          </a:xfrm>
          <a:prstGeom prst="rect">
            <a:avLst/>
          </a:prstGeom>
        </p:spPr>
        <p:txBody>
          <a:bodyPr wrap="non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b="0" i="1">
                              <a:latin typeface="Cambria Math"/>
                              <a:ea typeface="Cambria Math"/>
                              <a:cs typeface="Cambria Math"/>
                            </a:rPr>
                          </m:ctrlPr>
                        </m:sSubPr>
                        <m:e>
                          <m:r>
                            <m:rPr/>
                            <a:rPr lang="fr-FR" sz="2400" i="1">
                              <a:latin typeface="Cambria Math"/>
                            </a:rPr>
                            <m:t>𝑇</m:t>
                          </m:r>
                        </m:e>
                        <m:sub>
                          <m:r>
                            <m:rPr/>
                            <a:rPr lang="fr-FR" sz="2400" b="0" i="1">
                              <a:latin typeface="Cambria Math"/>
                            </a:rPr>
                            <m:t>𝑜𝑝</m:t>
                          </m:r>
                        </m:sub>
                      </m:sSub>
                    </m:oMath>
                  </m:oMathPara>
                </a14:m>
              </mc:Choice>
              <mc:Fallback/>
            </mc:AlternateContent>
            <a:endParaRPr lang="fr-FR" sz="2400"/>
          </a:p>
        </p:txBody>
      </p:sp>
      <p:sp>
        <p:nvSpPr>
          <p:cNvPr id="618849322" name="Rectangle 5"/>
          <p:cNvSpPr/>
          <p:nvPr/>
        </p:nvSpPr>
        <p:spPr bwMode="auto">
          <a:xfrm>
            <a:off x="3536705" y="3927062"/>
            <a:ext cx="792086" cy="28803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175678677" name="Rectangle 6"/>
          <p:cNvSpPr/>
          <p:nvPr/>
        </p:nvSpPr>
        <p:spPr bwMode="auto">
          <a:xfrm>
            <a:off x="3536705" y="3141302"/>
            <a:ext cx="792086" cy="28803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694557610" name="Rectangle 7"/>
          <p:cNvSpPr/>
          <p:nvPr/>
        </p:nvSpPr>
        <p:spPr bwMode="auto">
          <a:xfrm>
            <a:off x="4860460" y="2973453"/>
            <a:ext cx="553547" cy="461664"/>
          </a:xfrm>
          <a:prstGeom prst="rect">
            <a:avLst/>
          </a:prstGeom>
        </p:spPr>
        <p:txBody>
          <a:bodyPr wrap="non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latin typeface="Cambria Math"/>
                              <a:ea typeface="Cambria Math"/>
                              <a:cs typeface="Cambria Math"/>
                            </a:rPr>
                          </m:ctrlPr>
                        </m:sSubPr>
                        <m:e>
                          <m:r>
                            <m:rPr/>
                            <a:rPr lang="fr-FR" sz="2400" i="1">
                              <a:latin typeface="Cambria Math"/>
                            </a:rPr>
                            <m:t>𝑇</m:t>
                          </m:r>
                        </m:e>
                        <m:sub>
                          <m:r>
                            <m:rPr/>
                            <a:rPr lang="fr-FR" sz="2400" i="1">
                              <a:latin typeface="Cambria Math"/>
                            </a:rPr>
                            <m:t>𝑎</m:t>
                          </m:r>
                        </m:sub>
                      </m:sSub>
                    </m:oMath>
                  </m:oMathPara>
                </a14:m>
              </mc:Choice>
              <mc:Fallback/>
            </mc:AlternateContent>
            <a:endParaRPr lang="fr-FR" sz="2400"/>
          </a:p>
        </p:txBody>
      </p:sp>
      <p:sp>
        <p:nvSpPr>
          <p:cNvPr id="1482114121" name="Rectangle 8"/>
          <p:cNvSpPr/>
          <p:nvPr/>
        </p:nvSpPr>
        <p:spPr bwMode="auto">
          <a:xfrm>
            <a:off x="4860461" y="3762695"/>
            <a:ext cx="739496" cy="461664"/>
          </a:xfrm>
          <a:prstGeom prst="rect">
            <a:avLst/>
          </a:prstGeom>
        </p:spPr>
        <p:txBody>
          <a:bodyPr wrap="non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latin typeface="Cambria Math"/>
                              <a:ea typeface="Cambria Math"/>
                              <a:cs typeface="Cambria Math"/>
                            </a:rPr>
                          </m:ctrlPr>
                        </m:sSubPr>
                        <m:e>
                          <m:r>
                            <m:rPr/>
                            <a:rPr lang="fr-FR" sz="2400" i="1">
                              <a:latin typeface="Cambria Math"/>
                            </a:rPr>
                            <m:t>𝑇</m:t>
                          </m:r>
                        </m:e>
                        <m:sub>
                          <m:r>
                            <m:rPr/>
                            <a:rPr lang="fr-FR" sz="2400" i="1">
                              <a:latin typeface="Cambria Math"/>
                            </a:rPr>
                            <m:t>𝑟𝑚</m:t>
                          </m:r>
                        </m:sub>
                      </m:sSub>
                    </m:oMath>
                  </m:oMathPara>
                </a14:m>
              </mc:Choice>
              <mc:Fallback/>
            </mc:AlternateContent>
            <a:endParaRPr lang="fr-FR" sz="2400"/>
          </a:p>
        </p:txBody>
      </p:sp>
      <p:cxnSp>
        <p:nvCxnSpPr>
          <p:cNvPr id="1882927719" name="Connecteur droit 11"/>
          <p:cNvCxnSpPr>
            <a:stCxn id="1175678677" idx="1"/>
            <a:endCxn id="749726459" idx="7"/>
          </p:cNvCxnSpPr>
          <p:nvPr/>
        </p:nvCxnSpPr>
        <p:spPr bwMode="auto">
          <a:xfrm flipH="1">
            <a:off x="2850661" y="3285319"/>
            <a:ext cx="686043" cy="4159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733190" name="Connecteur droit 14"/>
          <p:cNvCxnSpPr>
            <a:stCxn id="749726459" idx="5"/>
            <a:endCxn id="618849322" idx="1"/>
          </p:cNvCxnSpPr>
          <p:nvPr/>
        </p:nvCxnSpPr>
        <p:spPr bwMode="auto">
          <a:xfrm>
            <a:off x="2850661" y="3752150"/>
            <a:ext cx="686043" cy="318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0435573" name="Connecteur droit 17"/>
          <p:cNvCxnSpPr>
            <a:endCxn id="1175678677" idx="3"/>
          </p:cNvCxnSpPr>
          <p:nvPr/>
        </p:nvCxnSpPr>
        <p:spPr bwMode="auto">
          <a:xfrm flipH="1">
            <a:off x="4328794" y="3285318"/>
            <a:ext cx="564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142933" name="Connecteur droit 20"/>
          <p:cNvCxnSpPr>
            <a:endCxn id="618849322" idx="3"/>
          </p:cNvCxnSpPr>
          <p:nvPr/>
        </p:nvCxnSpPr>
        <p:spPr bwMode="auto">
          <a:xfrm flipH="1">
            <a:off x="4328794" y="4071078"/>
            <a:ext cx="564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796542" name="ZoneTexte 24"/>
          <p:cNvSpPr txBox="1"/>
          <p:nvPr/>
        </p:nvSpPr>
        <p:spPr bwMode="auto">
          <a:xfrm>
            <a:off x="3616697" y="4203275"/>
            <a:ext cx="642291" cy="720837"/>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f>
                        <m:fPr>
                          <m:ctrlPr>
                            <a:rPr lang="fr-FR" sz="2000" i="1">
                              <a:latin typeface="Cambria Math"/>
                              <a:ea typeface="Cambria Math"/>
                              <a:cs typeface="Cambria Math"/>
                            </a:rPr>
                          </m:ctrlPr>
                        </m:fPr>
                        <m:num>
                          <m:r>
                            <m:rPr/>
                            <a:rPr lang="fr-FR" sz="2000" i="1">
                              <a:latin typeface="Cambria Math"/>
                            </a:rPr>
                            <m:t>1</m:t>
                          </m:r>
                        </m:num>
                        <m:den>
                          <m:sSub>
                            <m:sSubPr>
                              <m:ctrlPr>
                                <a:rPr lang="fr-FR" sz="2000" i="1">
                                  <a:latin typeface="Cambria Math"/>
                                  <a:ea typeface="Cambria Math"/>
                                  <a:cs typeface="Cambria Math"/>
                                </a:rPr>
                              </m:ctrlPr>
                            </m:sSubPr>
                            <m:e>
                              <m:r>
                                <m:rPr/>
                                <a:rPr lang="fr-FR" sz="2000" i="1">
                                  <a:latin typeface="Cambria Math"/>
                                </a:rPr>
                                <m:t>h</m:t>
                              </m:r>
                            </m:e>
                            <m:sub>
                              <m:r>
                                <m:rPr/>
                                <a:rPr lang="fr-FR" sz="2000" i="1">
                                  <a:latin typeface="Cambria Math"/>
                                </a:rPr>
                                <m:t>𝑟</m:t>
                              </m:r>
                            </m:sub>
                          </m:sSub>
                          <m:r>
                            <m:rPr/>
                            <a:rPr lang="fr-FR" sz="2000" i="1">
                              <a:latin typeface="Cambria Math"/>
                            </a:rPr>
                            <m:t>𝑆</m:t>
                          </m:r>
                        </m:den>
                      </m:f>
                    </m:oMath>
                  </m:oMathPara>
                </a14:m>
              </mc:Choice>
              <mc:Fallback/>
            </mc:AlternateContent>
            <a:endParaRPr lang="fr-FR" sz="2000"/>
          </a:p>
        </p:txBody>
      </p:sp>
      <p:sp>
        <p:nvSpPr>
          <p:cNvPr id="1509240321" name="ZoneTexte 25"/>
          <p:cNvSpPr txBox="1"/>
          <p:nvPr/>
        </p:nvSpPr>
        <p:spPr bwMode="auto">
          <a:xfrm>
            <a:off x="3616697" y="2420464"/>
            <a:ext cx="637481" cy="722441"/>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f>
                        <m:fPr>
                          <m:ctrlPr>
                            <a:rPr lang="fr-FR" sz="2000" i="1">
                              <a:latin typeface="Cambria Math"/>
                              <a:ea typeface="Cambria Math"/>
                              <a:cs typeface="Cambria Math"/>
                            </a:rPr>
                          </m:ctrlPr>
                        </m:fPr>
                        <m:num>
                          <m:r>
                            <m:rPr/>
                            <a:rPr lang="fr-FR" sz="2000" i="1">
                              <a:latin typeface="Cambria Math"/>
                            </a:rPr>
                            <m:t>1</m:t>
                          </m:r>
                        </m:num>
                        <m:den>
                          <m:sSub>
                            <m:sSubPr>
                              <m:ctrlPr>
                                <a:rPr lang="fr-FR" sz="2000" i="1">
                                  <a:latin typeface="Cambria Math"/>
                                  <a:ea typeface="Cambria Math"/>
                                  <a:cs typeface="Cambria Math"/>
                                </a:rPr>
                              </m:ctrlPr>
                            </m:sSubPr>
                            <m:e>
                              <m:r>
                                <m:rPr/>
                                <a:rPr lang="fr-FR" sz="2000" i="1">
                                  <a:latin typeface="Cambria Math"/>
                                </a:rPr>
                                <m:t>h</m:t>
                              </m:r>
                            </m:e>
                            <m:sub>
                              <m:r>
                                <m:rPr/>
                                <a:rPr lang="fr-FR" sz="2000" i="1">
                                  <a:latin typeface="Cambria Math"/>
                                </a:rPr>
                                <m:t>𝑐</m:t>
                              </m:r>
                            </m:sub>
                          </m:sSub>
                          <m:r>
                            <m:rPr/>
                            <a:rPr lang="fr-FR" sz="2000" i="1">
                              <a:latin typeface="Cambria Math"/>
                            </a:rPr>
                            <m:t>𝑆</m:t>
                          </m:r>
                        </m:den>
                      </m:f>
                    </m:oMath>
                  </m:oMathPara>
                </a14:m>
              </mc:Choice>
              <mc:Fallback/>
            </mc:AlternateContent>
            <a:endParaRPr lang="fr-FR" sz="2000"/>
          </a:p>
        </p:txBody>
      </p:sp>
      <p:sp>
        <p:nvSpPr>
          <p:cNvPr id="244577162" name="ZoneTexte 26"/>
          <p:cNvSpPr txBox="1"/>
          <p:nvPr/>
        </p:nvSpPr>
        <p:spPr bwMode="auto">
          <a:xfrm>
            <a:off x="7376217" y="3553659"/>
            <a:ext cx="2851229" cy="856003"/>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400" i="1">
                              <a:latin typeface="Cambria Math"/>
                              <a:ea typeface="Cambria Math"/>
                              <a:cs typeface="Cambria Math"/>
                            </a:rPr>
                          </m:ctrlPr>
                        </m:sSubPr>
                        <m:e>
                          <m:r>
                            <m:rPr/>
                            <a:rPr lang="fr-FR" sz="2400" i="1">
                              <a:latin typeface="Cambria Math"/>
                            </a:rPr>
                            <m:t>𝑇</m:t>
                          </m:r>
                        </m:e>
                        <m:sub>
                          <m:r>
                            <m:rPr/>
                            <a:rPr lang="fr-FR" sz="2400" b="0" i="1">
                              <a:latin typeface="Cambria Math"/>
                            </a:rPr>
                            <m:t>𝑜𝑝</m:t>
                          </m:r>
                        </m:sub>
                      </m:sSub>
                      <m:r>
                        <m:rPr/>
                        <a:rPr lang="fr-FR" sz="2400" i="1">
                          <a:latin typeface="Cambria Math"/>
                        </a:rPr>
                        <m:t>=</m:t>
                      </m:r>
                      <m:f>
                        <m:fPr>
                          <m:ctrlPr>
                            <a:rPr lang="fr-FR" sz="2400" i="1">
                              <a:latin typeface="Cambria Math"/>
                              <a:ea typeface="Cambria Math"/>
                              <a:cs typeface="Cambria Math"/>
                            </a:rPr>
                          </m:ctrlPr>
                        </m:fPr>
                        <m:num>
                          <m:sSub>
                            <m:sSubPr>
                              <m:ctrlPr>
                                <a:rPr lang="fr-FR" sz="2400" i="1">
                                  <a:latin typeface="Cambria Math"/>
                                  <a:ea typeface="Cambria Math"/>
                                  <a:cs typeface="Cambria Math"/>
                                </a:rPr>
                              </m:ctrlPr>
                            </m:sSubPr>
                            <m:e>
                              <m:r>
                                <m:rPr/>
                                <a:rPr lang="fr-FR" sz="2400" i="1">
                                  <a:latin typeface="Cambria Math"/>
                                </a:rPr>
                                <m:t>h</m:t>
                              </m:r>
                            </m:e>
                            <m:sub>
                              <m:r>
                                <m:rPr/>
                                <a:rPr lang="fr-FR" sz="2400" i="1">
                                  <a:latin typeface="Cambria Math"/>
                                </a:rPr>
                                <m:t>𝑐</m:t>
                              </m:r>
                            </m:sub>
                          </m:sSub>
                          <m:sSub>
                            <m:sSubPr>
                              <m:ctrlPr>
                                <a:rPr lang="fr-FR" sz="2400" i="1">
                                  <a:latin typeface="Cambria Math"/>
                                  <a:ea typeface="Cambria Math"/>
                                  <a:cs typeface="Cambria Math"/>
                                </a:rPr>
                              </m:ctrlPr>
                            </m:sSubPr>
                            <m:e>
                              <m:r>
                                <m:rPr/>
                                <a:rPr lang="fr-FR" sz="2400" i="1">
                                  <a:latin typeface="Cambria Math"/>
                                </a:rPr>
                                <m:t>𝑇</m:t>
                              </m:r>
                            </m:e>
                            <m:sub>
                              <m:r>
                                <m:rPr/>
                                <a:rPr lang="fr-FR" sz="2400" i="1">
                                  <a:latin typeface="Cambria Math"/>
                                </a:rPr>
                                <m:t>𝑎</m:t>
                              </m:r>
                            </m:sub>
                          </m:sSub>
                          <m:r>
                            <m:rPr/>
                            <a:rPr lang="fr-FR" sz="2400" i="1">
                              <a:latin typeface="Cambria Math"/>
                            </a:rPr>
                            <m:t>+</m:t>
                          </m:r>
                          <m:sSub>
                            <m:sSubPr>
                              <m:ctrlPr>
                                <a:rPr lang="fr-FR" sz="2400" i="1">
                                  <a:latin typeface="Cambria Math"/>
                                  <a:ea typeface="Cambria Math"/>
                                  <a:cs typeface="Cambria Math"/>
                                </a:rPr>
                              </m:ctrlPr>
                            </m:sSubPr>
                            <m:e>
                              <m:r>
                                <m:rPr/>
                                <a:rPr lang="fr-FR" sz="2400" i="1">
                                  <a:latin typeface="Cambria Math"/>
                                </a:rPr>
                                <m:t>h</m:t>
                              </m:r>
                            </m:e>
                            <m:sub>
                              <m:r>
                                <m:rPr/>
                                <a:rPr lang="fr-FR" sz="2400" i="1">
                                  <a:latin typeface="Cambria Math"/>
                                </a:rPr>
                                <m:t>𝑟</m:t>
                              </m:r>
                            </m:sub>
                          </m:sSub>
                          <m:sSub>
                            <m:sSubPr>
                              <m:ctrlPr>
                                <a:rPr lang="fr-FR" sz="2400" i="1">
                                  <a:latin typeface="Cambria Math"/>
                                  <a:ea typeface="Cambria Math"/>
                                  <a:cs typeface="Cambria Math"/>
                                </a:rPr>
                              </m:ctrlPr>
                            </m:sSubPr>
                            <m:e>
                              <m:r>
                                <m:rPr/>
                                <a:rPr lang="fr-FR" sz="2400" i="1">
                                  <a:latin typeface="Cambria Math"/>
                                </a:rPr>
                                <m:t>𝑇</m:t>
                              </m:r>
                            </m:e>
                            <m:sub>
                              <m:r>
                                <m:rPr/>
                                <a:rPr lang="fr-FR" sz="2400" i="1">
                                  <a:latin typeface="Cambria Math"/>
                                </a:rPr>
                                <m:t>𝑟𝑚</m:t>
                              </m:r>
                            </m:sub>
                          </m:sSub>
                        </m:num>
                        <m:den>
                          <m:sSub>
                            <m:sSubPr>
                              <m:ctrlPr>
                                <a:rPr lang="fr-FR" sz="2400" i="1">
                                  <a:latin typeface="Cambria Math"/>
                                  <a:ea typeface="Cambria Math"/>
                                  <a:cs typeface="Cambria Math"/>
                                </a:rPr>
                              </m:ctrlPr>
                            </m:sSubPr>
                            <m:e>
                              <m:r>
                                <m:rPr/>
                                <a:rPr lang="fr-FR" sz="2400" i="1">
                                  <a:latin typeface="Cambria Math"/>
                                </a:rPr>
                                <m:t>h</m:t>
                              </m:r>
                            </m:e>
                            <m:sub>
                              <m:r>
                                <m:rPr/>
                                <a:rPr lang="fr-FR" sz="2400" i="1">
                                  <a:latin typeface="Cambria Math"/>
                                </a:rPr>
                                <m:t>𝑐</m:t>
                              </m:r>
                            </m:sub>
                          </m:sSub>
                          <m:r>
                            <m:rPr/>
                            <a:rPr lang="fr-FR" sz="2400" i="1">
                              <a:latin typeface="Cambria Math"/>
                            </a:rPr>
                            <m:t>+</m:t>
                          </m:r>
                          <m:sSub>
                            <m:sSubPr>
                              <m:ctrlPr>
                                <a:rPr lang="fr-FR" sz="2400" i="1">
                                  <a:latin typeface="Cambria Math"/>
                                  <a:ea typeface="Cambria Math"/>
                                  <a:cs typeface="Cambria Math"/>
                                </a:rPr>
                              </m:ctrlPr>
                            </m:sSubPr>
                            <m:e>
                              <m:r>
                                <m:rPr/>
                                <a:rPr lang="fr-FR" sz="2400" i="1">
                                  <a:latin typeface="Cambria Math"/>
                                </a:rPr>
                                <m:t>h</m:t>
                              </m:r>
                            </m:e>
                            <m:sub>
                              <m:r>
                                <m:rPr/>
                                <a:rPr lang="fr-FR" sz="2400" i="1">
                                  <a:latin typeface="Cambria Math"/>
                                </a:rPr>
                                <m:t>𝑟</m:t>
                              </m:r>
                            </m:sub>
                          </m:sSub>
                        </m:den>
                      </m:f>
                    </m:oMath>
                  </m:oMathPara>
                </a14:m>
              </mc:Choice>
              <mc:Fallback/>
            </mc:AlternateContent>
            <a:endParaRPr lang="fr-FR" sz="2400"/>
          </a:p>
        </p:txBody>
      </p:sp>
      <p:sp>
        <p:nvSpPr>
          <p:cNvPr id="622712185" name="ZoneTexte 27"/>
          <p:cNvSpPr txBox="1"/>
          <p:nvPr/>
        </p:nvSpPr>
        <p:spPr bwMode="auto">
          <a:xfrm>
            <a:off x="7295982" y="2963309"/>
            <a:ext cx="3063786" cy="461664"/>
          </a:xfrm>
          <a:prstGeom prst="rect">
            <a:avLst/>
          </a:prstGeom>
          <a:noFill/>
        </p:spPr>
        <p:txBody>
          <a:bodyPr wrap="none" rtlCol="0">
            <a:spAutoFit/>
          </a:bodyPr>
          <a:lstStyle/>
          <a:p>
            <a:pPr>
              <a:defRPr/>
            </a:pPr>
            <a:r>
              <a:rPr lang="fr-FR" sz="2400"/>
              <a:t>Operative</a:t>
            </a:r>
            <a:r>
              <a:rPr lang="fr-FR" sz="2400"/>
              <a:t> </a:t>
            </a:r>
            <a:r>
              <a:rPr lang="fr-FR" sz="2400"/>
              <a:t>temperature</a:t>
            </a:r>
            <a:endParaRPr lang="fr-FR" sz="2400"/>
          </a:p>
        </p:txBody>
      </p:sp>
      <p:pic>
        <p:nvPicPr>
          <p:cNvPr id="1550965366" name="Picture 2"/>
          <p:cNvPicPr>
            <a:picLocks noChangeAspect="1" noChangeArrowheads="1"/>
          </p:cNvPicPr>
          <p:nvPr/>
        </p:nvPicPr>
        <p:blipFill>
          <a:blip r:embed="rId4"/>
          <a:stretch/>
        </p:blipFill>
        <p:spPr bwMode="auto">
          <a:xfrm>
            <a:off x="1465443" y="3233486"/>
            <a:ext cx="720723" cy="914400"/>
          </a:xfrm>
          <a:prstGeom prst="rect">
            <a:avLst/>
          </a:prstGeom>
          <a:noFill/>
          <a:ln>
            <a:noFill/>
          </a:ln>
          <a:effectLst/>
        </p:spPr>
      </p:pic>
      <p:pic>
        <p:nvPicPr>
          <p:cNvPr id="246556612" name="Picture 3" descr="C:\Temp\radiatore-300px.png"/>
          <p:cNvPicPr>
            <a:picLocks noChangeAspect="1" noChangeArrowheads="1"/>
          </p:cNvPicPr>
          <p:nvPr/>
        </p:nvPicPr>
        <p:blipFill>
          <a:blip r:embed="rId5"/>
          <a:stretch/>
        </p:blipFill>
        <p:spPr bwMode="auto">
          <a:xfrm>
            <a:off x="8452479" y="4870032"/>
            <a:ext cx="1076260" cy="1033210"/>
          </a:xfrm>
          <a:prstGeom prst="rect">
            <a:avLst/>
          </a:prstGeom>
          <a:noFill/>
        </p:spPr>
      </p:pic>
      <p:sp>
        <p:nvSpPr>
          <p:cNvPr id="883532534" name="ZoneTexte 18"/>
          <p:cNvSpPr txBox="1"/>
          <p:nvPr/>
        </p:nvSpPr>
        <p:spPr bwMode="auto">
          <a:xfrm>
            <a:off x="119335" y="284302"/>
            <a:ext cx="3390671" cy="584774"/>
          </a:xfrm>
          <a:prstGeom prst="rect">
            <a:avLst/>
          </a:prstGeom>
          <a:noFill/>
        </p:spPr>
        <p:txBody>
          <a:bodyPr wrap="none" rtlCol="0">
            <a:spAutoFit/>
          </a:bodyPr>
          <a:lstStyle/>
          <a:p>
            <a:pPr>
              <a:defRPr/>
            </a:pPr>
            <a:r>
              <a:rPr lang="fr-FR" sz="1600">
                <a:solidFill>
                  <a:schemeClr val="tx1">
                    <a:lumMod val="50000"/>
                    <a:lumOff val="50000"/>
                  </a:schemeClr>
                </a:solidFill>
                <a:latin typeface="Arial"/>
                <a:cs typeface="Arial"/>
              </a:rPr>
              <a:t>Building </a:t>
            </a:r>
            <a:r>
              <a:rPr lang="fr-FR" sz="1600">
                <a:solidFill>
                  <a:schemeClr val="tx1">
                    <a:lumMod val="50000"/>
                    <a:lumOff val="50000"/>
                  </a:schemeClr>
                </a:solidFill>
                <a:latin typeface="Arial"/>
                <a:cs typeface="Arial"/>
              </a:rPr>
              <a:t>energy</a:t>
            </a:r>
            <a:r>
              <a:rPr lang="fr-FR" sz="1600">
                <a:solidFill>
                  <a:schemeClr val="tx1">
                    <a:lumMod val="50000"/>
                    <a:lumOff val="50000"/>
                  </a:schemeClr>
                </a:solidFill>
                <a:latin typeface="Arial"/>
                <a:cs typeface="Arial"/>
              </a:rPr>
              <a:t> performance</a:t>
            </a:r>
            <a:endParaRPr/>
          </a:p>
          <a:p>
            <a:pPr>
              <a:defRPr/>
            </a:pPr>
            <a:r>
              <a:rPr lang="fr-FR" sz="1600">
                <a:solidFill>
                  <a:schemeClr val="tx1">
                    <a:lumMod val="50000"/>
                    <a:lumOff val="50000"/>
                  </a:schemeClr>
                </a:solidFill>
                <a:latin typeface="Arial"/>
                <a:cs typeface="Arial"/>
              </a:rPr>
              <a:t>Lecture 1: </a:t>
            </a:r>
            <a:r>
              <a:rPr lang="fr-FR" sz="1600">
                <a:solidFill>
                  <a:schemeClr val="tx1">
                    <a:lumMod val="50000"/>
                    <a:lumOff val="50000"/>
                  </a:schemeClr>
                </a:solidFill>
                <a:latin typeface="Arial"/>
                <a:cs typeface="Arial"/>
              </a:rPr>
              <a:t>heat</a:t>
            </a:r>
            <a:r>
              <a:rPr lang="fr-FR" sz="1600">
                <a:solidFill>
                  <a:schemeClr val="tx1">
                    <a:lumMod val="50000"/>
                    <a:lumOff val="50000"/>
                  </a:schemeClr>
                </a:solidFill>
                <a:latin typeface="Arial"/>
                <a:cs typeface="Arial"/>
              </a:rPr>
              <a:t> </a:t>
            </a:r>
            <a:r>
              <a:rPr lang="fr-FR" sz="1600">
                <a:solidFill>
                  <a:schemeClr val="tx1">
                    <a:lumMod val="50000"/>
                    <a:lumOff val="50000"/>
                  </a:schemeClr>
                </a:solidFill>
                <a:latin typeface="Arial"/>
                <a:cs typeface="Arial"/>
              </a:rPr>
              <a:t>transfer</a:t>
            </a:r>
            <a:r>
              <a:rPr lang="fr-FR" sz="1600">
                <a:solidFill>
                  <a:schemeClr val="tx1">
                    <a:lumMod val="50000"/>
                    <a:lumOff val="50000"/>
                  </a:schemeClr>
                </a:solidFill>
                <a:latin typeface="Arial"/>
                <a:cs typeface="Arial"/>
              </a:rPr>
              <a:t> in buildings</a:t>
            </a:r>
            <a:endParaRPr lang="fr-FR" sz="1600">
              <a:solidFill>
                <a:schemeClr val="tx1">
                  <a:lumMod val="50000"/>
                  <a:lumOff val="50000"/>
                </a:schemeClr>
              </a:solidFill>
              <a:latin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bldLst>
      <p:bldP spid="244577162" grpId="0"/>
      <p:bldP spid="622712185" grpId="0"/>
    </p:bldLst>
  </p:timing>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283997851" name="Picture 2" descr="D:\MCF\Enseignements\Site web\Videos\Thermique\batiment 1.png"/>
          <p:cNvPicPr>
            <a:picLocks noChangeAspect="1" noChangeArrowheads="1"/>
          </p:cNvPicPr>
          <p:nvPr/>
        </p:nvPicPr>
        <p:blipFill>
          <a:blip r:embed="rId3"/>
          <a:stretch/>
        </p:blipFill>
        <p:spPr bwMode="auto">
          <a:xfrm>
            <a:off x="4529980" y="1163255"/>
            <a:ext cx="3146360" cy="2710203"/>
          </a:xfrm>
          <a:prstGeom prst="rect">
            <a:avLst/>
          </a:prstGeom>
          <a:noFill/>
        </p:spPr>
      </p:pic>
      <p:sp>
        <p:nvSpPr>
          <p:cNvPr id="83800808" name="ZoneTexte 2"/>
          <p:cNvSpPr txBox="1"/>
          <p:nvPr/>
        </p:nvSpPr>
        <p:spPr bwMode="auto">
          <a:xfrm>
            <a:off x="2722307" y="1796518"/>
            <a:ext cx="1807673" cy="369331"/>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𝑤𝑖𝑛𝑑𝑜𝑤</m:t>
                          </m:r>
                        </m:sub>
                      </m:sSub>
                      <m:r>
                        <m:rPr/>
                        <a:rPr lang="fr-FR" b="0" i="1">
                          <a:latin typeface="Cambria Math"/>
                        </a:rPr>
                        <m:t>=12°</m:t>
                      </m:r>
                      <m:r>
                        <m:rPr/>
                        <a:rPr lang="fr-FR" b="0" i="1">
                          <a:latin typeface="Cambria Math"/>
                        </a:rPr>
                        <m:t>𝐶</m:t>
                      </m:r>
                    </m:oMath>
                  </m:oMathPara>
                </a14:m>
              </mc:Choice>
              <mc:Fallback/>
            </mc:AlternateContent>
            <a:endParaRPr lang="fr-FR"/>
          </a:p>
        </p:txBody>
      </p:sp>
      <p:sp>
        <p:nvSpPr>
          <p:cNvPr id="81929841" name="ZoneTexte 3"/>
          <p:cNvSpPr txBox="1"/>
          <p:nvPr/>
        </p:nvSpPr>
        <p:spPr bwMode="auto">
          <a:xfrm>
            <a:off x="7824192" y="1796518"/>
            <a:ext cx="1600052" cy="369331"/>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𝑤𝑎𝑙𝑙𝑠</m:t>
                          </m:r>
                        </m:sub>
                      </m:sSub>
                      <m:r>
                        <m:rPr/>
                        <a:rPr lang="fr-FR" b="0" i="1">
                          <a:latin typeface="Cambria Math"/>
                        </a:rPr>
                        <m:t>=19°</m:t>
                      </m:r>
                      <m:r>
                        <m:rPr/>
                        <a:rPr lang="fr-FR" b="0" i="1">
                          <a:latin typeface="Cambria Math"/>
                        </a:rPr>
                        <m:t>𝐶</m:t>
                      </m:r>
                    </m:oMath>
                  </m:oMathPara>
                </a14:m>
              </mc:Choice>
              <mc:Fallback/>
            </mc:AlternateContent>
            <a:endParaRPr lang="fr-FR"/>
          </a:p>
        </p:txBody>
      </p:sp>
      <p:sp>
        <p:nvSpPr>
          <p:cNvPr id="1725377122" name="ZoneTexte 4"/>
          <p:cNvSpPr txBox="1"/>
          <p:nvPr/>
        </p:nvSpPr>
        <p:spPr bwMode="auto">
          <a:xfrm>
            <a:off x="5396780" y="2149025"/>
            <a:ext cx="1412758" cy="369331"/>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b="0" i="1">
                              <a:latin typeface="Cambria Math"/>
                              <a:ea typeface="Cambria Math"/>
                              <a:cs typeface="Cambria Math"/>
                            </a:rPr>
                          </m:ctrlPr>
                        </m:sSubPr>
                        <m:e>
                          <m:r>
                            <m:rPr/>
                            <a:rPr lang="fr-FR" b="0" i="1">
                              <a:latin typeface="Cambria Math"/>
                            </a:rPr>
                            <m:t>𝑇</m:t>
                          </m:r>
                        </m:e>
                        <m:sub>
                          <m:r>
                            <m:rPr/>
                            <a:rPr lang="fr-FR" b="0" i="1">
                              <a:latin typeface="Cambria Math"/>
                            </a:rPr>
                            <m:t>𝑎𝑖𝑟</m:t>
                          </m:r>
                        </m:sub>
                      </m:sSub>
                      <m:r>
                        <m:rPr/>
                        <a:rPr lang="fr-FR" b="0" i="1">
                          <a:latin typeface="Cambria Math"/>
                        </a:rPr>
                        <m:t>=19°</m:t>
                      </m:r>
                      <m:r>
                        <m:rPr/>
                        <a:rPr lang="fr-FR" b="0" i="1">
                          <a:latin typeface="Cambria Math"/>
                        </a:rPr>
                        <m:t>𝐶</m:t>
                      </m:r>
                    </m:oMath>
                  </m:oMathPara>
                </a14:m>
              </mc:Choice>
              <mc:Fallback/>
            </mc:AlternateContent>
            <a:endParaRPr lang="fr-FR"/>
          </a:p>
        </p:txBody>
      </p:sp>
      <p:sp>
        <p:nvSpPr>
          <p:cNvPr id="1785759201" name="ZoneTexte 5"/>
          <p:cNvSpPr txBox="1"/>
          <p:nvPr/>
        </p:nvSpPr>
        <p:spPr bwMode="auto">
          <a:xfrm>
            <a:off x="632598" y="4665220"/>
            <a:ext cx="1708223" cy="839268"/>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nary>
                        <m:naryPr>
                          <m:chr m:val="∑"/>
                          <m:grow m:val="off"/>
                          <m:supHide m:val="on"/>
                          <m:ctrlPr>
                            <a:rPr lang="fr-FR" sz="2000" i="1">
                              <a:latin typeface="Cambria Math"/>
                              <a:ea typeface="Cambria Math"/>
                              <a:cs typeface="Cambria Math"/>
                            </a:rPr>
                          </m:ctrlPr>
                        </m:naryPr>
                        <m:sub>
                          <m:r>
                            <m:rPr/>
                            <a:rPr lang="fr-FR" sz="2000" i="1">
                              <a:latin typeface="Cambria Math"/>
                            </a:rPr>
                            <m:t>𝑖</m:t>
                          </m:r>
                        </m:sub>
                        <m:sup/>
                        <m:e>
                          <m:sSub>
                            <m:sSubPr>
                              <m:ctrlPr>
                                <a:rPr lang="fr-FR" sz="2000" i="1">
                                  <a:solidFill>
                                    <a:srgbClr val="FF0000"/>
                                  </a:solidFill>
                                  <a:latin typeface="Cambria Math"/>
                                  <a:ea typeface="Cambria Math"/>
                                  <a:cs typeface="Cambria Math"/>
                                </a:rPr>
                              </m:ctrlPr>
                            </m:sSubPr>
                            <m:e>
                              <m:r>
                                <m:rPr/>
                                <a:rPr lang="fr-FR" sz="2000" i="1">
                                  <a:solidFill>
                                    <a:srgbClr val="FF0000"/>
                                  </a:solidFill>
                                  <a:latin typeface="Cambria Math"/>
                                </a:rPr>
                                <m:t>𝜙</m:t>
                              </m:r>
                            </m:e>
                            <m:sub>
                              <m:r>
                                <m:rPr/>
                                <a:rPr lang="fr-FR" sz="2000" i="1">
                                  <a:solidFill>
                                    <a:srgbClr val="FF0000"/>
                                  </a:solidFill>
                                  <a:latin typeface="Cambria Math"/>
                                </a:rPr>
                                <m:t>𝑛𝑒𝑡</m:t>
                              </m:r>
                              <m:r>
                                <m:rPr/>
                                <a:rPr lang="fr-FR" sz="2000" i="1">
                                  <a:solidFill>
                                    <a:srgbClr val="FF0000"/>
                                  </a:solidFill>
                                  <a:latin typeface="Cambria Math"/>
                                </a:rPr>
                                <m:t>,</m:t>
                              </m:r>
                              <m:r>
                                <m:rPr/>
                                <a:rPr lang="fr-FR" sz="2000" i="1">
                                  <a:solidFill>
                                    <a:srgbClr val="FF0000"/>
                                  </a:solidFill>
                                  <a:latin typeface="Cambria Math"/>
                                </a:rPr>
                                <m:t>𝑖</m:t>
                              </m:r>
                            </m:sub>
                          </m:sSub>
                          <m:r>
                            <m:rPr/>
                            <a:rPr lang="fr-FR" sz="2000" i="1">
                              <a:latin typeface="Cambria Math"/>
                            </a:rPr>
                            <m:t>=0</m:t>
                          </m:r>
                        </m:e>
                      </m:nary>
                    </m:oMath>
                  </m:oMathPara>
                </a14:m>
              </mc:Choice>
              <mc:Fallback/>
            </mc:AlternateContent>
            <a:endParaRPr lang="fr-FR" sz="2000"/>
          </a:p>
        </p:txBody>
      </p:sp>
      <p:sp>
        <p:nvSpPr>
          <p:cNvPr id="125166229" name="ZoneTexte 6"/>
          <p:cNvSpPr txBox="1"/>
          <p:nvPr/>
        </p:nvSpPr>
        <p:spPr bwMode="auto">
          <a:xfrm>
            <a:off x="665724" y="5504490"/>
            <a:ext cx="2844046" cy="413510"/>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000" i="1">
                              <a:solidFill>
                                <a:srgbClr val="FF0000"/>
                              </a:solidFill>
                              <a:latin typeface="Cambria Math"/>
                              <a:ea typeface="Cambria Math"/>
                              <a:cs typeface="Cambria Math"/>
                            </a:rPr>
                          </m:ctrlPr>
                        </m:sSubPr>
                        <m:e>
                          <m:r>
                            <m:rPr/>
                            <a:rPr lang="fr-FR" sz="2000" i="1">
                              <a:solidFill>
                                <a:srgbClr val="FF0000"/>
                              </a:solidFill>
                              <a:latin typeface="Cambria Math"/>
                            </a:rPr>
                            <m:t>𝜙</m:t>
                          </m:r>
                        </m:e>
                        <m:sub>
                          <m:r>
                            <m:rPr/>
                            <a:rPr lang="fr-FR" sz="2000" i="1">
                              <a:solidFill>
                                <a:srgbClr val="FF0000"/>
                              </a:solidFill>
                              <a:latin typeface="Cambria Math"/>
                            </a:rPr>
                            <m:t>𝑛𝑒𝑡</m:t>
                          </m:r>
                          <m:r>
                            <m:rPr/>
                            <a:rPr lang="fr-FR" sz="2000" i="1">
                              <a:solidFill>
                                <a:srgbClr val="FF0000"/>
                              </a:solidFill>
                              <a:latin typeface="Cambria Math"/>
                            </a:rPr>
                            <m:t>,</m:t>
                          </m:r>
                          <m:r>
                            <m:rPr/>
                            <a:rPr lang="fr-FR" sz="2000" i="1">
                              <a:solidFill>
                                <a:srgbClr val="FF0000"/>
                              </a:solidFill>
                              <a:latin typeface="Cambria Math"/>
                            </a:rPr>
                            <m:t>𝑖</m:t>
                          </m:r>
                        </m:sub>
                      </m:sSub>
                      <m:r>
                        <m:rPr/>
                        <a:rPr lang="fr-FR" sz="2000" i="1">
                          <a:latin typeface="Cambria Math"/>
                        </a:rPr>
                        <m:t>≈</m:t>
                      </m:r>
                      <m:sSub>
                        <m:sSubPr>
                          <m:ctrlPr>
                            <a:rPr lang="fr-FR" sz="2000" i="1">
                              <a:solidFill>
                                <a:schemeClr val="accent6">
                                  <a:lumMod val="75000"/>
                                </a:schemeClr>
                              </a:solidFill>
                              <a:latin typeface="Cambria Math"/>
                              <a:ea typeface="Cambria Math"/>
                              <a:cs typeface="Cambria Math"/>
                            </a:rPr>
                          </m:ctrlPr>
                        </m:sSubPr>
                        <m:e>
                          <m:r>
                            <m:rPr/>
                            <a:rPr lang="fr-FR" sz="2000" i="1">
                              <a:solidFill>
                                <a:schemeClr val="accent6">
                                  <a:lumMod val="75000"/>
                                </a:schemeClr>
                              </a:solidFill>
                              <a:latin typeface="Cambria Math"/>
                            </a:rPr>
                            <m:t>h</m:t>
                          </m:r>
                        </m:e>
                        <m:sub>
                          <m:r>
                            <m:rPr/>
                            <a:rPr lang="fr-FR" sz="2000" i="1">
                              <a:solidFill>
                                <a:schemeClr val="accent6">
                                  <a:lumMod val="75000"/>
                                </a:schemeClr>
                              </a:solidFill>
                              <a:latin typeface="Cambria Math"/>
                            </a:rPr>
                            <m:t>𝑟𝑖</m:t>
                          </m:r>
                        </m:sub>
                      </m:sSub>
                      <m:sSub>
                        <m:sSubPr>
                          <m:ctrlPr>
                            <a:rPr lang="fr-FR" sz="2000" i="1">
                              <a:latin typeface="Cambria Math"/>
                              <a:ea typeface="Cambria Math"/>
                              <a:cs typeface="Cambria Math"/>
                            </a:rPr>
                          </m:ctrlPr>
                        </m:sSubPr>
                        <m:e>
                          <m:r>
                            <m:rPr/>
                            <a:rPr lang="fr-FR" sz="2000" i="1">
                              <a:latin typeface="Cambria Math"/>
                            </a:rPr>
                            <m:t>𝑆</m:t>
                          </m:r>
                        </m:e>
                        <m:sub>
                          <m:r>
                            <m:rPr/>
                            <a:rPr lang="fr-FR" sz="2000" i="1">
                              <a:latin typeface="Cambria Math"/>
                            </a:rPr>
                            <m:t>𝑖</m:t>
                          </m:r>
                        </m:sub>
                      </m:sSub>
                      <m:d>
                        <m:dPr>
                          <m:ctrlPr>
                            <a:rPr lang="fr-FR" sz="2000" i="1">
                              <a:latin typeface="Cambria Math"/>
                              <a:ea typeface="Cambria Math"/>
                              <a:cs typeface="Cambria Math"/>
                            </a:rPr>
                          </m:ctrlPr>
                        </m:dPr>
                        <m:e>
                          <m:sSub>
                            <m:sSubPr>
                              <m:ctrlPr>
                                <a:rPr lang="fr-FR" sz="2000" i="1">
                                  <a:solidFill>
                                    <a:srgbClr val="00B050"/>
                                  </a:solidFill>
                                  <a:latin typeface="Cambria Math"/>
                                  <a:ea typeface="Cambria Math"/>
                                  <a:cs typeface="Cambria Math"/>
                                </a:rPr>
                              </m:ctrlPr>
                            </m:sSubPr>
                            <m:e>
                              <m:r>
                                <m:rPr/>
                                <a:rPr lang="fr-FR" sz="2000" i="1">
                                  <a:solidFill>
                                    <a:srgbClr val="00B050"/>
                                  </a:solidFill>
                                  <a:latin typeface="Cambria Math"/>
                                </a:rPr>
                                <m:t>𝑇</m:t>
                              </m:r>
                            </m:e>
                            <m:sub>
                              <m:r>
                                <m:rPr/>
                                <a:rPr lang="fr-FR" sz="2000" i="1">
                                  <a:solidFill>
                                    <a:srgbClr val="00B050"/>
                                  </a:solidFill>
                                  <a:latin typeface="Cambria Math"/>
                                </a:rPr>
                                <m:t>𝑖</m:t>
                              </m:r>
                            </m:sub>
                          </m:sSub>
                          <m:r>
                            <m:rPr/>
                            <a:rPr lang="fr-FR" sz="2000" i="1">
                              <a:latin typeface="Cambria Math"/>
                            </a:rPr>
                            <m:t>−</m:t>
                          </m:r>
                          <m:sSub>
                            <m:sSubPr>
                              <m:ctrlPr>
                                <a:rPr lang="fr-FR" sz="2000" i="1">
                                  <a:solidFill>
                                    <a:srgbClr val="00B050"/>
                                  </a:solidFill>
                                  <a:latin typeface="Cambria Math"/>
                                  <a:ea typeface="Cambria Math"/>
                                  <a:cs typeface="Cambria Math"/>
                                </a:rPr>
                              </m:ctrlPr>
                            </m:sSubPr>
                            <m:e>
                              <m:r>
                                <m:rPr/>
                                <a:rPr lang="fr-FR" sz="2000" i="1">
                                  <a:solidFill>
                                    <a:srgbClr val="00B050"/>
                                  </a:solidFill>
                                  <a:latin typeface="Cambria Math"/>
                                </a:rPr>
                                <m:t>𝑇</m:t>
                              </m:r>
                            </m:e>
                            <m:sub>
                              <m:r>
                                <m:rPr/>
                                <a:rPr lang="fr-FR" sz="2000" i="1">
                                  <a:solidFill>
                                    <a:srgbClr val="00B050"/>
                                  </a:solidFill>
                                  <a:latin typeface="Cambria Math"/>
                                </a:rPr>
                                <m:t>𝑟𝑚</m:t>
                              </m:r>
                            </m:sub>
                          </m:sSub>
                        </m:e>
                      </m:d>
                    </m:oMath>
                  </m:oMathPara>
                </a14:m>
              </mc:Choice>
              <mc:Fallback/>
            </mc:AlternateContent>
            <a:endParaRPr lang="fr-FR" sz="2000"/>
          </a:p>
        </p:txBody>
      </p:sp>
      <p:sp>
        <p:nvSpPr>
          <p:cNvPr id="1006867578" name="ZoneTexte 10"/>
          <p:cNvSpPr txBox="1"/>
          <p:nvPr/>
        </p:nvSpPr>
        <p:spPr bwMode="auto">
          <a:xfrm>
            <a:off x="665724" y="5960647"/>
            <a:ext cx="1682704" cy="418383"/>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000" i="1">
                              <a:solidFill>
                                <a:schemeClr val="accent6">
                                  <a:lumMod val="75000"/>
                                </a:schemeClr>
                              </a:solidFill>
                              <a:latin typeface="Cambria Math"/>
                              <a:ea typeface="Cambria Math"/>
                              <a:cs typeface="Cambria Math"/>
                            </a:rPr>
                          </m:ctrlPr>
                        </m:sSubPr>
                        <m:e>
                          <m:r>
                            <m:rPr/>
                            <a:rPr lang="fr-FR" sz="2000" i="1">
                              <a:solidFill>
                                <a:schemeClr val="accent6">
                                  <a:lumMod val="75000"/>
                                </a:schemeClr>
                              </a:solidFill>
                              <a:latin typeface="Cambria Math"/>
                            </a:rPr>
                            <m:t>h</m:t>
                          </m:r>
                        </m:e>
                        <m:sub>
                          <m:r>
                            <m:rPr/>
                            <a:rPr lang="fr-FR" sz="2000" i="1">
                              <a:solidFill>
                                <a:schemeClr val="accent6">
                                  <a:lumMod val="75000"/>
                                </a:schemeClr>
                              </a:solidFill>
                              <a:latin typeface="Cambria Math"/>
                            </a:rPr>
                            <m:t>𝑟𝑖</m:t>
                          </m:r>
                        </m:sub>
                      </m:sSub>
                      <m:r>
                        <m:rPr/>
                        <a:rPr lang="fr-FR" sz="2000" i="1">
                          <a:latin typeface="Cambria Math"/>
                        </a:rPr>
                        <m:t>=4</m:t>
                      </m:r>
                      <m:sSub>
                        <m:sSubPr>
                          <m:ctrlPr>
                            <a:rPr lang="fr-FR" sz="2000" i="1">
                              <a:latin typeface="Cambria Math"/>
                              <a:ea typeface="Cambria Math"/>
                              <a:cs typeface="Cambria Math"/>
                            </a:rPr>
                          </m:ctrlPr>
                        </m:sSubPr>
                        <m:e>
                          <m:r>
                            <m:rPr/>
                            <a:rPr lang="fr-FR" sz="2000" i="1">
                              <a:latin typeface="Cambria Math"/>
                            </a:rPr>
                            <m:t>𝜀</m:t>
                          </m:r>
                        </m:e>
                        <m:sub>
                          <m:r>
                            <m:rPr/>
                            <a:rPr lang="fr-FR" sz="2000" i="1">
                              <a:latin typeface="Cambria Math"/>
                            </a:rPr>
                            <m:t>𝑖</m:t>
                          </m:r>
                        </m:sub>
                      </m:sSub>
                      <m:r>
                        <m:rPr/>
                        <a:rPr lang="fr-FR" sz="2000" i="1">
                          <a:latin typeface="Cambria Math"/>
                        </a:rPr>
                        <m:t>𝜎</m:t>
                      </m:r>
                      <m:sSubSup>
                        <m:sSubSupPr>
                          <m:alnScr m:val="off"/>
                          <m:ctrlPr>
                            <a:rPr lang="fr-FR" sz="2000" i="1">
                              <a:solidFill>
                                <a:srgbClr val="00B050"/>
                              </a:solidFill>
                              <a:latin typeface="Cambria Math"/>
                              <a:ea typeface="Cambria Math"/>
                              <a:cs typeface="Cambria Math"/>
                            </a:rPr>
                          </m:ctrlPr>
                        </m:sSubSupPr>
                        <m:e>
                          <m:r>
                            <m:rPr/>
                            <a:rPr lang="fr-FR" sz="2000" i="1">
                              <a:solidFill>
                                <a:srgbClr val="00B050"/>
                              </a:solidFill>
                              <a:latin typeface="Cambria Math"/>
                            </a:rPr>
                            <m:t>𝑇</m:t>
                          </m:r>
                        </m:e>
                        <m:sub>
                          <m:r>
                            <m:rPr/>
                            <a:rPr lang="fr-FR" sz="2000" i="1">
                              <a:solidFill>
                                <a:srgbClr val="00B050"/>
                              </a:solidFill>
                              <a:latin typeface="Cambria Math"/>
                            </a:rPr>
                            <m:t>𝑖</m:t>
                          </m:r>
                        </m:sub>
                        <m:sup>
                          <m:r>
                            <m:rPr/>
                            <a:rPr lang="fr-FR" sz="2000" i="1">
                              <a:solidFill>
                                <a:srgbClr val="00B050"/>
                              </a:solidFill>
                              <a:latin typeface="Cambria Math"/>
                            </a:rPr>
                            <m:t>3</m:t>
                          </m:r>
                        </m:sup>
                      </m:sSubSup>
                    </m:oMath>
                  </m:oMathPara>
                </a14:m>
              </mc:Choice>
              <mc:Fallback/>
            </mc:AlternateContent>
            <a:endParaRPr lang="fr-FR" sz="2000"/>
          </a:p>
        </p:txBody>
      </p:sp>
      <p:sp>
        <p:nvSpPr>
          <p:cNvPr id="1913282919" name="ZoneTexte 11"/>
          <p:cNvSpPr txBox="1"/>
          <p:nvPr/>
        </p:nvSpPr>
        <p:spPr bwMode="auto">
          <a:xfrm>
            <a:off x="619843" y="4100988"/>
            <a:ext cx="2690159" cy="369331"/>
          </a:xfrm>
          <a:prstGeom prst="rect">
            <a:avLst/>
          </a:prstGeom>
          <a:noFill/>
        </p:spPr>
        <p:txBody>
          <a:bodyPr wrap="none" rtlCol="0">
            <a:spAutoFit/>
          </a:bodyPr>
          <a:lstStyle/>
          <a:p>
            <a:pPr>
              <a:defRPr/>
            </a:pPr>
            <a:r>
              <a:rPr lang="fr-FR"/>
              <a:t>Mean</a:t>
            </a:r>
            <a:r>
              <a:rPr lang="fr-FR"/>
              <a:t> radiant </a:t>
            </a:r>
            <a:r>
              <a:rPr lang="fr-FR"/>
              <a:t>temperature</a:t>
            </a:r>
            <a:endParaRPr lang="fr-FR"/>
          </a:p>
        </p:txBody>
      </p:sp>
      <p:sp>
        <p:nvSpPr>
          <p:cNvPr id="826787740" name="ZoneTexte 12"/>
          <p:cNvSpPr txBox="1"/>
          <p:nvPr/>
        </p:nvSpPr>
        <p:spPr bwMode="auto">
          <a:xfrm>
            <a:off x="4529980" y="4619503"/>
            <a:ext cx="2410083" cy="728596"/>
          </a:xfrm>
          <a:prstGeom prst="rect">
            <a:avLst/>
          </a:prstGeom>
          <a:noFill/>
        </p:spPr>
        <p:txBody>
          <a:bodyPr wrap="none" rtlCol="0">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sz="2000" i="1">
                              <a:latin typeface="Cambria Math"/>
                              <a:ea typeface="Cambria Math"/>
                              <a:cs typeface="Cambria Math"/>
                            </a:rPr>
                          </m:ctrlPr>
                        </m:sSubPr>
                        <m:e>
                          <m:r>
                            <m:rPr/>
                            <a:rPr lang="fr-FR" sz="2000" i="1">
                              <a:latin typeface="Cambria Math"/>
                            </a:rPr>
                            <m:t>𝑇</m:t>
                          </m:r>
                        </m:e>
                        <m:sub>
                          <m:r>
                            <m:rPr/>
                            <a:rPr lang="fr-FR" sz="2000" b="0" i="1">
                              <a:latin typeface="Cambria Math"/>
                            </a:rPr>
                            <m:t>𝑜𝑝</m:t>
                          </m:r>
                        </m:sub>
                      </m:sSub>
                      <m:r>
                        <m:rPr/>
                        <a:rPr lang="fr-FR" sz="2000" i="1">
                          <a:latin typeface="Cambria Math"/>
                        </a:rPr>
                        <m:t>=</m:t>
                      </m:r>
                      <m:f>
                        <m:fPr>
                          <m:ctrlPr>
                            <a:rPr lang="fr-FR" sz="2000" i="1">
                              <a:latin typeface="Cambria Math"/>
                              <a:ea typeface="Cambria Math"/>
                              <a:cs typeface="Cambria Math"/>
                            </a:rPr>
                          </m:ctrlPr>
                        </m:fPr>
                        <m:num>
                          <m:sSub>
                            <m:sSubPr>
                              <m:ctrlPr>
                                <a:rPr lang="fr-FR" sz="2000" i="1">
                                  <a:latin typeface="Cambria Math"/>
                                  <a:ea typeface="Cambria Math"/>
                                  <a:cs typeface="Cambria Math"/>
                                </a:rPr>
                              </m:ctrlPr>
                            </m:sSubPr>
                            <m:e>
                              <m:r>
                                <m:rPr/>
                                <a:rPr lang="fr-FR" sz="2000" i="1">
                                  <a:latin typeface="Cambria Math"/>
                                </a:rPr>
                                <m:t>h</m:t>
                              </m:r>
                            </m:e>
                            <m:sub>
                              <m:r>
                                <m:rPr/>
                                <a:rPr lang="fr-FR" sz="2000" i="1">
                                  <a:latin typeface="Cambria Math"/>
                                </a:rPr>
                                <m:t>𝑐</m:t>
                              </m:r>
                            </m:sub>
                          </m:sSub>
                          <m:sSub>
                            <m:sSubPr>
                              <m:ctrlPr>
                                <a:rPr lang="fr-FR" sz="2000" i="1">
                                  <a:latin typeface="Cambria Math"/>
                                  <a:ea typeface="Cambria Math"/>
                                  <a:cs typeface="Cambria Math"/>
                                </a:rPr>
                              </m:ctrlPr>
                            </m:sSubPr>
                            <m:e>
                              <m:r>
                                <m:rPr/>
                                <a:rPr lang="fr-FR" sz="2000" i="1">
                                  <a:latin typeface="Cambria Math"/>
                                </a:rPr>
                                <m:t>𝑇</m:t>
                              </m:r>
                            </m:e>
                            <m:sub>
                              <m:r>
                                <m:rPr/>
                                <a:rPr lang="fr-FR" sz="2000" i="1">
                                  <a:latin typeface="Cambria Math"/>
                                </a:rPr>
                                <m:t>𝑎</m:t>
                              </m:r>
                            </m:sub>
                          </m:sSub>
                          <m:r>
                            <m:rPr/>
                            <a:rPr lang="fr-FR" sz="2000" i="1">
                              <a:latin typeface="Cambria Math"/>
                            </a:rPr>
                            <m:t>+</m:t>
                          </m:r>
                          <m:sSub>
                            <m:sSubPr>
                              <m:ctrlPr>
                                <a:rPr lang="fr-FR" sz="2000" i="1">
                                  <a:latin typeface="Cambria Math"/>
                                  <a:ea typeface="Cambria Math"/>
                                  <a:cs typeface="Cambria Math"/>
                                </a:rPr>
                              </m:ctrlPr>
                            </m:sSubPr>
                            <m:e>
                              <m:r>
                                <m:rPr/>
                                <a:rPr lang="fr-FR" sz="2000" i="1">
                                  <a:latin typeface="Cambria Math"/>
                                </a:rPr>
                                <m:t>h</m:t>
                              </m:r>
                            </m:e>
                            <m:sub>
                              <m:r>
                                <m:rPr/>
                                <a:rPr lang="fr-FR" sz="2000" i="1">
                                  <a:latin typeface="Cambria Math"/>
                                </a:rPr>
                                <m:t>𝑟</m:t>
                              </m:r>
                            </m:sub>
                          </m:sSub>
                          <m:sSub>
                            <m:sSubPr>
                              <m:ctrlPr>
                                <a:rPr lang="fr-FR" sz="2000" i="1">
                                  <a:latin typeface="Cambria Math"/>
                                  <a:ea typeface="Cambria Math"/>
                                  <a:cs typeface="Cambria Math"/>
                                </a:rPr>
                              </m:ctrlPr>
                            </m:sSubPr>
                            <m:e>
                              <m:r>
                                <m:rPr/>
                                <a:rPr lang="fr-FR" sz="2000" i="1">
                                  <a:latin typeface="Cambria Math"/>
                                </a:rPr>
                                <m:t>𝑇</m:t>
                              </m:r>
                            </m:e>
                            <m:sub>
                              <m:r>
                                <m:rPr/>
                                <a:rPr lang="fr-FR" sz="2000" i="1">
                                  <a:latin typeface="Cambria Math"/>
                                </a:rPr>
                                <m:t>𝑟𝑚</m:t>
                              </m:r>
                            </m:sub>
                          </m:sSub>
                        </m:num>
                        <m:den>
                          <m:sSub>
                            <m:sSubPr>
                              <m:ctrlPr>
                                <a:rPr lang="fr-FR" sz="2000" i="1">
                                  <a:latin typeface="Cambria Math"/>
                                  <a:ea typeface="Cambria Math"/>
                                  <a:cs typeface="Cambria Math"/>
                                </a:rPr>
                              </m:ctrlPr>
                            </m:sSubPr>
                            <m:e>
                              <m:r>
                                <m:rPr/>
                                <a:rPr lang="fr-FR" sz="2000" i="1">
                                  <a:latin typeface="Cambria Math"/>
                                </a:rPr>
                                <m:t>h</m:t>
                              </m:r>
                            </m:e>
                            <m:sub>
                              <m:r>
                                <m:rPr/>
                                <a:rPr lang="fr-FR" sz="2000" i="1">
                                  <a:latin typeface="Cambria Math"/>
                                </a:rPr>
                                <m:t>𝑐</m:t>
                              </m:r>
                            </m:sub>
                          </m:sSub>
                          <m:r>
                            <m:rPr/>
                            <a:rPr lang="fr-FR" sz="2000" i="1">
                              <a:latin typeface="Cambria Math"/>
                            </a:rPr>
                            <m:t>+</m:t>
                          </m:r>
                          <m:sSub>
                            <m:sSubPr>
                              <m:ctrlPr>
                                <a:rPr lang="fr-FR" sz="2000" i="1">
                                  <a:latin typeface="Cambria Math"/>
                                  <a:ea typeface="Cambria Math"/>
                                  <a:cs typeface="Cambria Math"/>
                                </a:rPr>
                              </m:ctrlPr>
                            </m:sSubPr>
                            <m:e>
                              <m:r>
                                <m:rPr/>
                                <a:rPr lang="fr-FR" sz="2000" i="1">
                                  <a:latin typeface="Cambria Math"/>
                                </a:rPr>
                                <m:t>h</m:t>
                              </m:r>
                            </m:e>
                            <m:sub>
                              <m:r>
                                <m:rPr/>
                                <a:rPr lang="fr-FR" sz="2000" i="1">
                                  <a:latin typeface="Cambria Math"/>
                                </a:rPr>
                                <m:t>𝑟</m:t>
                              </m:r>
                            </m:sub>
                          </m:sSub>
                        </m:den>
                      </m:f>
                    </m:oMath>
                  </m:oMathPara>
                </a14:m>
              </mc:Choice>
              <mc:Fallback/>
            </mc:AlternateContent>
            <a:endParaRPr lang="fr-FR" sz="2000"/>
          </a:p>
        </p:txBody>
      </p:sp>
      <p:sp>
        <p:nvSpPr>
          <p:cNvPr id="1822699699" name="ZoneTexte 13"/>
          <p:cNvSpPr txBox="1"/>
          <p:nvPr/>
        </p:nvSpPr>
        <p:spPr bwMode="auto">
          <a:xfrm>
            <a:off x="4610516" y="4100988"/>
            <a:ext cx="2344872" cy="369331"/>
          </a:xfrm>
          <a:prstGeom prst="rect">
            <a:avLst/>
          </a:prstGeom>
          <a:noFill/>
        </p:spPr>
        <p:txBody>
          <a:bodyPr wrap="none" rtlCol="0">
            <a:spAutoFit/>
          </a:bodyPr>
          <a:lstStyle/>
          <a:p>
            <a:pPr>
              <a:defRPr/>
            </a:pPr>
            <a:r>
              <a:rPr lang="fr-FR"/>
              <a:t>Operative</a:t>
            </a:r>
            <a:r>
              <a:rPr lang="fr-FR"/>
              <a:t> </a:t>
            </a:r>
            <a:r>
              <a:rPr lang="fr-FR"/>
              <a:t>temperature</a:t>
            </a:r>
            <a:endParaRPr lang="fr-FR"/>
          </a:p>
        </p:txBody>
      </p:sp>
      <p:sp>
        <p:nvSpPr>
          <p:cNvPr id="971236988" name="ZoneTexte 14"/>
          <p:cNvSpPr txBox="1"/>
          <p:nvPr/>
        </p:nvSpPr>
        <p:spPr bwMode="auto">
          <a:xfrm>
            <a:off x="8400255" y="4293095"/>
            <a:ext cx="3049295" cy="923329"/>
          </a:xfrm>
          <a:prstGeom prst="rect">
            <a:avLst/>
          </a:prstGeom>
          <a:noFill/>
        </p:spPr>
        <p:txBody>
          <a:bodyPr wrap="none" rtlCol="0">
            <a:spAutoFit/>
          </a:bodyPr>
          <a:lstStyle/>
          <a:p>
            <a:pPr>
              <a:defRPr/>
            </a:pPr>
            <a:r>
              <a:rPr lang="fr-FR"/>
              <a:t>Assumptions:</a:t>
            </a:r>
            <a:endParaRPr/>
          </a:p>
          <a:p>
            <a:pPr marL="285750" indent="-285750">
              <a:buFontTx/>
              <a:buChar char="-"/>
              <a:defRPr/>
            </a:pPr>
            <a:r>
              <a:rPr lang="fr-FR"/>
              <a:t>Room dimensions: 4x4x3 m</a:t>
            </a:r>
            <a:endParaRPr/>
          </a:p>
          <a:p>
            <a:pPr marL="285750" indent="-285750">
              <a:buFontTx/>
              <a:buChar cha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fr-FR" b="0" i="1">
                              <a:latin typeface="Cambria Math"/>
                              <a:ea typeface="Cambria Math"/>
                              <a:cs typeface="Cambria Math"/>
                            </a:rPr>
                          </m:ctrlPr>
                        </m:sSubPr>
                        <m:e>
                          <m:r>
                            <m:rPr/>
                            <a:rPr lang="fr-FR" b="0" i="1">
                              <a:latin typeface="Cambria Math"/>
                            </a:rPr>
                            <m:t>h</m:t>
                          </m:r>
                        </m:e>
                        <m:sub>
                          <m:r>
                            <m:rPr/>
                            <a:rPr lang="fr-FR" b="0" i="1">
                              <a:latin typeface="Cambria Math"/>
                            </a:rPr>
                            <m:t>𝑐</m:t>
                          </m:r>
                        </m:sub>
                      </m:sSub>
                      <m:r>
                        <m:rPr/>
                        <a:rPr lang="fr-FR" b="0" i="1">
                          <a:latin typeface="Cambria Math"/>
                        </a:rPr>
                        <m:t>=4</m:t>
                      </m:r>
                    </m:oMath>
                  </m:oMathPara>
                </a14:m>
              </mc:Choice>
              <mc:Fallback/>
            </mc:AlternateContent>
            <a:r>
              <a:rPr lang="fr-FR"/>
              <a:t> W/(m</a:t>
            </a:r>
            <a:r>
              <a:rPr lang="fr-FR" baseline="30000"/>
              <a:t>2</a:t>
            </a:r>
            <a:r>
              <a:rPr lang="fr-FR"/>
              <a:t>.K)</a:t>
            </a:r>
            <a:endParaRPr lang="fr-FR"/>
          </a:p>
        </p:txBody>
      </p:sp>
      <p:sp>
        <p:nvSpPr>
          <p:cNvPr id="1260296255" name="ZoneTexte 15"/>
          <p:cNvSpPr txBox="1"/>
          <p:nvPr/>
        </p:nvSpPr>
        <p:spPr bwMode="auto">
          <a:xfrm>
            <a:off x="665724" y="590194"/>
            <a:ext cx="5992794" cy="369331"/>
          </a:xfrm>
          <a:prstGeom prst="rect">
            <a:avLst/>
          </a:prstGeom>
          <a:noFill/>
        </p:spPr>
        <p:txBody>
          <a:bodyPr wrap="none" rtlCol="0">
            <a:spAutoFit/>
          </a:bodyPr>
          <a:lstStyle/>
          <a:p>
            <a:pPr>
              <a:defRPr/>
            </a:pPr>
            <a:r>
              <a:rPr lang="fr-FR"/>
              <a:t>Exercise</a:t>
            </a:r>
            <a:r>
              <a:rPr lang="fr-FR"/>
              <a:t>: </a:t>
            </a:r>
            <a:r>
              <a:rPr lang="fr-FR"/>
              <a:t>calculate</a:t>
            </a:r>
            <a:r>
              <a:rPr lang="fr-FR"/>
              <a:t> the </a:t>
            </a:r>
            <a:r>
              <a:rPr lang="fr-FR"/>
              <a:t>operative</a:t>
            </a:r>
            <a:r>
              <a:rPr lang="fr-FR"/>
              <a:t> </a:t>
            </a:r>
            <a:r>
              <a:rPr lang="fr-FR"/>
              <a:t>temperature</a:t>
            </a:r>
            <a:r>
              <a:rPr lang="fr-FR"/>
              <a:t> </a:t>
            </a:r>
            <a:r>
              <a:rPr lang="fr-FR"/>
              <a:t>inside</a:t>
            </a:r>
            <a:r>
              <a:rPr lang="fr-FR"/>
              <a:t> </a:t>
            </a:r>
            <a:r>
              <a:rPr lang="fr-FR"/>
              <a:t>this</a:t>
            </a:r>
            <a:r>
              <a:rPr lang="fr-FR"/>
              <a:t> room</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57592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51662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68675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67877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5759201" grpId="0"/>
      <p:bldP spid="125166229" grpId="0"/>
      <p:bldP spid="1006867578" grpId="0"/>
      <p:bldP spid="826787740" grpId="0"/>
    </p:bldLst>
  </p:timing>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352853873" name=""/>
          <p:cNvPicPr>
            <a:picLocks noChangeAspect="1"/>
          </p:cNvPicPr>
          <p:nvPr/>
        </p:nvPicPr>
        <p:blipFill>
          <a:blip r:embed="rId3"/>
          <a:stretch/>
        </p:blipFill>
        <p:spPr bwMode="auto">
          <a:xfrm>
            <a:off x="1543971" y="1759051"/>
            <a:ext cx="8762999" cy="38671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583235513" name="Image 2"/>
          <p:cNvPicPr>
            <a:picLocks noChangeAspect="1"/>
          </p:cNvPicPr>
          <p:nvPr/>
        </p:nvPicPr>
        <p:blipFill>
          <a:blip r:embed="rId3"/>
          <a:stretch/>
        </p:blipFill>
        <p:spPr bwMode="auto">
          <a:xfrm>
            <a:off x="1559495" y="3676737"/>
            <a:ext cx="2809874" cy="2095499"/>
          </a:xfrm>
          <a:prstGeom prst="rect">
            <a:avLst/>
          </a:prstGeom>
        </p:spPr>
      </p:pic>
      <p:pic>
        <p:nvPicPr>
          <p:cNvPr id="2074515537" name="Image 3"/>
          <p:cNvPicPr>
            <a:picLocks noChangeAspect="1"/>
          </p:cNvPicPr>
          <p:nvPr/>
        </p:nvPicPr>
        <p:blipFill>
          <a:blip r:embed="rId4"/>
          <a:stretch/>
        </p:blipFill>
        <p:spPr bwMode="auto">
          <a:xfrm>
            <a:off x="191343" y="836712"/>
            <a:ext cx="5781674" cy="2828925"/>
          </a:xfrm>
          <a:prstGeom prst="rect">
            <a:avLst/>
          </a:prstGeom>
        </p:spPr>
      </p:pic>
      <p:pic>
        <p:nvPicPr>
          <p:cNvPr id="2015411352" name="Image 4"/>
          <p:cNvPicPr>
            <a:picLocks noChangeAspect="1"/>
          </p:cNvPicPr>
          <p:nvPr/>
        </p:nvPicPr>
        <p:blipFill>
          <a:blip r:embed="rId5"/>
          <a:stretch/>
        </p:blipFill>
        <p:spPr bwMode="auto">
          <a:xfrm>
            <a:off x="6240016" y="836712"/>
            <a:ext cx="5810249" cy="505777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Arial"/>
        <a:cs typeface="Arial"/>
      </a:majorFont>
      <a:minorFont>
        <a:latin typeface="Calibri"/>
        <a:ea typeface="Arial"/>
        <a:cs typeface="Arial"/>
      </a:minorFont>
    </a:fontScheme>
    <a:fmtScheme name="Bureau">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ONLYOFFICE/9.0.4.50</Application>
  <PresentationFormat>On-screen Show (4:3)</PresentationFormat>
  <Paragraphs>0</Paragraphs>
  <Slides>105</Slides>
  <Notes>105</Notes>
  <HiddenSlides>0</HiddenSlides>
  <MMClips>2</MMClips>
  <ScaleCrop>0</ScaleCrop>
  <HeadingPairs>
    <vt:vector size="4" baseType="variant">
      <vt:variant>
        <vt:lpstr>Theme</vt:lpstr>
      </vt:variant>
      <vt:variant>
        <vt:i4>1</vt:i4>
      </vt:variant>
      <vt:variant>
        <vt:lpstr>Slide Titles</vt:lpstr>
      </vt:variant>
      <vt:variant>
        <vt:i4>105</vt:i4>
      </vt:variant>
    </vt:vector>
  </HeadingPairs>
  <TitlesOfParts>
    <vt:vector size="106"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vector>
  </TitlesOfParts>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lastModifiedBy/>
  <cp:revision>473</cp:revision>
  <dcterms:created xsi:type="dcterms:W3CDTF">2014-02-18T13:41:38Z</dcterms:created>
  <dcterms:modified xsi:type="dcterms:W3CDTF">2025-10-21T12:25:26Z</dcterms:modified>
</cp:coreProperties>
</file>